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theme/themeOverride13.xml" ContentType="application/vnd.openxmlformats-officedocument.themeOverride+xml"/>
  <Override PartName="/ppt/theme/themeOverride14.xml" ContentType="application/vnd.openxmlformats-officedocument.themeOverride+xml"/>
  <Override PartName="/ppt/theme/themeOverride15.xml" ContentType="application/vnd.openxmlformats-officedocument.themeOverride+xml"/>
  <Override PartName="/ppt/theme/themeOverride16.xml" ContentType="application/vnd.openxmlformats-officedocument.themeOverride+xml"/>
  <Override PartName="/ppt/theme/themeOverride17.xml" ContentType="application/vnd.openxmlformats-officedocument.themeOverride+xml"/>
  <Override PartName="/ppt/theme/themeOverride18.xml" ContentType="application/vnd.openxmlformats-officedocument.themeOverride+xml"/>
  <Override PartName="/ppt/theme/themeOverride19.xml" ContentType="application/vnd.openxmlformats-officedocument.themeOverride+xml"/>
  <Override PartName="/ppt/theme/themeOverride20.xml" ContentType="application/vnd.openxmlformats-officedocument.themeOverride+xml"/>
  <Override PartName="/ppt/theme/themeOverride21.xml" ContentType="application/vnd.openxmlformats-officedocument.themeOverride+xml"/>
  <Override PartName="/ppt/theme/themeOverride22.xml" ContentType="application/vnd.openxmlformats-officedocument.themeOverride+xml"/>
  <Override PartName="/ppt/theme/themeOverride23.xml" ContentType="application/vnd.openxmlformats-officedocument.themeOverride+xml"/>
  <Override PartName="/ppt/theme/themeOverride24.xml" ContentType="application/vnd.openxmlformats-officedocument.themeOverride+xml"/>
  <Override PartName="/ppt/theme/themeOverride25.xml" ContentType="application/vnd.openxmlformats-officedocument.themeOverride+xml"/>
  <Override PartName="/ppt/theme/themeOverride26.xml" ContentType="application/vnd.openxmlformats-officedocument.themeOverride+xml"/>
  <Override PartName="/ppt/theme/themeOverride27.xml" ContentType="application/vnd.openxmlformats-officedocument.themeOverride+xml"/>
  <Override PartName="/ppt/theme/themeOverride28.xml" ContentType="application/vnd.openxmlformats-officedocument.themeOverride+xml"/>
  <Override PartName="/ppt/theme/themeOverride29.xml" ContentType="application/vnd.openxmlformats-officedocument.themeOverride+xml"/>
  <Override PartName="/ppt/theme/themeOverride30.xml" ContentType="application/vnd.openxmlformats-officedocument.themeOverride+xml"/>
  <Override PartName="/ppt/theme/themeOverride31.xml" ContentType="application/vnd.openxmlformats-officedocument.themeOverride+xml"/>
  <Override PartName="/ppt/theme/themeOverride32.xml" ContentType="application/vnd.openxmlformats-officedocument.themeOverride+xml"/>
  <Override PartName="/ppt/theme/themeOverride33.xml" ContentType="application/vnd.openxmlformats-officedocument.themeOverride+xml"/>
  <Override PartName="/ppt/theme/themeOverride34.xml" ContentType="application/vnd.openxmlformats-officedocument.themeOverride+xml"/>
  <Override PartName="/ppt/theme/themeOverride35.xml" ContentType="application/vnd.openxmlformats-officedocument.themeOverride+xml"/>
  <Override PartName="/ppt/theme/themeOverride36.xml" ContentType="application/vnd.openxmlformats-officedocument.themeOverride+xml"/>
  <Override PartName="/ppt/theme/themeOverride37.xml" ContentType="application/vnd.openxmlformats-officedocument.themeOverride+xml"/>
  <Override PartName="/ppt/theme/themeOverride38.xml" ContentType="application/vnd.openxmlformats-officedocument.themeOverride+xml"/>
  <Override PartName="/ppt/theme/themeOverride39.xml" ContentType="application/vnd.openxmlformats-officedocument.themeOverride+xml"/>
  <Override PartName="/ppt/theme/themeOverride40.xml" ContentType="application/vnd.openxmlformats-officedocument.themeOverride+xml"/>
  <Override PartName="/ppt/theme/themeOverride41.xml" ContentType="application/vnd.openxmlformats-officedocument.themeOverride+xml"/>
  <Override PartName="/ppt/theme/themeOverride42.xml" ContentType="application/vnd.openxmlformats-officedocument.themeOverride+xml"/>
  <Override PartName="/ppt/theme/themeOverride43.xml" ContentType="application/vnd.openxmlformats-officedocument.themeOverride+xml"/>
  <Override PartName="/ppt/theme/themeOverride44.xml" ContentType="application/vnd.openxmlformats-officedocument.themeOverride+xml"/>
  <Override PartName="/ppt/theme/themeOverride45.xml" ContentType="application/vnd.openxmlformats-officedocument.themeOverride+xml"/>
  <Override PartName="/ppt/theme/themeOverride46.xml" ContentType="application/vnd.openxmlformats-officedocument.themeOverride+xml"/>
  <Override PartName="/ppt/theme/themeOverride47.xml" ContentType="application/vnd.openxmlformats-officedocument.themeOverride+xml"/>
  <Override PartName="/ppt/theme/themeOverride48.xml" ContentType="application/vnd.openxmlformats-officedocument.themeOverride+xml"/>
  <Override PartName="/ppt/theme/themeOverride49.xml" ContentType="application/vnd.openxmlformats-officedocument.themeOverride+xml"/>
  <Override PartName="/ppt/theme/themeOverride50.xml" ContentType="application/vnd.openxmlformats-officedocument.themeOverride+xml"/>
  <Override PartName="/ppt/theme/themeOverride51.xml" ContentType="application/vnd.openxmlformats-officedocument.themeOverride+xml"/>
  <Override PartName="/ppt/theme/themeOverride52.xml" ContentType="application/vnd.openxmlformats-officedocument.themeOverride+xml"/>
  <Override PartName="/ppt/theme/themeOverride53.xml" ContentType="application/vnd.openxmlformats-officedocument.themeOverride+xml"/>
  <Override PartName="/ppt/theme/themeOverride54.xml" ContentType="application/vnd.openxmlformats-officedocument.themeOverride+xml"/>
  <Override PartName="/ppt/theme/themeOverride55.xml" ContentType="application/vnd.openxmlformats-officedocument.themeOverride+xml"/>
  <Override PartName="/ppt/theme/themeOverride56.xml" ContentType="application/vnd.openxmlformats-officedocument.themeOverride+xml"/>
  <Override PartName="/ppt/theme/themeOverride57.xml" ContentType="application/vnd.openxmlformats-officedocument.themeOverride+xml"/>
  <Override PartName="/ppt/theme/themeOverride58.xml" ContentType="application/vnd.openxmlformats-officedocument.themeOverride+xml"/>
  <Override PartName="/ppt/theme/themeOverride59.xml" ContentType="application/vnd.openxmlformats-officedocument.themeOverride+xml"/>
  <Override PartName="/ppt/theme/themeOverride60.xml" ContentType="application/vnd.openxmlformats-officedocument.themeOverride+xml"/>
  <Override PartName="/ppt/theme/themeOverride61.xml" ContentType="application/vnd.openxmlformats-officedocument.themeOverride+xml"/>
  <Override PartName="/ppt/theme/themeOverride62.xml" ContentType="application/vnd.openxmlformats-officedocument.themeOverride+xml"/>
  <Override PartName="/ppt/theme/themeOverride63.xml" ContentType="application/vnd.openxmlformats-officedocument.themeOverride+xml"/>
  <Override PartName="/ppt/theme/themeOverride64.xml" ContentType="application/vnd.openxmlformats-officedocument.themeOverride+xml"/>
  <Override PartName="/ppt/theme/themeOverride65.xml" ContentType="application/vnd.openxmlformats-officedocument.themeOverride+xml"/>
  <Override PartName="/ppt/theme/themeOverride66.xml" ContentType="application/vnd.openxmlformats-officedocument.themeOverride+xml"/>
  <Override PartName="/ppt/theme/themeOverride67.xml" ContentType="application/vnd.openxmlformats-officedocument.themeOverride+xml"/>
  <Override PartName="/ppt/theme/themeOverride68.xml" ContentType="application/vnd.openxmlformats-officedocument.themeOverride+xml"/>
  <Override PartName="/ppt/theme/themeOverride69.xml" ContentType="application/vnd.openxmlformats-officedocument.themeOverride+xml"/>
  <Override PartName="/ppt/theme/themeOverride70.xml" ContentType="application/vnd.openxmlformats-officedocument.themeOverride+xml"/>
  <Override PartName="/ppt/theme/themeOverride71.xml" ContentType="application/vnd.openxmlformats-officedocument.themeOverride+xml"/>
  <Override PartName="/ppt/theme/themeOverride72.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4"/>
  </p:notesMasterIdLst>
  <p:handoutMasterIdLst>
    <p:handoutMasterId r:id="rId75"/>
  </p:handoutMasterIdLst>
  <p:sldIdLst>
    <p:sldId id="257" r:id="rId2"/>
    <p:sldId id="465" r:id="rId3"/>
    <p:sldId id="469" r:id="rId4"/>
    <p:sldId id="611" r:id="rId5"/>
    <p:sldId id="561" r:id="rId6"/>
    <p:sldId id="612" r:id="rId7"/>
    <p:sldId id="613" r:id="rId8"/>
    <p:sldId id="614" r:id="rId9"/>
    <p:sldId id="615" r:id="rId10"/>
    <p:sldId id="616" r:id="rId11"/>
    <p:sldId id="617" r:id="rId12"/>
    <p:sldId id="618" r:id="rId13"/>
    <p:sldId id="619" r:id="rId14"/>
    <p:sldId id="620" r:id="rId15"/>
    <p:sldId id="621" r:id="rId16"/>
    <p:sldId id="622" r:id="rId17"/>
    <p:sldId id="623" r:id="rId18"/>
    <p:sldId id="624" r:id="rId19"/>
    <p:sldId id="625" r:id="rId20"/>
    <p:sldId id="626" r:id="rId21"/>
    <p:sldId id="628" r:id="rId22"/>
    <p:sldId id="629" r:id="rId23"/>
    <p:sldId id="630" r:id="rId24"/>
    <p:sldId id="631" r:id="rId25"/>
    <p:sldId id="632" r:id="rId26"/>
    <p:sldId id="633" r:id="rId27"/>
    <p:sldId id="634" r:id="rId28"/>
    <p:sldId id="635" r:id="rId29"/>
    <p:sldId id="636" r:id="rId30"/>
    <p:sldId id="637" r:id="rId31"/>
    <p:sldId id="638" r:id="rId32"/>
    <p:sldId id="639" r:id="rId33"/>
    <p:sldId id="641" r:id="rId34"/>
    <p:sldId id="642" r:id="rId35"/>
    <p:sldId id="643" r:id="rId36"/>
    <p:sldId id="644" r:id="rId37"/>
    <p:sldId id="645" r:id="rId38"/>
    <p:sldId id="646" r:id="rId39"/>
    <p:sldId id="647" r:id="rId40"/>
    <p:sldId id="648" r:id="rId41"/>
    <p:sldId id="649" r:id="rId42"/>
    <p:sldId id="650" r:id="rId43"/>
    <p:sldId id="651" r:id="rId44"/>
    <p:sldId id="652" r:id="rId45"/>
    <p:sldId id="653" r:id="rId46"/>
    <p:sldId id="654" r:id="rId47"/>
    <p:sldId id="655" r:id="rId48"/>
    <p:sldId id="656" r:id="rId49"/>
    <p:sldId id="657" r:id="rId50"/>
    <p:sldId id="658" r:id="rId51"/>
    <p:sldId id="659" r:id="rId52"/>
    <p:sldId id="660" r:id="rId53"/>
    <p:sldId id="661" r:id="rId54"/>
    <p:sldId id="662" r:id="rId55"/>
    <p:sldId id="663" r:id="rId56"/>
    <p:sldId id="664" r:id="rId57"/>
    <p:sldId id="665" r:id="rId58"/>
    <p:sldId id="666" r:id="rId59"/>
    <p:sldId id="667" r:id="rId60"/>
    <p:sldId id="668" r:id="rId61"/>
    <p:sldId id="670" r:id="rId62"/>
    <p:sldId id="671" r:id="rId63"/>
    <p:sldId id="672" r:id="rId64"/>
    <p:sldId id="673" r:id="rId65"/>
    <p:sldId id="674" r:id="rId66"/>
    <p:sldId id="675" r:id="rId67"/>
    <p:sldId id="669" r:id="rId68"/>
    <p:sldId id="676" r:id="rId69"/>
    <p:sldId id="677" r:id="rId70"/>
    <p:sldId id="678" r:id="rId71"/>
    <p:sldId id="679" r:id="rId72"/>
    <p:sldId id="310" r:id="rId73"/>
  </p:sldIdLst>
  <p:sldSz cx="9144000" cy="5143500" type="screen16x9"/>
  <p:notesSz cx="6858000" cy="9144000"/>
  <p:custDataLst>
    <p:tags r:id="rId76"/>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88" userDrawn="1">
          <p15:clr>
            <a:srgbClr val="A4A3A4"/>
          </p15:clr>
        </p15:guide>
        <p15:guide id="2" pos="2880" userDrawn="1">
          <p15:clr>
            <a:srgbClr val="A4A3A4"/>
          </p15:clr>
        </p15:guide>
        <p15:guide id="3" pos="144" userDrawn="1">
          <p15:clr>
            <a:srgbClr val="A4A3A4"/>
          </p15:clr>
        </p15:guide>
        <p15:guide id="4" pos="5616" userDrawn="1">
          <p15:clr>
            <a:srgbClr val="A4A3A4"/>
          </p15:clr>
        </p15:guide>
        <p15:guide id="5" orient="horz" pos="327" userDrawn="1">
          <p15:clr>
            <a:srgbClr val="A4A3A4"/>
          </p15:clr>
        </p15:guide>
        <p15:guide id="7" orient="horz" pos="3072" userDrawn="1">
          <p15:clr>
            <a:srgbClr val="A4A3A4"/>
          </p15:clr>
        </p15:guide>
        <p15:guide id="8" orient="horz" pos="2981"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85DAB"/>
    <a:srgbClr val="FFFFFF"/>
    <a:srgbClr val="D38583"/>
    <a:srgbClr val="33CCCC"/>
    <a:srgbClr val="4AABC6"/>
    <a:srgbClr val="C86866"/>
    <a:srgbClr val="C15653"/>
    <a:srgbClr val="3EA6C2"/>
    <a:srgbClr val="33CCFF"/>
    <a:srgbClr val="44A9C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2838BEF-8BB2-4498-84A7-C5851F593DF1}" styleName="中度样式 4 - 强调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ED083AE6-46FA-4A59-8FB0-9F97EB10719F}" styleName="浅色样式 3 - 强调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74C1A8A3-306A-4EB7-A6B1-4F7E0EB9C5D6}" styleName="中度样式 3 - 强调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D7AC3CCA-C797-4891-BE02-D94E43425B78}" styleName="中度样式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C4B1156A-380E-4F78-BDF5-A606A8083BF9}" styleName="中度样式 4 - 强调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856" autoAdjust="0"/>
  </p:normalViewPr>
  <p:slideViewPr>
    <p:cSldViewPr>
      <p:cViewPr varScale="1">
        <p:scale>
          <a:sx n="153" d="100"/>
          <a:sy n="153" d="100"/>
        </p:scale>
        <p:origin x="125" y="139"/>
      </p:cViewPr>
      <p:guideLst>
        <p:guide orient="horz" pos="1688"/>
        <p:guide pos="2880"/>
        <p:guide pos="144"/>
        <p:guide pos="5616"/>
        <p:guide orient="horz" pos="327"/>
        <p:guide orient="horz" pos="3072"/>
        <p:guide orient="horz" pos="2981"/>
      </p:guideLst>
    </p:cSldViewPr>
  </p:slideViewPr>
  <p:notesTextViewPr>
    <p:cViewPr>
      <p:scale>
        <a:sx n="1" d="1"/>
        <a:sy n="1" d="1"/>
      </p:scale>
      <p:origin x="0" y="0"/>
    </p:cViewPr>
  </p:notesTextViewPr>
  <p:notesViewPr>
    <p:cSldViewPr showGuides="1">
      <p:cViewPr varScale="1">
        <p:scale>
          <a:sx n="53" d="100"/>
          <a:sy n="53" d="100"/>
        </p:scale>
        <p:origin x="2648" y="44"/>
      </p:cViewPr>
      <p:guideLst/>
    </p:cSldViewPr>
  </p:notesViewPr>
  <p:gridSpacing cx="36004" cy="36004"/>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notesMaster" Target="notesMasters/notesMaster1.xml"/><Relationship Id="rId79"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ags" Target="tags/tag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0DA1F2E-2FC6-4C8F-A86E-F4D2904B9E16}" type="datetimeFigureOut">
              <a:rPr lang="zh-CN" altLang="en-US" smtClean="0"/>
              <a:t>2025/10/1</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4ADC522-0915-43DB-9188-70B259DD1AFD}" type="slidenum">
              <a:rPr lang="zh-CN" altLang="en-US" smtClean="0"/>
              <a:t>‹#›</a:t>
            </a:fld>
            <a:endParaRPr lang="zh-CN" altLang="en-US"/>
          </a:p>
        </p:txBody>
      </p:sp>
    </p:spTree>
    <p:extLst>
      <p:ext uri="{BB962C8B-B14F-4D97-AF65-F5344CB8AC3E}">
        <p14:creationId xmlns:p14="http://schemas.microsoft.com/office/powerpoint/2010/main" val="315943208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39B75F8-F665-47F5-9F1B-1750F29F1993}" type="datetimeFigureOut">
              <a:rPr lang="zh-CN" altLang="en-US" smtClean="0"/>
              <a:pPr/>
              <a:t>2025/10/1</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BC9018E-597F-42E6-A78B-4790A7F98695}" type="slidenum">
              <a:rPr lang="zh-CN" altLang="en-US" smtClean="0"/>
              <a:pPr/>
              <a:t>‹#›</a:t>
            </a:fld>
            <a:endParaRPr lang="zh-CN" altLang="en-US"/>
          </a:p>
        </p:txBody>
      </p:sp>
    </p:spTree>
    <p:extLst>
      <p:ext uri="{BB962C8B-B14F-4D97-AF65-F5344CB8AC3E}">
        <p14:creationId xmlns:p14="http://schemas.microsoft.com/office/powerpoint/2010/main" val="14381527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8"/>
            <a:ext cx="8229600" cy="857250"/>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457200" y="1200151"/>
            <a:ext cx="8229600" cy="3394472"/>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457200" y="4767264"/>
            <a:ext cx="2133600" cy="273844"/>
          </a:xfrm>
          <a:prstGeom prst="rect">
            <a:avLst/>
          </a:prstGeom>
        </p:spPr>
        <p:txBody>
          <a:bodyPr/>
          <a:lstStyle/>
          <a:p>
            <a:fld id="{E0303ED4-6D35-4936-8F1D-2BFA02A5954C}" type="datetime1">
              <a:rPr lang="zh-CN" altLang="en-US" smtClean="0"/>
              <a:t>2025/10/1</a:t>
            </a:fld>
            <a:endParaRPr lang="zh-CN" altLang="en-US"/>
          </a:p>
        </p:txBody>
      </p:sp>
      <p:sp>
        <p:nvSpPr>
          <p:cNvPr id="5" name="页脚占位符 4"/>
          <p:cNvSpPr>
            <a:spLocks noGrp="1"/>
          </p:cNvSpPr>
          <p:nvPr>
            <p:ph type="ftr" sz="quarter" idx="11"/>
          </p:nvPr>
        </p:nvSpPr>
        <p:spPr>
          <a:xfrm>
            <a:off x="3124200" y="4767264"/>
            <a:ext cx="2895600" cy="273844"/>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6553200" y="4767264"/>
            <a:ext cx="2133600" cy="273844"/>
          </a:xfrm>
          <a:prstGeom prst="rect">
            <a:avLst/>
          </a:prstGeom>
        </p:spPr>
        <p:txBody>
          <a:bodyPr/>
          <a:lstStyle/>
          <a:p>
            <a:fld id="{0F272DE8-DC03-45DD-9AEF-459A9358B47B}" type="slidenum">
              <a:rPr lang="zh-CN" altLang="en-US" smtClean="0"/>
              <a:pPr/>
              <a:t>‹#›</a:t>
            </a:fld>
            <a:endParaRPr lang="zh-CN" altLang="en-US" dirty="0"/>
          </a:p>
        </p:txBody>
      </p:sp>
    </p:spTree>
    <p:extLst>
      <p:ext uri="{BB962C8B-B14F-4D97-AF65-F5344CB8AC3E}">
        <p14:creationId xmlns:p14="http://schemas.microsoft.com/office/powerpoint/2010/main" val="3997493906"/>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矩形 1"/>
          <p:cNvSpPr/>
          <p:nvPr userDrawn="1"/>
        </p:nvSpPr>
        <p:spPr>
          <a:xfrm>
            <a:off x="0" y="5020022"/>
            <a:ext cx="9144000" cy="123478"/>
          </a:xfrm>
          <a:prstGeom prst="rect">
            <a:avLst/>
          </a:prstGeom>
          <a:ln/>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p>
        </p:txBody>
      </p:sp>
      <p:sp>
        <p:nvSpPr>
          <p:cNvPr id="12" name="矩形 11"/>
          <p:cNvSpPr/>
          <p:nvPr userDrawn="1"/>
        </p:nvSpPr>
        <p:spPr>
          <a:xfrm>
            <a:off x="9036496" y="1275606"/>
            <a:ext cx="107504" cy="2592288"/>
          </a:xfrm>
          <a:prstGeom prst="rect">
            <a:avLst/>
          </a:prstGeom>
          <a:ln/>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757502804"/>
      </p:ext>
    </p:extLst>
  </p:cSld>
  <p:clrMap bg1="lt1" tx1="dk1" bg2="lt2" tx2="dk2" accent1="accent1" accent2="accent2" accent3="accent3" accent4="accent4" accent5="accent5" accent6="accent6" hlink="hlink" folHlink="folHlink"/>
  <p:sldLayoutIdLst>
    <p:sldLayoutId id="2147483650" r:id="rId1"/>
  </p:sldLayoutIdLst>
  <p:hf sldNum="0" hdr="0" ftr="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96" userDrawn="1">
          <p15:clr>
            <a:srgbClr val="F26B43"/>
          </p15:clr>
        </p15:guide>
        <p15:guide id="2" pos="2880" userDrawn="1">
          <p15:clr>
            <a:srgbClr val="F26B43"/>
          </p15:clr>
        </p15:guide>
        <p15:guide id="3" pos="144" userDrawn="1">
          <p15:clr>
            <a:srgbClr val="F26B43"/>
          </p15:clr>
        </p15:guide>
        <p15:guide id="4" pos="5616" userDrawn="1">
          <p15:clr>
            <a:srgbClr val="F26B43"/>
          </p15:clr>
        </p15:guide>
        <p15:guide id="5" orient="horz" pos="320" userDrawn="1">
          <p15:clr>
            <a:srgbClr val="F26B43"/>
          </p15:clr>
        </p15:guide>
        <p15:guide id="6" orient="horz" pos="352" userDrawn="1">
          <p15:clr>
            <a:srgbClr val="F26B43"/>
          </p15:clr>
        </p15:guide>
        <p15:guide id="7" orient="horz" pos="3072" userDrawn="1">
          <p15:clr>
            <a:srgbClr val="F26B43"/>
          </p15:clr>
        </p15:guide>
        <p15:guide id="8" orient="horz" pos="304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Layout" Target="../slideLayouts/slideLayout1.xml"/><Relationship Id="rId1" Type="http://schemas.openxmlformats.org/officeDocument/2006/relationships/themeOverride" Target="../theme/themeOverr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Layout" Target="../slideLayouts/slideLayout1.xml"/><Relationship Id="rId1" Type="http://schemas.openxmlformats.org/officeDocument/2006/relationships/themeOverride" Target="../theme/themeOverride11.xml"/><Relationship Id="rId5" Type="http://schemas.openxmlformats.org/officeDocument/2006/relationships/image" Target="../media/image19.pn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slideLayout" Target="../slideLayouts/slideLayout1.xml"/><Relationship Id="rId1" Type="http://schemas.openxmlformats.org/officeDocument/2006/relationships/themeOverride" Target="../theme/themeOverride12.xml"/><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1.xml"/><Relationship Id="rId1" Type="http://schemas.openxmlformats.org/officeDocument/2006/relationships/themeOverride" Target="../theme/themeOverride13.xml"/><Relationship Id="rId4" Type="http://schemas.openxmlformats.org/officeDocument/2006/relationships/image" Target="../media/image3.jpeg"/></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7.png"/><Relationship Id="rId2" Type="http://schemas.openxmlformats.org/officeDocument/2006/relationships/slideLayout" Target="../slideLayouts/slideLayout1.xml"/><Relationship Id="rId1" Type="http://schemas.openxmlformats.org/officeDocument/2006/relationships/themeOverride" Target="../theme/themeOverride14.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jpeg"/></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3.jpeg"/><Relationship Id="rId2" Type="http://schemas.openxmlformats.org/officeDocument/2006/relationships/slideLayout" Target="../slideLayouts/slideLayout1.xml"/><Relationship Id="rId1" Type="http://schemas.openxmlformats.org/officeDocument/2006/relationships/themeOverride" Target="../theme/themeOverride15.xml"/><Relationship Id="rId6" Type="http://schemas.openxmlformats.org/officeDocument/2006/relationships/image" Target="../media/image31.png"/><Relationship Id="rId5" Type="http://schemas.openxmlformats.org/officeDocument/2006/relationships/image" Target="../media/image28.png"/><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slideLayout" Target="../slideLayouts/slideLayout1.xml"/><Relationship Id="rId1" Type="http://schemas.openxmlformats.org/officeDocument/2006/relationships/themeOverride" Target="../theme/themeOverride16.xml"/></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slideLayout" Target="../slideLayouts/slideLayout1.xml"/><Relationship Id="rId1" Type="http://schemas.openxmlformats.org/officeDocument/2006/relationships/themeOverride" Target="../theme/themeOverride17.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1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Layout" Target="../slideLayouts/slideLayout1.xml"/><Relationship Id="rId1" Type="http://schemas.openxmlformats.org/officeDocument/2006/relationships/themeOverride" Target="../theme/themeOverride18.xml"/><Relationship Id="rId4" Type="http://schemas.openxmlformats.org/officeDocument/2006/relationships/image" Target="../media/image6.jpe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hemeOverride" Target="../theme/themeOverride19.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hemeOverride" Target="../theme/themeOverr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Layout" Target="../slideLayouts/slideLayout1.xml"/><Relationship Id="rId1" Type="http://schemas.openxmlformats.org/officeDocument/2006/relationships/themeOverride" Target="../theme/themeOverride20.xml"/><Relationship Id="rId4" Type="http://schemas.openxmlformats.org/officeDocument/2006/relationships/image" Target="../media/image8.jpeg"/></Relationships>
</file>

<file path=ppt/slides/_rels/slide2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slideLayout" Target="../slideLayouts/slideLayout1.xml"/><Relationship Id="rId1" Type="http://schemas.openxmlformats.org/officeDocument/2006/relationships/themeOverride" Target="../theme/themeOverride21.xml"/><Relationship Id="rId6" Type="http://schemas.openxmlformats.org/officeDocument/2006/relationships/image" Target="../media/image44.png"/><Relationship Id="rId5" Type="http://schemas.openxmlformats.org/officeDocument/2006/relationships/image" Target="../media/image38.png"/><Relationship Id="rId4" Type="http://schemas.openxmlformats.org/officeDocument/2006/relationships/image" Target="../media/image9.jpe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hemeOverride" Target="../theme/themeOverride22.xml"/></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hemeOverride" Target="../theme/themeOverride23.xml"/></Relationships>
</file>

<file path=ppt/slides/_rels/slide2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slideLayout" Target="../slideLayouts/slideLayout1.xml"/><Relationship Id="rId1" Type="http://schemas.openxmlformats.org/officeDocument/2006/relationships/themeOverride" Target="../theme/themeOverride24.xml"/><Relationship Id="rId5" Type="http://schemas.openxmlformats.org/officeDocument/2006/relationships/image" Target="../media/image47.png"/><Relationship Id="rId4" Type="http://schemas.openxmlformats.org/officeDocument/2006/relationships/image" Target="../media/image29.png"/></Relationships>
</file>

<file path=ppt/slides/_rels/slide2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slideLayout" Target="../slideLayouts/slideLayout1.xml"/><Relationship Id="rId1" Type="http://schemas.openxmlformats.org/officeDocument/2006/relationships/themeOverride" Target="../theme/themeOverride25.xml"/><Relationship Id="rId5" Type="http://schemas.openxmlformats.org/officeDocument/2006/relationships/image" Target="../media/image50.png"/><Relationship Id="rId4" Type="http://schemas.openxmlformats.org/officeDocument/2006/relationships/image" Target="../media/image30.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hemeOverride" Target="../theme/themeOverride26.xml"/></Relationships>
</file>

<file path=ppt/slides/_rels/slide27.xml.rels><?xml version="1.0" encoding="UTF-8" standalone="yes"?>
<Relationships xmlns="http://schemas.openxmlformats.org/package/2006/relationships"><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slideLayout" Target="../slideLayouts/slideLayout1.xml"/><Relationship Id="rId1" Type="http://schemas.openxmlformats.org/officeDocument/2006/relationships/themeOverride" Target="../theme/themeOverride27.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32.png"/></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slideLayout" Target="../slideLayouts/slideLayout1.xml"/><Relationship Id="rId1" Type="http://schemas.openxmlformats.org/officeDocument/2006/relationships/themeOverride" Target="../theme/themeOverride28.xml"/><Relationship Id="rId4" Type="http://schemas.openxmlformats.org/officeDocument/2006/relationships/image" Target="../media/image57.png"/></Relationships>
</file>

<file path=ppt/slides/_rels/slide2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slideLayout" Target="../slideLayouts/slideLayout1.xml"/><Relationship Id="rId1" Type="http://schemas.openxmlformats.org/officeDocument/2006/relationships/themeOverride" Target="../theme/themeOverride29.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hemeOverride" Target="../theme/themeOverride3.xml"/></Relationships>
</file>

<file path=ppt/slides/_rels/slide3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slideLayout" Target="../slideLayouts/slideLayout1.xml"/><Relationship Id="rId1" Type="http://schemas.openxmlformats.org/officeDocument/2006/relationships/themeOverride" Target="../theme/themeOverride30.xml"/></Relationships>
</file>

<file path=ppt/slides/_rels/slide3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slideLayout" Target="../slideLayouts/slideLayout1.xml"/><Relationship Id="rId1" Type="http://schemas.openxmlformats.org/officeDocument/2006/relationships/themeOverride" Target="../theme/themeOverride31.xml"/></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hemeOverride" Target="../theme/themeOverride32.xml"/></Relationships>
</file>

<file path=ppt/slides/_rels/slide3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slideLayout" Target="../slideLayouts/slideLayout1.xml"/><Relationship Id="rId1" Type="http://schemas.openxmlformats.org/officeDocument/2006/relationships/themeOverride" Target="../theme/themeOverride33.xml"/></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hemeOverride" Target="../theme/themeOverride34.xml"/></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hemeOverride" Target="../theme/themeOverride35.xml"/></Relationships>
</file>

<file path=ppt/slides/_rels/slide3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slideLayout" Target="../slideLayouts/slideLayout1.xml"/><Relationship Id="rId1" Type="http://schemas.openxmlformats.org/officeDocument/2006/relationships/themeOverride" Target="../theme/themeOverride36.xml"/><Relationship Id="rId4" Type="http://schemas.openxmlformats.org/officeDocument/2006/relationships/image" Target="../media/image66.png"/></Relationships>
</file>

<file path=ppt/slides/_rels/slide3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slideLayout" Target="../slideLayouts/slideLayout1.xml"/><Relationship Id="rId1" Type="http://schemas.openxmlformats.org/officeDocument/2006/relationships/themeOverride" Target="../theme/themeOverride37.xml"/><Relationship Id="rId4" Type="http://schemas.openxmlformats.org/officeDocument/2006/relationships/image" Target="../media/image68.pn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hemeOverride" Target="../theme/themeOverride38.xml"/></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hemeOverride" Target="../theme/themeOverride39.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hemeOverride" Target="../theme/themeOverride4.xml"/></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hemeOverride" Target="../theme/themeOverride40.xml"/></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hemeOverride" Target="../theme/themeOverride41.xml"/></Relationships>
</file>

<file path=ppt/slides/_rels/slide4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slideLayout" Target="../slideLayouts/slideLayout1.xml"/><Relationship Id="rId1" Type="http://schemas.openxmlformats.org/officeDocument/2006/relationships/themeOverride" Target="../theme/themeOverride42.xml"/><Relationship Id="rId4" Type="http://schemas.openxmlformats.org/officeDocument/2006/relationships/image" Target="../media/image52.png"/></Relationships>
</file>

<file path=ppt/slides/_rels/slide4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slideLayout" Target="../slideLayouts/slideLayout1.xml"/><Relationship Id="rId1" Type="http://schemas.openxmlformats.org/officeDocument/2006/relationships/themeOverride" Target="../theme/themeOverride43.xml"/><Relationship Id="rId4" Type="http://schemas.openxmlformats.org/officeDocument/2006/relationships/image" Target="../media/image62.png"/></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hemeOverride" Target="../theme/themeOverride44.xml"/></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hemeOverride" Target="../theme/themeOverride45.xml"/></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hemeOverride" Target="../theme/themeOverride46.xml"/></Relationships>
</file>

<file path=ppt/slides/_rels/slide47.xml.rels><?xml version="1.0" encoding="UTF-8" standalone="yes"?>
<Relationships xmlns="http://schemas.openxmlformats.org/package/2006/relationships"><Relationship Id="rId3" Type="http://schemas.openxmlformats.org/officeDocument/2006/relationships/image" Target="../media/image630.png"/><Relationship Id="rId2" Type="http://schemas.openxmlformats.org/officeDocument/2006/relationships/slideLayout" Target="../slideLayouts/slideLayout1.xml"/><Relationship Id="rId1" Type="http://schemas.openxmlformats.org/officeDocument/2006/relationships/themeOverride" Target="../theme/themeOverride47.xml"/><Relationship Id="rId6" Type="http://schemas.openxmlformats.org/officeDocument/2006/relationships/image" Target="../media/image670.png"/><Relationship Id="rId5" Type="http://schemas.openxmlformats.org/officeDocument/2006/relationships/image" Target="../media/image64.png"/><Relationship Id="rId4" Type="http://schemas.openxmlformats.org/officeDocument/2006/relationships/image" Target="../media/image640.png"/></Relationships>
</file>

<file path=ppt/slides/_rels/slide4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slideLayout" Target="../slideLayouts/slideLayout1.xml"/><Relationship Id="rId1" Type="http://schemas.openxmlformats.org/officeDocument/2006/relationships/themeOverride" Target="../theme/themeOverride48.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s>
</file>

<file path=ppt/slides/_rels/slide4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slideLayout" Target="../slideLayouts/slideLayout1.xml"/><Relationship Id="rId1" Type="http://schemas.openxmlformats.org/officeDocument/2006/relationships/themeOverride" Target="../theme/themeOverride49.xml"/><Relationship Id="rId4" Type="http://schemas.openxmlformats.org/officeDocument/2006/relationships/image" Target="../media/image65.png"/></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hemeOverride" Target="../theme/themeOverride5.xml"/></Relationships>
</file>

<file path=ppt/slides/_rels/slide50.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image" Target="../media/image75.png"/><Relationship Id="rId7" Type="http://schemas.openxmlformats.org/officeDocument/2006/relationships/image" Target="../media/image78.png"/><Relationship Id="rId2" Type="http://schemas.openxmlformats.org/officeDocument/2006/relationships/slideLayout" Target="../slideLayouts/slideLayout1.xml"/><Relationship Id="rId1" Type="http://schemas.openxmlformats.org/officeDocument/2006/relationships/themeOverride" Target="../theme/themeOverride50.xml"/><Relationship Id="rId6" Type="http://schemas.openxmlformats.org/officeDocument/2006/relationships/image" Target="../media/image77.png"/><Relationship Id="rId5" Type="http://schemas.openxmlformats.org/officeDocument/2006/relationships/image" Target="../media/image76.png"/><Relationship Id="rId10" Type="http://schemas.openxmlformats.org/officeDocument/2006/relationships/image" Target="../media/image81.png"/><Relationship Id="rId4" Type="http://schemas.openxmlformats.org/officeDocument/2006/relationships/image" Target="../media/image63.png"/><Relationship Id="rId9" Type="http://schemas.openxmlformats.org/officeDocument/2006/relationships/image" Target="../media/image80.png"/></Relationships>
</file>

<file path=ppt/slides/_rels/slide5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slideLayout" Target="../slideLayouts/slideLayout1.xml"/><Relationship Id="rId1" Type="http://schemas.openxmlformats.org/officeDocument/2006/relationships/themeOverride" Target="../theme/themeOverride51.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png"/></Relationships>
</file>

<file path=ppt/slides/_rels/slide5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hemeOverride" Target="../theme/themeOverride52.xml"/></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hemeOverride" Target="../theme/themeOverride53.xml"/></Relationships>
</file>

<file path=ppt/slides/_rels/slide5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slideLayout" Target="../slideLayouts/slideLayout1.xml"/><Relationship Id="rId1" Type="http://schemas.openxmlformats.org/officeDocument/2006/relationships/themeOverride" Target="../theme/themeOverride54.xml"/><Relationship Id="rId5" Type="http://schemas.openxmlformats.org/officeDocument/2006/relationships/image" Target="../media/image88.png"/><Relationship Id="rId4" Type="http://schemas.openxmlformats.org/officeDocument/2006/relationships/image" Target="../media/image82.png"/></Relationships>
</file>

<file path=ppt/slides/_rels/slide55.xml.rels><?xml version="1.0" encoding="UTF-8" standalone="yes"?>
<Relationships xmlns="http://schemas.openxmlformats.org/package/2006/relationships"><Relationship Id="rId3" Type="http://schemas.openxmlformats.org/officeDocument/2006/relationships/image" Target="../media/image820.png"/><Relationship Id="rId2" Type="http://schemas.openxmlformats.org/officeDocument/2006/relationships/slideLayout" Target="../slideLayouts/slideLayout1.xml"/><Relationship Id="rId1" Type="http://schemas.openxmlformats.org/officeDocument/2006/relationships/themeOverride" Target="../theme/themeOverride55.xml"/><Relationship Id="rId5" Type="http://schemas.openxmlformats.org/officeDocument/2006/relationships/image" Target="../media/image91.png"/><Relationship Id="rId4" Type="http://schemas.openxmlformats.org/officeDocument/2006/relationships/image" Target="../media/image74.png"/></Relationships>
</file>

<file path=ppt/slides/_rels/slide5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slideLayout" Target="../slideLayouts/slideLayout1.xml"/><Relationship Id="rId1" Type="http://schemas.openxmlformats.org/officeDocument/2006/relationships/themeOverride" Target="../theme/themeOverride56.xml"/><Relationship Id="rId4" Type="http://schemas.openxmlformats.org/officeDocument/2006/relationships/image" Target="../media/image87.png"/></Relationships>
</file>

<file path=ppt/slides/_rels/slide5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slideLayout" Target="../slideLayouts/slideLayout1.xml"/><Relationship Id="rId1" Type="http://schemas.openxmlformats.org/officeDocument/2006/relationships/themeOverride" Target="../theme/themeOverride57.xml"/><Relationship Id="rId6" Type="http://schemas.openxmlformats.org/officeDocument/2006/relationships/image" Target="../media/image95.png"/><Relationship Id="rId5" Type="http://schemas.openxmlformats.org/officeDocument/2006/relationships/image" Target="../media/image87.png"/><Relationship Id="rId4" Type="http://schemas.openxmlformats.org/officeDocument/2006/relationships/image" Target="../media/image94.png"/></Relationships>
</file>

<file path=ppt/slides/_rels/slide5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hemeOverride" Target="../theme/themeOverride58.xml"/></Relationships>
</file>

<file path=ppt/slides/_rels/slide5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hemeOverride" Target="../theme/themeOverride59.xml"/></Relationships>
</file>

<file path=ppt/slides/_rels/slide6.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png"/><Relationship Id="rId2" Type="http://schemas.openxmlformats.org/officeDocument/2006/relationships/slideLayout" Target="../slideLayouts/slideLayout1.xml"/><Relationship Id="rId1" Type="http://schemas.openxmlformats.org/officeDocument/2006/relationships/themeOverride" Target="../theme/themeOverride6.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1.jpeg"/></Relationships>
</file>

<file path=ppt/slides/_rels/slide6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hemeOverride" Target="../theme/themeOverride60.xml"/></Relationships>
</file>

<file path=ppt/slides/_rels/slide61.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slideLayout" Target="../slideLayouts/slideLayout1.xml"/><Relationship Id="rId1" Type="http://schemas.openxmlformats.org/officeDocument/2006/relationships/themeOverride" Target="../theme/themeOverride61.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image" Target="../media/image97.png"/></Relationships>
</file>

<file path=ppt/slides/_rels/slide62.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slideLayout" Target="../slideLayouts/slideLayout1.xml"/><Relationship Id="rId1" Type="http://schemas.openxmlformats.org/officeDocument/2006/relationships/themeOverride" Target="../theme/themeOverride62.xml"/><Relationship Id="rId5" Type="http://schemas.openxmlformats.org/officeDocument/2006/relationships/image" Target="../media/image102.png"/><Relationship Id="rId4" Type="http://schemas.openxmlformats.org/officeDocument/2006/relationships/image" Target="../media/image101.png"/></Relationships>
</file>

<file path=ppt/slides/_rels/slide6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slideLayout" Target="../slideLayouts/slideLayout1.xml"/><Relationship Id="rId1" Type="http://schemas.openxmlformats.org/officeDocument/2006/relationships/themeOverride" Target="../theme/themeOverride63.xml"/><Relationship Id="rId4" Type="http://schemas.openxmlformats.org/officeDocument/2006/relationships/image" Target="../media/image104.png"/></Relationships>
</file>

<file path=ppt/slides/_rels/slide64.xml.rels><?xml version="1.0" encoding="UTF-8" standalone="yes"?>
<Relationships xmlns="http://schemas.openxmlformats.org/package/2006/relationships"><Relationship Id="rId3" Type="http://schemas.openxmlformats.org/officeDocument/2006/relationships/image" Target="../media/image900.png"/><Relationship Id="rId2" Type="http://schemas.openxmlformats.org/officeDocument/2006/relationships/slideLayout" Target="../slideLayouts/slideLayout1.xml"/><Relationship Id="rId1" Type="http://schemas.openxmlformats.org/officeDocument/2006/relationships/themeOverride" Target="../theme/themeOverride64.xml"/><Relationship Id="rId4" Type="http://schemas.openxmlformats.org/officeDocument/2006/relationships/image" Target="../media/image92.png"/></Relationships>
</file>

<file path=ppt/slides/_rels/slide65.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slideLayout" Target="../slideLayouts/slideLayout1.xml"/><Relationship Id="rId1" Type="http://schemas.openxmlformats.org/officeDocument/2006/relationships/themeOverride" Target="../theme/themeOverride65.xml"/><Relationship Id="rId5" Type="http://schemas.openxmlformats.org/officeDocument/2006/relationships/image" Target="../media/image109.png"/><Relationship Id="rId4" Type="http://schemas.openxmlformats.org/officeDocument/2006/relationships/image" Target="../media/image108.png"/></Relationships>
</file>

<file path=ppt/slides/_rels/slide66.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slideLayout" Target="../slideLayouts/slideLayout1.xml"/><Relationship Id="rId1" Type="http://schemas.openxmlformats.org/officeDocument/2006/relationships/themeOverride" Target="../theme/themeOverride66.xml"/><Relationship Id="rId5" Type="http://schemas.openxmlformats.org/officeDocument/2006/relationships/image" Target="../media/image112.png"/><Relationship Id="rId4" Type="http://schemas.openxmlformats.org/officeDocument/2006/relationships/image" Target="../media/image111.png"/></Relationships>
</file>

<file path=ppt/slides/_rels/slide6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hemeOverride" Target="../theme/themeOverride67.xml"/></Relationships>
</file>

<file path=ppt/slides/_rels/slide68.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slideLayout" Target="../slideLayouts/slideLayout1.xml"/><Relationship Id="rId1" Type="http://schemas.openxmlformats.org/officeDocument/2006/relationships/themeOverride" Target="../theme/themeOverride68.xml"/></Relationships>
</file>

<file path=ppt/slides/_rels/slide6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hemeOverride" Target="../theme/themeOverride69.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1.xml"/><Relationship Id="rId1" Type="http://schemas.openxmlformats.org/officeDocument/2006/relationships/themeOverride" Target="../theme/themeOverride7.xml"/><Relationship Id="rId4" Type="http://schemas.openxmlformats.org/officeDocument/2006/relationships/image" Target="../media/image8.png"/></Relationships>
</file>

<file path=ppt/slides/_rels/slide70.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slideLayout" Target="../slideLayouts/slideLayout1.xml"/><Relationship Id="rId1" Type="http://schemas.openxmlformats.org/officeDocument/2006/relationships/themeOverride" Target="../theme/themeOverride70.xml"/><Relationship Id="rId4" Type="http://schemas.openxmlformats.org/officeDocument/2006/relationships/image" Target="../media/image89.png"/></Relationships>
</file>

<file path=ppt/slides/_rels/slide71.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slideLayout" Target="../slideLayouts/slideLayout1.xml"/><Relationship Id="rId1" Type="http://schemas.openxmlformats.org/officeDocument/2006/relationships/themeOverride" Target="../theme/themeOverride71.xml"/><Relationship Id="rId6" Type="http://schemas.openxmlformats.org/officeDocument/2006/relationships/image" Target="../media/image119.png"/><Relationship Id="rId5" Type="http://schemas.openxmlformats.org/officeDocument/2006/relationships/image" Target="../media/image118.png"/><Relationship Id="rId4" Type="http://schemas.openxmlformats.org/officeDocument/2006/relationships/image" Target="../media/image117.png"/></Relationships>
</file>

<file path=ppt/slides/_rels/slide7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hemeOverride" Target="../theme/themeOverride7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Layout" Target="../slideLayouts/slideLayout1.xml"/><Relationship Id="rId1" Type="http://schemas.openxmlformats.org/officeDocument/2006/relationships/themeOverride" Target="../theme/themeOverride8.xml"/><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Layout" Target="../slideLayouts/slideLayout1.xml"/><Relationship Id="rId1" Type="http://schemas.openxmlformats.org/officeDocument/2006/relationships/themeOverride" Target="../theme/themeOverride9.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矩形 1"/>
          <p:cNvSpPr/>
          <p:nvPr/>
        </p:nvSpPr>
        <p:spPr>
          <a:xfrm>
            <a:off x="0" y="1779662"/>
            <a:ext cx="2843808" cy="1368152"/>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4" name="矩形 3"/>
          <p:cNvSpPr/>
          <p:nvPr/>
        </p:nvSpPr>
        <p:spPr>
          <a:xfrm>
            <a:off x="1202167" y="2211710"/>
            <a:ext cx="1492716" cy="646331"/>
          </a:xfrm>
          <a:prstGeom prst="rect">
            <a:avLst/>
          </a:prstGeom>
        </p:spPr>
        <p:txBody>
          <a:bodyPr wrap="none">
            <a:spAutoFit/>
          </a:bodyPr>
          <a:lstStyle/>
          <a:p>
            <a:r>
              <a:rPr lang="zh-CN" altLang="en-US" sz="3600" b="1" dirty="0">
                <a:solidFill>
                  <a:schemeClr val="bg1"/>
                </a:solidFill>
                <a:latin typeface="Times New Roman" panose="02020603050405020304" pitchFamily="18" charset="0"/>
                <a:ea typeface="微软雅黑" panose="020B0503020204020204" pitchFamily="34" charset="-122"/>
                <a:sym typeface="Times New Roman" panose="02020603050405020304" pitchFamily="18" charset="0"/>
              </a:rPr>
              <a:t>第</a:t>
            </a:r>
            <a:r>
              <a:rPr lang="en-US" altLang="zh-CN" sz="3600" b="1" dirty="0">
                <a:solidFill>
                  <a:schemeClr val="bg1"/>
                </a:solidFill>
                <a:latin typeface="Times New Roman" panose="02020603050405020304" pitchFamily="18" charset="0"/>
                <a:ea typeface="微软雅黑" panose="020B0503020204020204" pitchFamily="34" charset="-122"/>
                <a:sym typeface="Times New Roman" panose="02020603050405020304" pitchFamily="18" charset="0"/>
              </a:rPr>
              <a:t>4</a:t>
            </a:r>
            <a:r>
              <a:rPr lang="zh-CN" altLang="en-US" sz="3600" b="1" dirty="0">
                <a:solidFill>
                  <a:schemeClr val="bg1"/>
                </a:solidFill>
                <a:latin typeface="Times New Roman" panose="02020603050405020304" pitchFamily="18" charset="0"/>
                <a:ea typeface="微软雅黑" panose="020B0503020204020204" pitchFamily="34" charset="-122"/>
                <a:sym typeface="Times New Roman" panose="02020603050405020304" pitchFamily="18" charset="0"/>
              </a:rPr>
              <a:t>章 </a:t>
            </a:r>
            <a:endParaRPr lang="zh-CN" altLang="en-US" sz="3600" dirty="0">
              <a:solidFill>
                <a:schemeClr val="bg1"/>
              </a:solidFill>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7" name="矩形 6"/>
          <p:cNvSpPr/>
          <p:nvPr/>
        </p:nvSpPr>
        <p:spPr>
          <a:xfrm>
            <a:off x="2843808" y="1779662"/>
            <a:ext cx="5148064" cy="136815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5" name="矩形 4"/>
          <p:cNvSpPr/>
          <p:nvPr/>
        </p:nvSpPr>
        <p:spPr>
          <a:xfrm>
            <a:off x="2843808" y="1917987"/>
            <a:ext cx="5148064" cy="646331"/>
          </a:xfrm>
          <a:prstGeom prst="rect">
            <a:avLst/>
          </a:prstGeom>
          <a:solidFill>
            <a:schemeClr val="bg1"/>
          </a:solidFill>
        </p:spPr>
        <p:txBody>
          <a:bodyPr wrap="square">
            <a:spAutoFit/>
          </a:bodyPr>
          <a:lstStyle/>
          <a:p>
            <a:pPr algn="ctr"/>
            <a:r>
              <a:rPr lang="zh-CN" altLang="en-US" sz="3600" b="1" dirty="0">
                <a:solidFill>
                  <a:schemeClr val="accent1">
                    <a:lumMod val="75000"/>
                  </a:schemeClr>
                </a:solidFill>
                <a:latin typeface="Times New Roman" panose="02020603050405020304" pitchFamily="18" charset="0"/>
                <a:ea typeface="微软雅黑" panose="020B0503020204020204" pitchFamily="34" charset="-122"/>
                <a:sym typeface="Times New Roman" panose="02020603050405020304" pitchFamily="18" charset="0"/>
              </a:rPr>
              <a:t>传感器信号调理与处理</a:t>
            </a:r>
            <a:endParaRPr lang="zh-CN" altLang="zh-CN" sz="3600" b="1" dirty="0">
              <a:solidFill>
                <a:schemeClr val="accent1">
                  <a:lumMod val="75000"/>
                </a:schemeClr>
              </a:solidFill>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0" name="矩形 9"/>
          <p:cNvSpPr/>
          <p:nvPr/>
        </p:nvSpPr>
        <p:spPr>
          <a:xfrm>
            <a:off x="7991872" y="1779662"/>
            <a:ext cx="1152128" cy="1368152"/>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3" name="菱形 12"/>
          <p:cNvSpPr/>
          <p:nvPr/>
        </p:nvSpPr>
        <p:spPr>
          <a:xfrm>
            <a:off x="7812360" y="4155926"/>
            <a:ext cx="936104" cy="581892"/>
          </a:xfrm>
          <a:prstGeom prst="diamond">
            <a:avLst/>
          </a:prstGeom>
          <a:solidFill>
            <a:schemeClr val="bg1"/>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4" name="菱形 13"/>
          <p:cNvSpPr/>
          <p:nvPr/>
        </p:nvSpPr>
        <p:spPr>
          <a:xfrm>
            <a:off x="7344308" y="4136372"/>
            <a:ext cx="936104" cy="581892"/>
          </a:xfrm>
          <a:prstGeom prst="diamond">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8" name="矩形 7"/>
          <p:cNvSpPr/>
          <p:nvPr/>
        </p:nvSpPr>
        <p:spPr>
          <a:xfrm>
            <a:off x="3275856" y="1784578"/>
            <a:ext cx="1914862" cy="97743"/>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dirty="0">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1" name="十字箭头标注 10"/>
          <p:cNvSpPr/>
          <p:nvPr/>
        </p:nvSpPr>
        <p:spPr>
          <a:xfrm>
            <a:off x="395536" y="339502"/>
            <a:ext cx="1476164" cy="720080"/>
          </a:xfrm>
          <a:prstGeom prst="quadArrowCallout">
            <a:avLst/>
          </a:prstGeom>
          <a:ln/>
        </p:spPr>
        <p:style>
          <a:lnRef idx="3">
            <a:schemeClr val="lt1"/>
          </a:lnRef>
          <a:fillRef idx="1">
            <a:schemeClr val="accent5"/>
          </a:fillRef>
          <a:effectRef idx="1">
            <a:schemeClr val="accent5"/>
          </a:effectRef>
          <a:fontRef idx="minor">
            <a:schemeClr val="lt1"/>
          </a:fontRef>
        </p:style>
        <p:txBody>
          <a:bodyPr rtlCol="0" anchor="ctr"/>
          <a:lstStyle/>
          <a:p>
            <a:pPr algn="ctr"/>
            <a:r>
              <a:rPr lang="en-US" altLang="zh-CN" sz="1200" b="1" dirty="0">
                <a:latin typeface="Times New Roman" panose="02020603050405020304" pitchFamily="18" charset="0"/>
                <a:ea typeface="微软雅黑" panose="020B0503020204020204" pitchFamily="34" charset="-122"/>
                <a:sym typeface="Times New Roman" panose="02020603050405020304" pitchFamily="18" charset="0"/>
              </a:rPr>
              <a:t>Sensor</a:t>
            </a:r>
            <a:endParaRPr lang="zh-CN" altLang="en-US" sz="1200" b="1" dirty="0">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8" name="矩形 17"/>
          <p:cNvSpPr/>
          <p:nvPr/>
        </p:nvSpPr>
        <p:spPr>
          <a:xfrm>
            <a:off x="5508104" y="3050071"/>
            <a:ext cx="1914862" cy="97743"/>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dirty="0">
              <a:latin typeface="Times New Roman" panose="02020603050405020304" pitchFamily="18" charset="0"/>
              <a:ea typeface="微软雅黑" panose="020B0503020204020204" pitchFamily="34" charset="-122"/>
              <a:sym typeface="Times New Roman" panose="02020603050405020304" pitchFamily="18" charset="0"/>
            </a:endParaRPr>
          </a:p>
        </p:txBody>
      </p:sp>
    </p:spTree>
    <p:extLst>
      <p:ext uri="{BB962C8B-B14F-4D97-AF65-F5344CB8AC3E}">
        <p14:creationId xmlns:p14="http://schemas.microsoft.com/office/powerpoint/2010/main" val="9992716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2" y="411510"/>
            <a:ext cx="2483766"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4" name="矩形 13"/>
          <p:cNvSpPr/>
          <p:nvPr/>
        </p:nvSpPr>
        <p:spPr>
          <a:xfrm>
            <a:off x="71500" y="434685"/>
            <a:ext cx="2262158" cy="461665"/>
          </a:xfrm>
          <a:prstGeom prst="rect">
            <a:avLst/>
          </a:prstGeom>
        </p:spPr>
        <p:txBody>
          <a:bodyPr wrap="none">
            <a:spAutoFit/>
          </a:bodyPr>
          <a:lstStyle/>
          <a:p>
            <a:r>
              <a:rPr lang="en-US" altLang="zh-CN" sz="2400" b="1" dirty="0">
                <a:solidFill>
                  <a:schemeClr val="bg1"/>
                </a:solidFill>
                <a:latin typeface="Times New Roman" panose="02020603050405020304" pitchFamily="18" charset="0"/>
                <a:ea typeface="微软雅黑" pitchFamily="34" charset="-122"/>
                <a:sym typeface="Times New Roman" panose="02020603050405020304" pitchFamily="18" charset="0"/>
              </a:rPr>
              <a:t> 4.1.1 </a:t>
            </a:r>
            <a:r>
              <a:rPr lang="zh-CN" altLang="en-US" sz="2400" b="1" dirty="0">
                <a:solidFill>
                  <a:schemeClr val="bg1"/>
                </a:solidFill>
                <a:latin typeface="Times New Roman" panose="02020603050405020304" pitchFamily="18" charset="0"/>
                <a:ea typeface="微软雅黑" pitchFamily="34" charset="-122"/>
                <a:sym typeface="Times New Roman" panose="02020603050405020304" pitchFamily="18" charset="0"/>
              </a:rPr>
              <a:t>直流电桥</a:t>
            </a:r>
          </a:p>
        </p:txBody>
      </p:sp>
      <mc:AlternateContent xmlns:mc="http://schemas.openxmlformats.org/markup-compatibility/2006" xmlns:a14="http://schemas.microsoft.com/office/drawing/2010/main">
        <mc:Choice Requires="a14">
          <p:sp>
            <p:nvSpPr>
              <p:cNvPr id="7" name="矩形 6"/>
              <p:cNvSpPr/>
              <p:nvPr/>
            </p:nvSpPr>
            <p:spPr>
              <a:xfrm>
                <a:off x="246211" y="1861364"/>
                <a:ext cx="8686800" cy="2834622"/>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marL="285750" indent="-285750">
                  <a:lnSpc>
                    <a:spcPct val="110000"/>
                  </a:lnSpc>
                  <a:buClr>
                    <a:schemeClr val="accent3">
                      <a:lumMod val="75000"/>
                    </a:schemeClr>
                  </a:buClr>
                  <a:buFont typeface="Wingdings" pitchFamily="2" charset="2"/>
                  <a:buChar char="Ø"/>
                </a:pPr>
                <a:r>
                  <a:rPr lang="zh-CN" altLang="zh-CN" b="1" dirty="0">
                    <a:solidFill>
                      <a:prstClr val="black"/>
                    </a:solidFill>
                    <a:latin typeface="Times New Roman" panose="02020603050405020304" pitchFamily="18" charset="0"/>
                    <a:ea typeface="微软雅黑" panose="020B0503020204020204" pitchFamily="34" charset="-122"/>
                  </a:rPr>
                  <a:t>由</a:t>
                </a:r>
                <a:r>
                  <a:rPr lang="zh-CN" altLang="en-US" b="1" dirty="0">
                    <a:solidFill>
                      <a:prstClr val="black"/>
                    </a:solidFill>
                    <a:latin typeface="Times New Roman" panose="02020603050405020304" pitchFamily="18" charset="0"/>
                    <a:ea typeface="微软雅黑" panose="020B0503020204020204" pitchFamily="34" charset="-122"/>
                  </a:rPr>
                  <a:t>电压灵敏度的公式可知：</a:t>
                </a:r>
                <a:endParaRPr lang="en-US" altLang="zh-CN" b="1" dirty="0">
                  <a:solidFill>
                    <a:prstClr val="black"/>
                  </a:solidFill>
                  <a:latin typeface="Times New Roman" panose="02020603050405020304" pitchFamily="18" charset="0"/>
                  <a:ea typeface="微软雅黑" panose="020B0503020204020204" pitchFamily="34" charset="-122"/>
                </a:endParaRPr>
              </a:p>
              <a:p>
                <a:pPr marL="742950" lvl="1" indent="-285750">
                  <a:lnSpc>
                    <a:spcPct val="110000"/>
                  </a:lnSpc>
                  <a:buClr>
                    <a:schemeClr val="accent3">
                      <a:lumMod val="75000"/>
                    </a:schemeClr>
                  </a:buClr>
                  <a:buFont typeface="Wingdings" panose="05000000000000000000" pitchFamily="2" charset="2"/>
                  <a:buChar char="u"/>
                </a:pPr>
                <a:r>
                  <a:rPr lang="zh-CN" altLang="en-US" b="1" dirty="0">
                    <a:solidFill>
                      <a:prstClr val="black"/>
                    </a:solidFill>
                    <a:latin typeface="Times New Roman" panose="02020603050405020304" pitchFamily="18" charset="0"/>
                    <a:ea typeface="微软雅黑" panose="020B0503020204020204" pitchFamily="34" charset="-122"/>
                  </a:rPr>
                  <a:t>电桥的电压</a:t>
                </a:r>
                <a:r>
                  <a:rPr lang="zh-CN" altLang="en-US" b="1" dirty="0">
                    <a:solidFill>
                      <a:srgbClr val="FF0000"/>
                    </a:solidFill>
                    <a:latin typeface="Times New Roman" panose="02020603050405020304" pitchFamily="18" charset="0"/>
                    <a:ea typeface="微软雅黑" panose="020B0503020204020204" pitchFamily="34" charset="-122"/>
                  </a:rPr>
                  <a:t>灵敏度</a:t>
                </a:r>
                <a:r>
                  <a:rPr lang="zh-CN" altLang="en-US" b="1" dirty="0">
                    <a:solidFill>
                      <a:prstClr val="black"/>
                    </a:solidFill>
                    <a:latin typeface="Times New Roman" panose="02020603050405020304" pitchFamily="18" charset="0"/>
                    <a:ea typeface="微软雅黑" panose="020B0503020204020204" pitchFamily="34" charset="-122"/>
                  </a:rPr>
                  <a:t>与电桥的</a:t>
                </a:r>
                <a:r>
                  <a:rPr lang="zh-CN" altLang="en-US" b="1" dirty="0">
                    <a:solidFill>
                      <a:srgbClr val="FF0000"/>
                    </a:solidFill>
                    <a:latin typeface="Times New Roman" panose="02020603050405020304" pitchFamily="18" charset="0"/>
                    <a:ea typeface="微软雅黑" panose="020B0503020204020204" pitchFamily="34" charset="-122"/>
                  </a:rPr>
                  <a:t>供电电压</a:t>
                </a:r>
                <a:r>
                  <a:rPr lang="zh-CN" altLang="en-US" b="1" dirty="0">
                    <a:solidFill>
                      <a:prstClr val="black"/>
                    </a:solidFill>
                    <a:latin typeface="Times New Roman" panose="02020603050405020304" pitchFamily="18" charset="0"/>
                    <a:ea typeface="微软雅黑" panose="020B0503020204020204" pitchFamily="34" charset="-122"/>
                  </a:rPr>
                  <a:t>成</a:t>
                </a:r>
                <a:r>
                  <a:rPr lang="zh-CN" altLang="en-US" b="1" dirty="0">
                    <a:solidFill>
                      <a:srgbClr val="FF0000"/>
                    </a:solidFill>
                    <a:latin typeface="Times New Roman" panose="02020603050405020304" pitchFamily="18" charset="0"/>
                    <a:ea typeface="微软雅黑" panose="020B0503020204020204" pitchFamily="34" charset="-122"/>
                  </a:rPr>
                  <a:t>正比</a:t>
                </a:r>
                <a:r>
                  <a:rPr lang="zh-CN" altLang="en-US" b="1" dirty="0">
                    <a:solidFill>
                      <a:prstClr val="black"/>
                    </a:solidFill>
                    <a:latin typeface="Times New Roman" panose="02020603050405020304" pitchFamily="18" charset="0"/>
                    <a:ea typeface="微软雅黑" panose="020B0503020204020204" pitchFamily="34" charset="-122"/>
                  </a:rPr>
                  <a:t>。如果想要提高电桥的灵敏度，可以增加电源电压，但是必须考虑到电阻元件的</a:t>
                </a:r>
                <a:r>
                  <a:rPr lang="zh-CN" altLang="en-US" b="1" dirty="0">
                    <a:solidFill>
                      <a:srgbClr val="FF0000"/>
                    </a:solidFill>
                    <a:latin typeface="Times New Roman" panose="02020603050405020304" pitchFamily="18" charset="0"/>
                    <a:ea typeface="微软雅黑" panose="020B0503020204020204" pitchFamily="34" charset="-122"/>
                  </a:rPr>
                  <a:t>功耗限制</a:t>
                </a:r>
                <a:r>
                  <a:rPr lang="zh-CN" altLang="en-US" b="1" dirty="0">
                    <a:solidFill>
                      <a:prstClr val="black"/>
                    </a:solidFill>
                    <a:latin typeface="Times New Roman" panose="02020603050405020304" pitchFamily="18" charset="0"/>
                    <a:ea typeface="微软雅黑" panose="020B0503020204020204" pitchFamily="34" charset="-122"/>
                  </a:rPr>
                  <a:t>；</a:t>
                </a:r>
                <a:endParaRPr lang="en-US" altLang="zh-CN" b="1" dirty="0">
                  <a:solidFill>
                    <a:prstClr val="black"/>
                  </a:solidFill>
                  <a:latin typeface="Times New Roman" panose="02020603050405020304" pitchFamily="18" charset="0"/>
                  <a:ea typeface="微软雅黑" panose="020B0503020204020204" pitchFamily="34" charset="-122"/>
                </a:endParaRPr>
              </a:p>
              <a:p>
                <a:pPr marL="742950" lvl="1" indent="-285750">
                  <a:lnSpc>
                    <a:spcPct val="110000"/>
                  </a:lnSpc>
                  <a:buClr>
                    <a:schemeClr val="accent3">
                      <a:lumMod val="75000"/>
                    </a:schemeClr>
                  </a:buClr>
                  <a:buFont typeface="Wingdings" panose="05000000000000000000" pitchFamily="2" charset="2"/>
                  <a:buChar char="u"/>
                </a:pPr>
                <a:r>
                  <a:rPr lang="zh-CN" altLang="en-US" b="1" dirty="0">
                    <a:solidFill>
                      <a:prstClr val="black"/>
                    </a:solidFill>
                    <a:latin typeface="Times New Roman" panose="02020603050405020304" pitchFamily="18" charset="0"/>
                    <a:ea typeface="微软雅黑" panose="020B0503020204020204" pitchFamily="34" charset="-122"/>
                  </a:rPr>
                  <a:t>电桥的电压灵敏度是桥臂电阻比值</a:t>
                </a:r>
                <a14:m>
                  <m:oMath xmlns:m="http://schemas.openxmlformats.org/officeDocument/2006/math">
                    <m:r>
                      <a:rPr lang="en-US" altLang="zh-CN" b="1" i="1">
                        <a:latin typeface="Cambria Math" panose="02040503050406030204" pitchFamily="18" charset="0"/>
                      </a:rPr>
                      <m:t>𝒏</m:t>
                    </m:r>
                  </m:oMath>
                </a14:m>
                <a:r>
                  <a:rPr lang="zh-CN" altLang="en-US" b="1" dirty="0">
                    <a:solidFill>
                      <a:prstClr val="black"/>
                    </a:solidFill>
                    <a:latin typeface="Times New Roman" panose="02020603050405020304" pitchFamily="18" charset="0"/>
                    <a:ea typeface="微软雅黑" panose="020B0503020204020204" pitchFamily="34" charset="-122"/>
                  </a:rPr>
                  <a:t>的函数，选择合适的</a:t>
                </a:r>
                <a14:m>
                  <m:oMath xmlns:m="http://schemas.openxmlformats.org/officeDocument/2006/math">
                    <m:r>
                      <a:rPr lang="en-US" altLang="zh-CN" b="1" i="1">
                        <a:latin typeface="Cambria Math" panose="02040503050406030204" pitchFamily="18" charset="0"/>
                      </a:rPr>
                      <m:t>𝒏</m:t>
                    </m:r>
                  </m:oMath>
                </a14:m>
                <a:r>
                  <a:rPr lang="zh-CN" altLang="en-US" b="1" dirty="0">
                    <a:solidFill>
                      <a:prstClr val="black"/>
                    </a:solidFill>
                    <a:latin typeface="Times New Roman" panose="02020603050405020304" pitchFamily="18" charset="0"/>
                    <a:ea typeface="微软雅黑" panose="020B0503020204020204" pitchFamily="34" charset="-122"/>
                  </a:rPr>
                  <a:t>值有助于获得更高的灵敏度；</a:t>
                </a:r>
                <a:endParaRPr lang="en-US" altLang="zh-CN" b="1" dirty="0">
                  <a:solidFill>
                    <a:prstClr val="black"/>
                  </a:solidFill>
                  <a:latin typeface="Times New Roman" panose="02020603050405020304" pitchFamily="18" charset="0"/>
                  <a:ea typeface="微软雅黑" panose="020B0503020204020204" pitchFamily="34" charset="-122"/>
                </a:endParaRPr>
              </a:p>
              <a:p>
                <a:pPr marL="742950" lvl="1" indent="-285750">
                  <a:lnSpc>
                    <a:spcPct val="110000"/>
                  </a:lnSpc>
                  <a:buClr>
                    <a:schemeClr val="accent3">
                      <a:lumMod val="75000"/>
                    </a:schemeClr>
                  </a:buClr>
                  <a:buFont typeface="Wingdings" panose="05000000000000000000" pitchFamily="2" charset="2"/>
                  <a:buChar char="u"/>
                </a:pPr>
                <a:r>
                  <a:rPr lang="zh-CN" altLang="en-US" b="1" dirty="0">
                    <a:solidFill>
                      <a:prstClr val="black"/>
                    </a:solidFill>
                    <a:latin typeface="Times New Roman" panose="02020603050405020304" pitchFamily="18" charset="0"/>
                    <a:ea typeface="微软雅黑" panose="020B0503020204020204" pitchFamily="34" charset="-122"/>
                  </a:rPr>
                  <a:t>当桥臂电阻比值</a:t>
                </a:r>
                <a14:m>
                  <m:oMath xmlns:m="http://schemas.openxmlformats.org/officeDocument/2006/math">
                    <m:r>
                      <a:rPr lang="en-US" altLang="zh-CN" b="1" i="1" smtClean="0">
                        <a:solidFill>
                          <a:srgbClr val="FF0000"/>
                        </a:solidFill>
                        <a:latin typeface="Cambria Math" panose="02040503050406030204" pitchFamily="18" charset="0"/>
                      </a:rPr>
                      <m:t>𝒏</m:t>
                    </m:r>
                    <m:r>
                      <m:rPr>
                        <m:nor/>
                      </m:rPr>
                      <a:rPr lang="en-US" altLang="zh-CN" b="1" dirty="0">
                        <a:solidFill>
                          <a:srgbClr val="FF0000"/>
                        </a:solidFill>
                        <a:latin typeface="Times New Roman" panose="02020603050405020304" pitchFamily="18" charset="0"/>
                        <a:ea typeface="微软雅黑" panose="020B0503020204020204" pitchFamily="34" charset="-122"/>
                      </a:rPr>
                      <m:t>=1</m:t>
                    </m:r>
                  </m:oMath>
                </a14:m>
                <a:r>
                  <a:rPr lang="zh-CN" altLang="en-US" b="1" dirty="0">
                    <a:solidFill>
                      <a:prstClr val="black"/>
                    </a:solidFill>
                    <a:latin typeface="Times New Roman" panose="02020603050405020304" pitchFamily="18" charset="0"/>
                    <a:ea typeface="微软雅黑" panose="020B0503020204020204" pitchFamily="34" charset="-122"/>
                  </a:rPr>
                  <a:t>时，电桥的电压</a:t>
                </a:r>
                <a:r>
                  <a:rPr lang="zh-CN" altLang="en-US" b="1" dirty="0">
                    <a:solidFill>
                      <a:srgbClr val="FF0000"/>
                    </a:solidFill>
                    <a:latin typeface="Times New Roman" panose="02020603050405020304" pitchFamily="18" charset="0"/>
                    <a:ea typeface="微软雅黑" panose="020B0503020204020204" pitchFamily="34" charset="-122"/>
                  </a:rPr>
                  <a:t>灵敏度最高</a:t>
                </a:r>
                <a:r>
                  <a:rPr lang="zh-CN" altLang="en-US" b="1" dirty="0">
                    <a:solidFill>
                      <a:prstClr val="black"/>
                    </a:solidFill>
                    <a:latin typeface="Times New Roman" panose="02020603050405020304" pitchFamily="18" charset="0"/>
                    <a:ea typeface="微软雅黑" panose="020B0503020204020204" pitchFamily="34" charset="-122"/>
                  </a:rPr>
                  <a:t>，此时</a:t>
                </a:r>
                <a14:m>
                  <m:oMath xmlns:m="http://schemas.openxmlformats.org/officeDocument/2006/math">
                    <m:sSub>
                      <m:sSubPr>
                        <m:ctrlPr>
                          <a:rPr lang="zh-CN" altLang="zh-CN" b="1" i="1">
                            <a:solidFill>
                              <a:prstClr val="black"/>
                            </a:solidFill>
                            <a:latin typeface="Cambria Math" panose="02040503050406030204" pitchFamily="18" charset="0"/>
                            <a:ea typeface="微软雅黑" panose="020B0503020204020204" pitchFamily="34" charset="-122"/>
                          </a:rPr>
                        </m:ctrlPr>
                      </m:sSubPr>
                      <m:e>
                        <m:r>
                          <a:rPr lang="en-US" altLang="zh-CN" b="1" i="1">
                            <a:solidFill>
                              <a:prstClr val="black"/>
                            </a:solidFill>
                            <a:latin typeface="Cambria Math" panose="02040503050406030204" pitchFamily="18" charset="0"/>
                            <a:ea typeface="微软雅黑" panose="020B0503020204020204" pitchFamily="34" charset="-122"/>
                          </a:rPr>
                          <m:t>𝑹</m:t>
                        </m:r>
                      </m:e>
                      <m:sub>
                        <m:r>
                          <a:rPr lang="en-US" altLang="zh-CN" b="1" i="1">
                            <a:solidFill>
                              <a:prstClr val="black"/>
                            </a:solidFill>
                            <a:latin typeface="Cambria Math" panose="02040503050406030204" pitchFamily="18" charset="0"/>
                            <a:ea typeface="微软雅黑" panose="020B0503020204020204" pitchFamily="34" charset="-122"/>
                          </a:rPr>
                          <m:t>𝟏</m:t>
                        </m:r>
                      </m:sub>
                    </m:sSub>
                    <m:r>
                      <a:rPr lang="en-US" altLang="zh-CN" b="1">
                        <a:solidFill>
                          <a:prstClr val="black"/>
                        </a:solidFill>
                        <a:latin typeface="Cambria Math" panose="02040503050406030204" pitchFamily="18" charset="0"/>
                        <a:ea typeface="微软雅黑" panose="020B0503020204020204" pitchFamily="34" charset="-122"/>
                      </a:rPr>
                      <m:t>=</m:t>
                    </m:r>
                    <m:sSub>
                      <m:sSubPr>
                        <m:ctrlPr>
                          <a:rPr lang="zh-CN" altLang="zh-CN" b="1" i="1">
                            <a:solidFill>
                              <a:prstClr val="black"/>
                            </a:solidFill>
                            <a:latin typeface="Cambria Math" panose="02040503050406030204" pitchFamily="18" charset="0"/>
                            <a:ea typeface="微软雅黑" panose="020B0503020204020204" pitchFamily="34" charset="-122"/>
                          </a:rPr>
                        </m:ctrlPr>
                      </m:sSubPr>
                      <m:e>
                        <m:r>
                          <a:rPr lang="en-US" altLang="zh-CN" b="1" i="1">
                            <a:solidFill>
                              <a:prstClr val="black"/>
                            </a:solidFill>
                            <a:latin typeface="Cambria Math" panose="02040503050406030204" pitchFamily="18" charset="0"/>
                            <a:ea typeface="微软雅黑" panose="020B0503020204020204" pitchFamily="34" charset="-122"/>
                          </a:rPr>
                          <m:t>𝑹</m:t>
                        </m:r>
                      </m:e>
                      <m:sub>
                        <m:r>
                          <a:rPr lang="en-US" altLang="zh-CN" b="1" i="1">
                            <a:solidFill>
                              <a:prstClr val="black"/>
                            </a:solidFill>
                            <a:latin typeface="Cambria Math" panose="02040503050406030204" pitchFamily="18" charset="0"/>
                            <a:ea typeface="微软雅黑" panose="020B0503020204020204" pitchFamily="34" charset="-122"/>
                          </a:rPr>
                          <m:t>𝟐</m:t>
                        </m:r>
                      </m:sub>
                    </m:sSub>
                  </m:oMath>
                </a14:m>
                <a:r>
                  <a:rPr lang="zh-CN" altLang="en-US" b="1" dirty="0">
                    <a:solidFill>
                      <a:prstClr val="black"/>
                    </a:solidFill>
                    <a:latin typeface="Times New Roman" panose="02020603050405020304" pitchFamily="18" charset="0"/>
                    <a:ea typeface="微软雅黑" panose="020B0503020204020204" pitchFamily="34" charset="-122"/>
                  </a:rPr>
                  <a:t>，</a:t>
                </a:r>
                <a14:m>
                  <m:oMath xmlns:m="http://schemas.openxmlformats.org/officeDocument/2006/math">
                    <m:sSub>
                      <m:sSubPr>
                        <m:ctrlPr>
                          <a:rPr lang="zh-CN" altLang="zh-CN" b="1" i="1">
                            <a:solidFill>
                              <a:prstClr val="black"/>
                            </a:solidFill>
                            <a:latin typeface="Cambria Math" panose="02040503050406030204" pitchFamily="18" charset="0"/>
                            <a:ea typeface="微软雅黑" panose="020B0503020204020204" pitchFamily="34" charset="-122"/>
                          </a:rPr>
                        </m:ctrlPr>
                      </m:sSubPr>
                      <m:e>
                        <m:r>
                          <a:rPr lang="en-US" altLang="zh-CN" b="1" i="1">
                            <a:solidFill>
                              <a:prstClr val="black"/>
                            </a:solidFill>
                            <a:latin typeface="Cambria Math" panose="02040503050406030204" pitchFamily="18" charset="0"/>
                            <a:ea typeface="微软雅黑" panose="020B0503020204020204" pitchFamily="34" charset="-122"/>
                          </a:rPr>
                          <m:t>𝑹</m:t>
                        </m:r>
                      </m:e>
                      <m:sub>
                        <m:r>
                          <a:rPr lang="en-US" altLang="zh-CN" b="1" i="1">
                            <a:solidFill>
                              <a:prstClr val="black"/>
                            </a:solidFill>
                            <a:latin typeface="Cambria Math" panose="02040503050406030204" pitchFamily="18" charset="0"/>
                            <a:ea typeface="微软雅黑" panose="020B0503020204020204" pitchFamily="34" charset="-122"/>
                          </a:rPr>
                          <m:t>𝟑</m:t>
                        </m:r>
                      </m:sub>
                    </m:sSub>
                    <m:r>
                      <a:rPr lang="en-US" altLang="zh-CN" b="1">
                        <a:solidFill>
                          <a:prstClr val="black"/>
                        </a:solidFill>
                        <a:latin typeface="Cambria Math" panose="02040503050406030204" pitchFamily="18" charset="0"/>
                        <a:ea typeface="微软雅黑" panose="020B0503020204020204" pitchFamily="34" charset="-122"/>
                      </a:rPr>
                      <m:t>=</m:t>
                    </m:r>
                    <m:sSub>
                      <m:sSubPr>
                        <m:ctrlPr>
                          <a:rPr lang="zh-CN" altLang="zh-CN" b="1" i="1">
                            <a:solidFill>
                              <a:prstClr val="black"/>
                            </a:solidFill>
                            <a:latin typeface="Cambria Math" panose="02040503050406030204" pitchFamily="18" charset="0"/>
                            <a:ea typeface="微软雅黑" panose="020B0503020204020204" pitchFamily="34" charset="-122"/>
                          </a:rPr>
                        </m:ctrlPr>
                      </m:sSubPr>
                      <m:e>
                        <m:r>
                          <a:rPr lang="en-US" altLang="zh-CN" b="1" i="1">
                            <a:solidFill>
                              <a:prstClr val="black"/>
                            </a:solidFill>
                            <a:latin typeface="Cambria Math" panose="02040503050406030204" pitchFamily="18" charset="0"/>
                            <a:ea typeface="微软雅黑" panose="020B0503020204020204" pitchFamily="34" charset="-122"/>
                          </a:rPr>
                          <m:t>𝑹</m:t>
                        </m:r>
                      </m:e>
                      <m:sub>
                        <m:r>
                          <a:rPr lang="en-US" altLang="zh-CN" b="1" i="1">
                            <a:solidFill>
                              <a:prstClr val="black"/>
                            </a:solidFill>
                            <a:latin typeface="Cambria Math" panose="02040503050406030204" pitchFamily="18" charset="0"/>
                            <a:ea typeface="微软雅黑" panose="020B0503020204020204" pitchFamily="34" charset="-122"/>
                          </a:rPr>
                          <m:t>𝟒</m:t>
                        </m:r>
                      </m:sub>
                    </m:sSub>
                  </m:oMath>
                </a14:m>
                <a:r>
                  <a:rPr lang="zh-CN" altLang="en-US" b="1" dirty="0">
                    <a:solidFill>
                      <a:prstClr val="black"/>
                    </a:solidFill>
                    <a:latin typeface="Times New Roman" panose="02020603050405020304" pitchFamily="18" charset="0"/>
                    <a:ea typeface="微软雅黑" panose="020B0503020204020204" pitchFamily="34" charset="-122"/>
                  </a:rPr>
                  <a:t>，通常取</a:t>
                </a:r>
                <a14:m>
                  <m:oMath xmlns:m="http://schemas.openxmlformats.org/officeDocument/2006/math">
                    <m:sSub>
                      <m:sSubPr>
                        <m:ctrlPr>
                          <a:rPr lang="zh-CN" altLang="zh-CN" b="1" i="1">
                            <a:solidFill>
                              <a:prstClr val="black"/>
                            </a:solidFill>
                            <a:latin typeface="Cambria Math" panose="02040503050406030204" pitchFamily="18" charset="0"/>
                            <a:ea typeface="微软雅黑" panose="020B0503020204020204" pitchFamily="34" charset="-122"/>
                          </a:rPr>
                        </m:ctrlPr>
                      </m:sSubPr>
                      <m:e>
                        <m:r>
                          <a:rPr lang="en-US" altLang="zh-CN" b="1" i="1">
                            <a:solidFill>
                              <a:prstClr val="black"/>
                            </a:solidFill>
                            <a:latin typeface="Cambria Math" panose="02040503050406030204" pitchFamily="18" charset="0"/>
                            <a:ea typeface="微软雅黑" panose="020B0503020204020204" pitchFamily="34" charset="-122"/>
                          </a:rPr>
                          <m:t>𝑹</m:t>
                        </m:r>
                      </m:e>
                      <m:sub>
                        <m:r>
                          <a:rPr lang="en-US" altLang="zh-CN" b="1" i="1">
                            <a:solidFill>
                              <a:prstClr val="black"/>
                            </a:solidFill>
                            <a:latin typeface="Cambria Math" panose="02040503050406030204" pitchFamily="18" charset="0"/>
                            <a:ea typeface="微软雅黑" panose="020B0503020204020204" pitchFamily="34" charset="-122"/>
                          </a:rPr>
                          <m:t>𝟏</m:t>
                        </m:r>
                      </m:sub>
                    </m:sSub>
                    <m:r>
                      <a:rPr lang="en-US" altLang="zh-CN" b="1">
                        <a:solidFill>
                          <a:prstClr val="black"/>
                        </a:solidFill>
                        <a:latin typeface="Cambria Math" panose="02040503050406030204" pitchFamily="18" charset="0"/>
                        <a:ea typeface="微软雅黑" panose="020B0503020204020204" pitchFamily="34" charset="-122"/>
                      </a:rPr>
                      <m:t>=</m:t>
                    </m:r>
                    <m:sSub>
                      <m:sSubPr>
                        <m:ctrlPr>
                          <a:rPr lang="zh-CN" altLang="zh-CN" b="1" i="1">
                            <a:solidFill>
                              <a:prstClr val="black"/>
                            </a:solidFill>
                            <a:latin typeface="Cambria Math" panose="02040503050406030204" pitchFamily="18" charset="0"/>
                            <a:ea typeface="微软雅黑" panose="020B0503020204020204" pitchFamily="34" charset="-122"/>
                          </a:rPr>
                        </m:ctrlPr>
                      </m:sSubPr>
                      <m:e>
                        <m:r>
                          <a:rPr lang="en-US" altLang="zh-CN" b="1" i="1">
                            <a:solidFill>
                              <a:prstClr val="black"/>
                            </a:solidFill>
                            <a:latin typeface="Cambria Math" panose="02040503050406030204" pitchFamily="18" charset="0"/>
                            <a:ea typeface="微软雅黑" panose="020B0503020204020204" pitchFamily="34" charset="-122"/>
                          </a:rPr>
                          <m:t>𝑹</m:t>
                        </m:r>
                      </m:e>
                      <m:sub>
                        <m:r>
                          <a:rPr lang="en-US" altLang="zh-CN" b="1" i="1">
                            <a:solidFill>
                              <a:prstClr val="black"/>
                            </a:solidFill>
                            <a:latin typeface="Cambria Math" panose="02040503050406030204" pitchFamily="18" charset="0"/>
                            <a:ea typeface="微软雅黑" panose="020B0503020204020204" pitchFamily="34" charset="-122"/>
                          </a:rPr>
                          <m:t>𝟐</m:t>
                        </m:r>
                      </m:sub>
                    </m:sSub>
                    <m:r>
                      <a:rPr lang="en-US" altLang="zh-CN" b="1">
                        <a:solidFill>
                          <a:prstClr val="black"/>
                        </a:solidFill>
                        <a:latin typeface="Cambria Math" panose="02040503050406030204" pitchFamily="18" charset="0"/>
                        <a:ea typeface="微软雅黑" panose="020B0503020204020204" pitchFamily="34" charset="-122"/>
                      </a:rPr>
                      <m:t>=</m:t>
                    </m:r>
                    <m:sSub>
                      <m:sSubPr>
                        <m:ctrlPr>
                          <a:rPr lang="zh-CN" altLang="zh-CN" b="1" i="1">
                            <a:solidFill>
                              <a:prstClr val="black"/>
                            </a:solidFill>
                            <a:latin typeface="Cambria Math" panose="02040503050406030204" pitchFamily="18" charset="0"/>
                            <a:ea typeface="微软雅黑" panose="020B0503020204020204" pitchFamily="34" charset="-122"/>
                          </a:rPr>
                        </m:ctrlPr>
                      </m:sSubPr>
                      <m:e>
                        <m:r>
                          <a:rPr lang="en-US" altLang="zh-CN" b="1" i="1">
                            <a:solidFill>
                              <a:prstClr val="black"/>
                            </a:solidFill>
                            <a:latin typeface="Cambria Math" panose="02040503050406030204" pitchFamily="18" charset="0"/>
                            <a:ea typeface="微软雅黑" panose="020B0503020204020204" pitchFamily="34" charset="-122"/>
                          </a:rPr>
                          <m:t>𝑹</m:t>
                        </m:r>
                      </m:e>
                      <m:sub>
                        <m:r>
                          <a:rPr lang="en-US" altLang="zh-CN" b="1" i="1">
                            <a:solidFill>
                              <a:prstClr val="black"/>
                            </a:solidFill>
                            <a:latin typeface="Cambria Math" panose="02040503050406030204" pitchFamily="18" charset="0"/>
                            <a:ea typeface="微软雅黑" panose="020B0503020204020204" pitchFamily="34" charset="-122"/>
                          </a:rPr>
                          <m:t>𝟑</m:t>
                        </m:r>
                      </m:sub>
                    </m:sSub>
                    <m:r>
                      <a:rPr lang="en-US" altLang="zh-CN" b="1">
                        <a:solidFill>
                          <a:prstClr val="black"/>
                        </a:solidFill>
                        <a:latin typeface="Cambria Math" panose="02040503050406030204" pitchFamily="18" charset="0"/>
                        <a:ea typeface="微软雅黑" panose="020B0503020204020204" pitchFamily="34" charset="-122"/>
                      </a:rPr>
                      <m:t>=</m:t>
                    </m:r>
                    <m:sSub>
                      <m:sSubPr>
                        <m:ctrlPr>
                          <a:rPr lang="zh-CN" altLang="zh-CN" b="1" i="1">
                            <a:solidFill>
                              <a:prstClr val="black"/>
                            </a:solidFill>
                            <a:latin typeface="Cambria Math" panose="02040503050406030204" pitchFamily="18" charset="0"/>
                            <a:ea typeface="微软雅黑" panose="020B0503020204020204" pitchFamily="34" charset="-122"/>
                          </a:rPr>
                        </m:ctrlPr>
                      </m:sSubPr>
                      <m:e>
                        <m:r>
                          <a:rPr lang="en-US" altLang="zh-CN" b="1" i="1">
                            <a:solidFill>
                              <a:prstClr val="black"/>
                            </a:solidFill>
                            <a:latin typeface="Cambria Math" panose="02040503050406030204" pitchFamily="18" charset="0"/>
                            <a:ea typeface="微软雅黑" panose="020B0503020204020204" pitchFamily="34" charset="-122"/>
                          </a:rPr>
                          <m:t>𝑹</m:t>
                        </m:r>
                      </m:e>
                      <m:sub>
                        <m:r>
                          <a:rPr lang="en-US" altLang="zh-CN" b="1" i="1">
                            <a:solidFill>
                              <a:prstClr val="black"/>
                            </a:solidFill>
                            <a:latin typeface="Cambria Math" panose="02040503050406030204" pitchFamily="18" charset="0"/>
                            <a:ea typeface="微软雅黑" panose="020B0503020204020204" pitchFamily="34" charset="-122"/>
                          </a:rPr>
                          <m:t>𝟒</m:t>
                        </m:r>
                      </m:sub>
                    </m:sSub>
                  </m:oMath>
                </a14:m>
                <a:r>
                  <a:rPr lang="zh-CN" altLang="en-US" b="1" dirty="0">
                    <a:solidFill>
                      <a:prstClr val="black"/>
                    </a:solidFill>
                    <a:latin typeface="Times New Roman" panose="02020603050405020304" pitchFamily="18" charset="0"/>
                    <a:ea typeface="微软雅黑" panose="020B0503020204020204" pitchFamily="34" charset="-122"/>
                  </a:rPr>
                  <a:t>；</a:t>
                </a:r>
                <a:endParaRPr lang="en-US" altLang="zh-CN" b="1" dirty="0">
                  <a:solidFill>
                    <a:prstClr val="black"/>
                  </a:solidFill>
                  <a:latin typeface="Times New Roman" panose="02020603050405020304" pitchFamily="18" charset="0"/>
                  <a:ea typeface="微软雅黑" panose="020B0503020204020204" pitchFamily="34" charset="-122"/>
                </a:endParaRPr>
              </a:p>
              <a:p>
                <a:pPr marL="742950" lvl="1" indent="-285750">
                  <a:lnSpc>
                    <a:spcPct val="110000"/>
                  </a:lnSpc>
                  <a:buClr>
                    <a:schemeClr val="accent3">
                      <a:lumMod val="75000"/>
                    </a:schemeClr>
                  </a:buClr>
                  <a:buFont typeface="Wingdings" panose="05000000000000000000" pitchFamily="2" charset="2"/>
                  <a:buChar char="u"/>
                </a:pPr>
                <a:r>
                  <a:rPr lang="zh-CN" altLang="zh-CN" b="1" dirty="0">
                    <a:solidFill>
                      <a:prstClr val="black"/>
                    </a:solidFill>
                    <a:latin typeface="Times New Roman" panose="02020603050405020304" pitchFamily="18" charset="0"/>
                    <a:ea typeface="微软雅黑" panose="020B0503020204020204" pitchFamily="34" charset="-122"/>
                  </a:rPr>
                  <a:t>当电源的电压</a:t>
                </a:r>
                <a14:m>
                  <m:oMath xmlns:m="http://schemas.openxmlformats.org/officeDocument/2006/math">
                    <m:sSub>
                      <m:sSubPr>
                        <m:ctrlPr>
                          <a:rPr lang="zh-CN" altLang="zh-CN" b="1" i="1">
                            <a:solidFill>
                              <a:prstClr val="black"/>
                            </a:solidFill>
                            <a:latin typeface="Cambria Math" panose="02040503050406030204" pitchFamily="18" charset="0"/>
                            <a:ea typeface="微软雅黑" panose="020B0503020204020204" pitchFamily="34" charset="-122"/>
                          </a:rPr>
                        </m:ctrlPr>
                      </m:sSubPr>
                      <m:e>
                        <m:r>
                          <a:rPr lang="en-US" altLang="zh-CN" b="1">
                            <a:solidFill>
                              <a:prstClr val="black"/>
                            </a:solidFill>
                            <a:latin typeface="Cambria Math" panose="02040503050406030204" pitchFamily="18" charset="0"/>
                            <a:ea typeface="微软雅黑" panose="020B0503020204020204" pitchFamily="34" charset="-122"/>
                          </a:rPr>
                          <m:t>𝑒</m:t>
                        </m:r>
                      </m:e>
                      <m:sub>
                        <m:r>
                          <a:rPr lang="en-US" altLang="zh-CN" b="1">
                            <a:solidFill>
                              <a:prstClr val="black"/>
                            </a:solidFill>
                            <a:latin typeface="Cambria Math" panose="02040503050406030204" pitchFamily="18" charset="0"/>
                            <a:ea typeface="微软雅黑" panose="020B0503020204020204" pitchFamily="34" charset="-122"/>
                          </a:rPr>
                          <m:t>0</m:t>
                        </m:r>
                      </m:sub>
                    </m:sSub>
                  </m:oMath>
                </a14:m>
                <a:r>
                  <a:rPr lang="zh-CN" altLang="zh-CN" b="1" dirty="0">
                    <a:solidFill>
                      <a:prstClr val="black"/>
                    </a:solidFill>
                    <a:latin typeface="Times New Roman" panose="02020603050405020304" pitchFamily="18" charset="0"/>
                    <a:ea typeface="微软雅黑" panose="020B0503020204020204" pitchFamily="34" charset="-122"/>
                  </a:rPr>
                  <a:t>和电阻相对变化量</a:t>
                </a:r>
                <a14:m>
                  <m:oMath xmlns:m="http://schemas.openxmlformats.org/officeDocument/2006/math">
                    <m:r>
                      <m:rPr>
                        <m:sty m:val="p"/>
                      </m:rPr>
                      <a:rPr lang="en-US" altLang="zh-CN" b="1">
                        <a:solidFill>
                          <a:prstClr val="black"/>
                        </a:solidFill>
                        <a:latin typeface="Cambria Math" panose="02040503050406030204" pitchFamily="18" charset="0"/>
                        <a:ea typeface="微软雅黑" panose="020B0503020204020204" pitchFamily="34" charset="-122"/>
                      </a:rPr>
                      <m:t>Δ</m:t>
                    </m:r>
                    <m:sSub>
                      <m:sSubPr>
                        <m:ctrlPr>
                          <a:rPr lang="zh-CN" altLang="zh-CN" b="1" i="1">
                            <a:solidFill>
                              <a:prstClr val="black"/>
                            </a:solidFill>
                            <a:latin typeface="Cambria Math" panose="02040503050406030204" pitchFamily="18" charset="0"/>
                            <a:ea typeface="微软雅黑" panose="020B0503020204020204" pitchFamily="34" charset="-122"/>
                          </a:rPr>
                        </m:ctrlPr>
                      </m:sSubPr>
                      <m:e>
                        <m:r>
                          <a:rPr lang="en-US" altLang="zh-CN" b="1">
                            <a:solidFill>
                              <a:prstClr val="black"/>
                            </a:solidFill>
                            <a:latin typeface="Cambria Math" panose="02040503050406030204" pitchFamily="18" charset="0"/>
                            <a:ea typeface="微软雅黑" panose="020B0503020204020204" pitchFamily="34" charset="-122"/>
                          </a:rPr>
                          <m:t>𝑅</m:t>
                        </m:r>
                      </m:e>
                      <m:sub>
                        <m:r>
                          <a:rPr lang="en-US" altLang="zh-CN" b="1">
                            <a:solidFill>
                              <a:prstClr val="black"/>
                            </a:solidFill>
                            <a:latin typeface="Cambria Math" panose="02040503050406030204" pitchFamily="18" charset="0"/>
                            <a:ea typeface="微软雅黑" panose="020B0503020204020204" pitchFamily="34" charset="-122"/>
                          </a:rPr>
                          <m:t>1</m:t>
                        </m:r>
                      </m:sub>
                    </m:sSub>
                    <m:r>
                      <a:rPr lang="en-US" altLang="zh-CN" b="1">
                        <a:solidFill>
                          <a:prstClr val="black"/>
                        </a:solidFill>
                        <a:latin typeface="Cambria Math" panose="02040503050406030204" pitchFamily="18" charset="0"/>
                        <a:ea typeface="微软雅黑" panose="020B0503020204020204" pitchFamily="34" charset="-122"/>
                      </a:rPr>
                      <m:t>/</m:t>
                    </m:r>
                    <m:sSub>
                      <m:sSubPr>
                        <m:ctrlPr>
                          <a:rPr lang="zh-CN" altLang="zh-CN" b="1" i="1">
                            <a:solidFill>
                              <a:prstClr val="black"/>
                            </a:solidFill>
                            <a:latin typeface="Cambria Math" panose="02040503050406030204" pitchFamily="18" charset="0"/>
                            <a:ea typeface="微软雅黑" panose="020B0503020204020204" pitchFamily="34" charset="-122"/>
                          </a:rPr>
                        </m:ctrlPr>
                      </m:sSubPr>
                      <m:e>
                        <m:r>
                          <a:rPr lang="en-US" altLang="zh-CN" b="1">
                            <a:solidFill>
                              <a:prstClr val="black"/>
                            </a:solidFill>
                            <a:latin typeface="Cambria Math" panose="02040503050406030204" pitchFamily="18" charset="0"/>
                            <a:ea typeface="微软雅黑" panose="020B0503020204020204" pitchFamily="34" charset="-122"/>
                          </a:rPr>
                          <m:t>𝑅</m:t>
                        </m:r>
                      </m:e>
                      <m:sub>
                        <m:r>
                          <a:rPr lang="en-US" altLang="zh-CN" b="1">
                            <a:solidFill>
                              <a:prstClr val="black"/>
                            </a:solidFill>
                            <a:latin typeface="Cambria Math" panose="02040503050406030204" pitchFamily="18" charset="0"/>
                            <a:ea typeface="微软雅黑" panose="020B0503020204020204" pitchFamily="34" charset="-122"/>
                          </a:rPr>
                          <m:t>1</m:t>
                        </m:r>
                      </m:sub>
                    </m:sSub>
                  </m:oMath>
                </a14:m>
                <a:r>
                  <a:rPr lang="zh-CN" altLang="zh-CN" b="1" dirty="0">
                    <a:solidFill>
                      <a:prstClr val="black"/>
                    </a:solidFill>
                    <a:latin typeface="Times New Roman" panose="02020603050405020304" pitchFamily="18" charset="0"/>
                    <a:ea typeface="微软雅黑" panose="020B0503020204020204" pitchFamily="34" charset="-122"/>
                  </a:rPr>
                  <a:t>保持不变时，电桥的输出电压及其灵敏度也将保持不变，而且这与各桥臂电阻的阻值大小无关。</a:t>
                </a:r>
                <a:endParaRPr lang="en-US" altLang="zh-CN" b="1" dirty="0">
                  <a:solidFill>
                    <a:prstClr val="black"/>
                  </a:solidFill>
                  <a:latin typeface="Times New Roman" panose="02020603050405020304" pitchFamily="18" charset="0"/>
                  <a:ea typeface="微软雅黑" panose="020B0503020204020204" pitchFamily="34" charset="-122"/>
                </a:endParaRPr>
              </a:p>
            </p:txBody>
          </p:sp>
        </mc:Choice>
        <mc:Fallback xmlns="">
          <p:sp>
            <p:nvSpPr>
              <p:cNvPr id="7" name="矩形 6"/>
              <p:cNvSpPr>
                <a:spLocks noRot="1" noChangeAspect="1" noMove="1" noResize="1" noEditPoints="1" noAdjustHandles="1" noChangeArrowheads="1" noChangeShapeType="1" noTextEdit="1"/>
              </p:cNvSpPr>
              <p:nvPr/>
            </p:nvSpPr>
            <p:spPr>
              <a:xfrm>
                <a:off x="246211" y="1861364"/>
                <a:ext cx="8686800" cy="2834622"/>
              </a:xfrm>
              <a:prstGeom prst="rect">
                <a:avLst/>
              </a:prstGeom>
              <a:blipFill>
                <a:blip r:embed="rId3"/>
                <a:stretch>
                  <a:fillRect l="-280" t="-426" b="-1279"/>
                </a:stretch>
              </a:blipFill>
            </p:spPr>
            <p:txBody>
              <a:bodyPr/>
              <a:lstStyle/>
              <a:p>
                <a:r>
                  <a:rPr lang="zh-CN" altLang="en-US">
                    <a:noFill/>
                  </a:rPr>
                  <a:t> </a:t>
                </a:r>
              </a:p>
            </p:txBody>
          </p:sp>
        </mc:Fallback>
      </mc:AlternateContent>
      <p:sp>
        <p:nvSpPr>
          <p:cNvPr id="8" name="矩形 7"/>
          <p:cNvSpPr/>
          <p:nvPr/>
        </p:nvSpPr>
        <p:spPr>
          <a:xfrm>
            <a:off x="899592" y="1338322"/>
            <a:ext cx="1656184" cy="369332"/>
          </a:xfrm>
          <a:prstGeom prst="rect">
            <a:avLst/>
          </a:prstGeom>
          <a:ln>
            <a:solidFill>
              <a:schemeClr val="accent3">
                <a:lumMod val="75000"/>
              </a:schemeClr>
            </a:solidFill>
          </a:ln>
        </p:spPr>
        <p:style>
          <a:lnRef idx="2">
            <a:schemeClr val="accent3"/>
          </a:lnRef>
          <a:fillRef idx="1">
            <a:schemeClr val="lt1"/>
          </a:fillRef>
          <a:effectRef idx="0">
            <a:schemeClr val="accent3"/>
          </a:effectRef>
          <a:fontRef idx="minor">
            <a:schemeClr val="dk1"/>
          </a:fontRef>
        </p:style>
        <p:txBody>
          <a:bodyPr wrap="square">
            <a:spAutoFit/>
          </a:bodyPr>
          <a:lstStyle/>
          <a:p>
            <a:pPr lvl="0" algn="ct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电压灵敏度</a:t>
            </a:r>
          </a:p>
        </p:txBody>
      </p:sp>
      <p:sp>
        <p:nvSpPr>
          <p:cNvPr id="9" name="七角星 8"/>
          <p:cNvSpPr/>
          <p:nvPr/>
        </p:nvSpPr>
        <p:spPr>
          <a:xfrm>
            <a:off x="395536" y="1092099"/>
            <a:ext cx="648072" cy="576064"/>
          </a:xfrm>
          <a:prstGeom prst="star7">
            <a:avLst/>
          </a:prstGeom>
          <a:solidFill>
            <a:schemeClr val="accent3">
              <a:lumMod val="40000"/>
              <a:lumOff val="60000"/>
            </a:schemeClr>
          </a:solidFill>
          <a:ln>
            <a:solidFill>
              <a:schemeClr val="accent3">
                <a:lumMod val="75000"/>
              </a:schemeClr>
            </a:solidFill>
          </a:ln>
          <a:scene3d>
            <a:camera prst="orthographicFront"/>
            <a:lightRig rig="threePt" dir="t"/>
          </a:scene3d>
          <a:sp3d>
            <a:bevelT w="152400" h="50800" prst="softRound"/>
          </a:sp3d>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CN" sz="2800" b="1" dirty="0">
                <a:latin typeface="Times New Roman" panose="02020603050405020304" pitchFamily="18" charset="0"/>
                <a:ea typeface="微软雅黑" panose="020B0503020204020204" pitchFamily="34" charset="-122"/>
                <a:sym typeface="Times New Roman" panose="02020603050405020304" pitchFamily="18" charset="0"/>
              </a:rPr>
              <a:t>2</a:t>
            </a:r>
            <a:endParaRPr lang="zh-CN" altLang="en-US" sz="2800" b="1" dirty="0">
              <a:latin typeface="Times New Roman" panose="02020603050405020304" pitchFamily="18" charset="0"/>
              <a:ea typeface="微软雅黑" panose="020B0503020204020204" pitchFamily="34" charset="-122"/>
              <a:sym typeface="Times New Roman" panose="02020603050405020304" pitchFamily="18" charset="0"/>
            </a:endParaRPr>
          </a:p>
        </p:txBody>
      </p:sp>
    </p:spTree>
    <p:extLst>
      <p:ext uri="{BB962C8B-B14F-4D97-AF65-F5344CB8AC3E}">
        <p14:creationId xmlns:p14="http://schemas.microsoft.com/office/powerpoint/2010/main" val="39248274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2" y="411510"/>
            <a:ext cx="2483766"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4" name="矩形 13"/>
          <p:cNvSpPr/>
          <p:nvPr/>
        </p:nvSpPr>
        <p:spPr>
          <a:xfrm>
            <a:off x="71500" y="434685"/>
            <a:ext cx="2262158" cy="461665"/>
          </a:xfrm>
          <a:prstGeom prst="rect">
            <a:avLst/>
          </a:prstGeom>
        </p:spPr>
        <p:txBody>
          <a:bodyPr wrap="none">
            <a:spAutoFit/>
          </a:bodyPr>
          <a:lstStyle/>
          <a:p>
            <a:r>
              <a:rPr lang="en-US" altLang="zh-CN" sz="2400" b="1" dirty="0">
                <a:solidFill>
                  <a:schemeClr val="bg1"/>
                </a:solidFill>
                <a:latin typeface="Times New Roman" panose="02020603050405020304" pitchFamily="18" charset="0"/>
                <a:ea typeface="微软雅黑" pitchFamily="34" charset="-122"/>
                <a:sym typeface="Times New Roman" panose="02020603050405020304" pitchFamily="18" charset="0"/>
              </a:rPr>
              <a:t> 4.1.1 </a:t>
            </a:r>
            <a:r>
              <a:rPr lang="zh-CN" altLang="en-US" sz="2400" b="1" dirty="0">
                <a:solidFill>
                  <a:schemeClr val="bg1"/>
                </a:solidFill>
                <a:latin typeface="Times New Roman" panose="02020603050405020304" pitchFamily="18" charset="0"/>
                <a:ea typeface="微软雅黑" pitchFamily="34" charset="-122"/>
                <a:sym typeface="Times New Roman" panose="02020603050405020304" pitchFamily="18" charset="0"/>
              </a:rPr>
              <a:t>直流电桥</a:t>
            </a:r>
          </a:p>
        </p:txBody>
      </p:sp>
      <mc:AlternateContent xmlns:mc="http://schemas.openxmlformats.org/markup-compatibility/2006" xmlns:a14="http://schemas.microsoft.com/office/drawing/2010/main">
        <mc:Choice Requires="a14">
          <p:sp>
            <p:nvSpPr>
              <p:cNvPr id="7" name="矩形 6"/>
              <p:cNvSpPr/>
              <p:nvPr/>
            </p:nvSpPr>
            <p:spPr>
              <a:xfrm>
                <a:off x="246211" y="1861364"/>
                <a:ext cx="8686800" cy="2759666"/>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marL="285750" indent="-285750">
                  <a:lnSpc>
                    <a:spcPct val="110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rPr>
                  <a:t>公式</a:t>
                </a:r>
                <a14:m>
                  <m:oMath xmlns:m="http://schemas.openxmlformats.org/officeDocument/2006/math">
                    <m:sSub>
                      <m:sSubPr>
                        <m:ctrlPr>
                          <a:rPr lang="zh-CN" altLang="zh-CN" b="1" i="1">
                            <a:latin typeface="Cambria Math" panose="02040503050406030204" pitchFamily="18" charset="0"/>
                          </a:rPr>
                        </m:ctrlPr>
                      </m:sSubPr>
                      <m:e>
                        <m:r>
                          <a:rPr lang="en-US" altLang="zh-CN" b="1" i="1">
                            <a:latin typeface="Cambria Math" panose="02040503050406030204" pitchFamily="18" charset="0"/>
                          </a:rPr>
                          <m:t>𝒆</m:t>
                        </m:r>
                      </m:e>
                      <m:sub>
                        <m:r>
                          <a:rPr lang="en-US" altLang="zh-CN" b="1" i="1">
                            <a:latin typeface="Cambria Math" panose="02040503050406030204" pitchFamily="18" charset="0"/>
                          </a:rPr>
                          <m:t>𝒚</m:t>
                        </m:r>
                      </m:sub>
                    </m:sSub>
                    <m:r>
                      <a:rPr lang="en-US" altLang="zh-CN" b="1" i="1">
                        <a:latin typeface="Cambria Math" panose="02040503050406030204" pitchFamily="18" charset="0"/>
                      </a:rPr>
                      <m:t>=</m:t>
                    </m:r>
                    <m:sSub>
                      <m:sSubPr>
                        <m:ctrlPr>
                          <a:rPr lang="zh-CN" altLang="zh-CN" b="1" i="1">
                            <a:latin typeface="Cambria Math" panose="02040503050406030204" pitchFamily="18" charset="0"/>
                          </a:rPr>
                        </m:ctrlPr>
                      </m:sSubPr>
                      <m:e>
                        <m:r>
                          <a:rPr lang="en-US" altLang="zh-CN" b="1" i="1">
                            <a:latin typeface="Cambria Math" panose="02040503050406030204" pitchFamily="18" charset="0"/>
                          </a:rPr>
                          <m:t>𝒆</m:t>
                        </m:r>
                      </m:e>
                      <m:sub>
                        <m:r>
                          <a:rPr lang="en-US" altLang="zh-CN" b="1" i="1">
                            <a:latin typeface="Cambria Math" panose="02040503050406030204" pitchFamily="18" charset="0"/>
                          </a:rPr>
                          <m:t>𝟎</m:t>
                        </m:r>
                      </m:sub>
                    </m:sSub>
                    <m:f>
                      <m:fPr>
                        <m:ctrlPr>
                          <a:rPr lang="zh-CN" altLang="zh-CN" b="1" i="1">
                            <a:latin typeface="Cambria Math" panose="02040503050406030204" pitchFamily="18" charset="0"/>
                          </a:rPr>
                        </m:ctrlPr>
                      </m:fPr>
                      <m:num>
                        <m:r>
                          <a:rPr lang="en-US" altLang="zh-CN" b="1" i="1">
                            <a:latin typeface="Cambria Math" panose="02040503050406030204" pitchFamily="18" charset="0"/>
                          </a:rPr>
                          <m:t>𝒏</m:t>
                        </m:r>
                      </m:num>
                      <m:den>
                        <m:sSup>
                          <m:sSupPr>
                            <m:ctrlPr>
                              <a:rPr lang="zh-CN" altLang="zh-CN" b="1" i="1">
                                <a:latin typeface="Cambria Math" panose="02040503050406030204" pitchFamily="18" charset="0"/>
                              </a:rPr>
                            </m:ctrlPr>
                          </m:sSupPr>
                          <m:e>
                            <m:d>
                              <m:dPr>
                                <m:ctrlPr>
                                  <a:rPr lang="zh-CN" altLang="zh-CN" b="1" i="1">
                                    <a:latin typeface="Cambria Math" panose="02040503050406030204" pitchFamily="18" charset="0"/>
                                  </a:rPr>
                                </m:ctrlPr>
                              </m:dPr>
                              <m:e>
                                <m:r>
                                  <a:rPr lang="en-US" altLang="zh-CN" b="1" i="1">
                                    <a:latin typeface="Cambria Math" panose="02040503050406030204" pitchFamily="18" charset="0"/>
                                  </a:rPr>
                                  <m:t>𝟏</m:t>
                                </m:r>
                                <m:r>
                                  <a:rPr lang="en-US" altLang="zh-CN" b="1" i="1">
                                    <a:latin typeface="Cambria Math" panose="02040503050406030204" pitchFamily="18" charset="0"/>
                                  </a:rPr>
                                  <m:t>+</m:t>
                                </m:r>
                                <m:r>
                                  <a:rPr lang="en-US" altLang="zh-CN" b="1" i="1">
                                    <a:latin typeface="Cambria Math" panose="02040503050406030204" pitchFamily="18" charset="0"/>
                                  </a:rPr>
                                  <m:t>𝒏</m:t>
                                </m:r>
                              </m:e>
                            </m:d>
                          </m:e>
                          <m:sup>
                            <m:r>
                              <a:rPr lang="en-US" altLang="zh-CN" b="1" i="1">
                                <a:latin typeface="Cambria Math" panose="02040503050406030204" pitchFamily="18" charset="0"/>
                              </a:rPr>
                              <m:t>𝟐</m:t>
                            </m:r>
                          </m:sup>
                        </m:sSup>
                      </m:den>
                    </m:f>
                    <m:f>
                      <m:fPr>
                        <m:ctrlPr>
                          <a:rPr lang="zh-CN" altLang="zh-CN" b="1" i="1">
                            <a:latin typeface="Cambria Math" panose="02040503050406030204" pitchFamily="18" charset="0"/>
                          </a:rPr>
                        </m:ctrlPr>
                      </m:fPr>
                      <m:num>
                        <m:r>
                          <a:rPr lang="en-US" altLang="zh-CN" b="1" i="1">
                            <a:latin typeface="Cambria Math" panose="02040503050406030204" pitchFamily="18" charset="0"/>
                          </a:rPr>
                          <m:t>𝚫</m:t>
                        </m:r>
                        <m:sSub>
                          <m:sSubPr>
                            <m:ctrlPr>
                              <a:rPr lang="zh-CN" altLang="zh-CN" b="1" i="1">
                                <a:latin typeface="Cambria Math" panose="02040503050406030204" pitchFamily="18" charset="0"/>
                              </a:rPr>
                            </m:ctrlPr>
                          </m:sSubPr>
                          <m:e>
                            <m:r>
                              <a:rPr lang="en-US" altLang="zh-CN" b="1" i="1">
                                <a:latin typeface="Cambria Math" panose="02040503050406030204" pitchFamily="18" charset="0"/>
                              </a:rPr>
                              <m:t>𝑹</m:t>
                            </m:r>
                          </m:e>
                          <m:sub>
                            <m:r>
                              <a:rPr lang="en-US" altLang="zh-CN" b="1" i="1">
                                <a:latin typeface="Cambria Math" panose="02040503050406030204" pitchFamily="18" charset="0"/>
                              </a:rPr>
                              <m:t>𝟏</m:t>
                            </m:r>
                          </m:sub>
                        </m:sSub>
                      </m:num>
                      <m:den>
                        <m:sSub>
                          <m:sSubPr>
                            <m:ctrlPr>
                              <a:rPr lang="zh-CN" altLang="zh-CN" b="1" i="1">
                                <a:latin typeface="Cambria Math" panose="02040503050406030204" pitchFamily="18" charset="0"/>
                              </a:rPr>
                            </m:ctrlPr>
                          </m:sSubPr>
                          <m:e>
                            <m:r>
                              <a:rPr lang="en-US" altLang="zh-CN" b="1" i="1">
                                <a:latin typeface="Cambria Math" panose="02040503050406030204" pitchFamily="18" charset="0"/>
                              </a:rPr>
                              <m:t>𝑹</m:t>
                            </m:r>
                          </m:e>
                          <m:sub>
                            <m:r>
                              <a:rPr lang="en-US" altLang="zh-CN" b="1" i="1">
                                <a:latin typeface="Cambria Math" panose="02040503050406030204" pitchFamily="18" charset="0"/>
                              </a:rPr>
                              <m:t>𝟏</m:t>
                            </m:r>
                          </m:sub>
                        </m:sSub>
                      </m:den>
                    </m:f>
                  </m:oMath>
                </a14:m>
                <a:r>
                  <a:rPr lang="zh-CN" altLang="en-US" b="1" dirty="0">
                    <a:solidFill>
                      <a:prstClr val="black"/>
                    </a:solidFill>
                    <a:latin typeface="Times New Roman" panose="02020603050405020304" pitchFamily="18" charset="0"/>
                    <a:ea typeface="微软雅黑" panose="020B0503020204020204" pitchFamily="34" charset="-122"/>
                  </a:rPr>
                  <a:t>是</a:t>
                </a:r>
                <a:r>
                  <a:rPr lang="zh-CN" altLang="zh-CN" b="1" dirty="0">
                    <a:solidFill>
                      <a:prstClr val="black"/>
                    </a:solidFill>
                    <a:latin typeface="Times New Roman" panose="02020603050405020304" pitchFamily="18" charset="0"/>
                    <a:ea typeface="微软雅黑" panose="020B0503020204020204" pitchFamily="34" charset="-122"/>
                  </a:rPr>
                  <a:t>在略去分母中的较小量</a:t>
                </a:r>
                <a14:m>
                  <m:oMath xmlns:m="http://schemas.openxmlformats.org/officeDocument/2006/math">
                    <m:r>
                      <m:rPr>
                        <m:sty m:val="p"/>
                      </m:rPr>
                      <a:rPr lang="en-US" altLang="zh-CN" b="1">
                        <a:solidFill>
                          <a:prstClr val="black"/>
                        </a:solidFill>
                        <a:latin typeface="Cambria Math" panose="02040503050406030204" pitchFamily="18" charset="0"/>
                        <a:ea typeface="微软雅黑" panose="020B0503020204020204" pitchFamily="34" charset="-122"/>
                      </a:rPr>
                      <m:t>Δ</m:t>
                    </m:r>
                    <m:sSub>
                      <m:sSubPr>
                        <m:ctrlPr>
                          <a:rPr lang="zh-CN" altLang="zh-CN" b="1" i="1">
                            <a:solidFill>
                              <a:prstClr val="black"/>
                            </a:solidFill>
                            <a:latin typeface="Cambria Math" panose="02040503050406030204" pitchFamily="18" charset="0"/>
                            <a:ea typeface="微软雅黑" panose="020B0503020204020204" pitchFamily="34" charset="-122"/>
                          </a:rPr>
                        </m:ctrlPr>
                      </m:sSubPr>
                      <m:e>
                        <m:r>
                          <a:rPr lang="en-US" altLang="zh-CN" b="1">
                            <a:solidFill>
                              <a:prstClr val="black"/>
                            </a:solidFill>
                            <a:latin typeface="Cambria Math" panose="02040503050406030204" pitchFamily="18" charset="0"/>
                            <a:ea typeface="微软雅黑" panose="020B0503020204020204" pitchFamily="34" charset="-122"/>
                          </a:rPr>
                          <m:t>𝑅</m:t>
                        </m:r>
                      </m:e>
                      <m:sub>
                        <m:r>
                          <a:rPr lang="en-US" altLang="zh-CN" b="1">
                            <a:solidFill>
                              <a:prstClr val="black"/>
                            </a:solidFill>
                            <a:latin typeface="Cambria Math" panose="02040503050406030204" pitchFamily="18" charset="0"/>
                            <a:ea typeface="微软雅黑" panose="020B0503020204020204" pitchFamily="34" charset="-122"/>
                          </a:rPr>
                          <m:t>1</m:t>
                        </m:r>
                      </m:sub>
                    </m:sSub>
                    <m:r>
                      <a:rPr lang="en-US" altLang="zh-CN" b="1">
                        <a:solidFill>
                          <a:prstClr val="black"/>
                        </a:solidFill>
                        <a:latin typeface="Cambria Math" panose="02040503050406030204" pitchFamily="18" charset="0"/>
                        <a:ea typeface="微软雅黑" panose="020B0503020204020204" pitchFamily="34" charset="-122"/>
                      </a:rPr>
                      <m:t>/</m:t>
                    </m:r>
                    <m:sSub>
                      <m:sSubPr>
                        <m:ctrlPr>
                          <a:rPr lang="zh-CN" altLang="zh-CN" b="1" i="1">
                            <a:solidFill>
                              <a:prstClr val="black"/>
                            </a:solidFill>
                            <a:latin typeface="Cambria Math" panose="02040503050406030204" pitchFamily="18" charset="0"/>
                            <a:ea typeface="微软雅黑" panose="020B0503020204020204" pitchFamily="34" charset="-122"/>
                          </a:rPr>
                        </m:ctrlPr>
                      </m:sSubPr>
                      <m:e>
                        <m:r>
                          <a:rPr lang="en-US" altLang="zh-CN" b="1">
                            <a:solidFill>
                              <a:prstClr val="black"/>
                            </a:solidFill>
                            <a:latin typeface="Cambria Math" panose="02040503050406030204" pitchFamily="18" charset="0"/>
                            <a:ea typeface="微软雅黑" panose="020B0503020204020204" pitchFamily="34" charset="-122"/>
                          </a:rPr>
                          <m:t>𝑅</m:t>
                        </m:r>
                      </m:e>
                      <m:sub>
                        <m:r>
                          <a:rPr lang="en-US" altLang="zh-CN" b="1">
                            <a:solidFill>
                              <a:prstClr val="black"/>
                            </a:solidFill>
                            <a:latin typeface="Cambria Math" panose="02040503050406030204" pitchFamily="18" charset="0"/>
                            <a:ea typeface="微软雅黑" panose="020B0503020204020204" pitchFamily="34" charset="-122"/>
                          </a:rPr>
                          <m:t>1</m:t>
                        </m:r>
                      </m:sub>
                    </m:sSub>
                  </m:oMath>
                </a14:m>
                <a:r>
                  <a:rPr lang="zh-CN" altLang="zh-CN" b="1" dirty="0">
                    <a:solidFill>
                      <a:prstClr val="black"/>
                    </a:solidFill>
                    <a:latin typeface="Times New Roman" panose="02020603050405020304" pitchFamily="18" charset="0"/>
                    <a:ea typeface="微软雅黑" panose="020B0503020204020204" pitchFamily="34" charset="-122"/>
                  </a:rPr>
                  <a:t>后得到的理想值</a:t>
                </a:r>
                <a:r>
                  <a:rPr lang="zh-CN" altLang="en-US" b="1" dirty="0">
                    <a:solidFill>
                      <a:prstClr val="black"/>
                    </a:solidFill>
                    <a:latin typeface="Times New Roman" panose="02020603050405020304" pitchFamily="18" charset="0"/>
                    <a:ea typeface="微软雅黑" panose="020B0503020204020204" pitchFamily="34" charset="-122"/>
                  </a:rPr>
                  <a:t>，</a:t>
                </a:r>
                <a:r>
                  <a:rPr lang="zh-CN" altLang="zh-CN" b="1" dirty="0">
                    <a:solidFill>
                      <a:prstClr val="black"/>
                    </a:solidFill>
                    <a:latin typeface="Times New Roman" panose="02020603050405020304" pitchFamily="18" charset="0"/>
                    <a:ea typeface="微软雅黑" panose="020B0503020204020204" pitchFamily="34" charset="-122"/>
                  </a:rPr>
                  <a:t>输出电压的实际值</a:t>
                </a:r>
                <a14:m>
                  <m:oMath xmlns:m="http://schemas.openxmlformats.org/officeDocument/2006/math">
                    <m:sSubSup>
                      <m:sSubSupPr>
                        <m:ctrlPr>
                          <a:rPr lang="zh-CN" altLang="zh-CN" b="1" i="1">
                            <a:solidFill>
                              <a:prstClr val="black"/>
                            </a:solidFill>
                            <a:latin typeface="Cambria Math" panose="02040503050406030204" pitchFamily="18" charset="0"/>
                            <a:ea typeface="微软雅黑" panose="020B0503020204020204" pitchFamily="34" charset="-122"/>
                          </a:rPr>
                        </m:ctrlPr>
                      </m:sSubSupPr>
                      <m:e>
                        <m:r>
                          <a:rPr lang="en-US" altLang="zh-CN" b="1">
                            <a:solidFill>
                              <a:prstClr val="black"/>
                            </a:solidFill>
                            <a:latin typeface="Cambria Math" panose="02040503050406030204" pitchFamily="18" charset="0"/>
                            <a:ea typeface="微软雅黑" panose="020B0503020204020204" pitchFamily="34" charset="-122"/>
                          </a:rPr>
                          <m:t>𝑒</m:t>
                        </m:r>
                      </m:e>
                      <m:sub>
                        <m:r>
                          <a:rPr lang="en-US" altLang="zh-CN" b="1">
                            <a:solidFill>
                              <a:prstClr val="black"/>
                            </a:solidFill>
                            <a:latin typeface="Cambria Math" panose="02040503050406030204" pitchFamily="18" charset="0"/>
                            <a:ea typeface="微软雅黑" panose="020B0503020204020204" pitchFamily="34" charset="-122"/>
                          </a:rPr>
                          <m:t>𝑦</m:t>
                        </m:r>
                      </m:sub>
                      <m:sup>
                        <m:r>
                          <a:rPr lang="en-US" altLang="zh-CN" b="1">
                            <a:solidFill>
                              <a:prstClr val="black"/>
                            </a:solidFill>
                            <a:latin typeface="Cambria Math" panose="02040503050406030204" pitchFamily="18" charset="0"/>
                            <a:ea typeface="微软雅黑" panose="020B0503020204020204" pitchFamily="34" charset="-122"/>
                          </a:rPr>
                          <m:t>′</m:t>
                        </m:r>
                      </m:sup>
                    </m:sSubSup>
                  </m:oMath>
                </a14:m>
                <a:r>
                  <a:rPr lang="zh-CN" altLang="zh-CN" b="1" dirty="0">
                    <a:solidFill>
                      <a:prstClr val="black"/>
                    </a:solidFill>
                    <a:latin typeface="Times New Roman" panose="02020603050405020304" pitchFamily="18" charset="0"/>
                    <a:ea typeface="微软雅黑" panose="020B0503020204020204" pitchFamily="34" charset="-122"/>
                  </a:rPr>
                  <a:t>应为：</a:t>
                </a: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rPr>
                  <a:t>由于近似处理造成的非线性误差为：</a:t>
                </a: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p:txBody>
          </p:sp>
        </mc:Choice>
        <mc:Fallback xmlns="">
          <p:sp>
            <p:nvSpPr>
              <p:cNvPr id="7" name="矩形 6"/>
              <p:cNvSpPr>
                <a:spLocks noRot="1" noChangeAspect="1" noMove="1" noResize="1" noEditPoints="1" noAdjustHandles="1" noChangeArrowheads="1" noChangeShapeType="1" noTextEdit="1"/>
              </p:cNvSpPr>
              <p:nvPr/>
            </p:nvSpPr>
            <p:spPr>
              <a:xfrm>
                <a:off x="246211" y="1861364"/>
                <a:ext cx="8686800" cy="2759666"/>
              </a:xfrm>
              <a:prstGeom prst="rect">
                <a:avLst/>
              </a:prstGeom>
              <a:blipFill>
                <a:blip r:embed="rId3"/>
                <a:stretch>
                  <a:fillRect l="-280" r="-140"/>
                </a:stretch>
              </a:blipFill>
            </p:spPr>
            <p:txBody>
              <a:bodyPr/>
              <a:lstStyle/>
              <a:p>
                <a:r>
                  <a:rPr lang="zh-CN" altLang="en-US">
                    <a:noFill/>
                  </a:rPr>
                  <a:t> </a:t>
                </a:r>
              </a:p>
            </p:txBody>
          </p:sp>
        </mc:Fallback>
      </mc:AlternateContent>
      <p:sp>
        <p:nvSpPr>
          <p:cNvPr id="8" name="矩形 7"/>
          <p:cNvSpPr/>
          <p:nvPr/>
        </p:nvSpPr>
        <p:spPr>
          <a:xfrm>
            <a:off x="899592" y="1338322"/>
            <a:ext cx="2556284" cy="369332"/>
          </a:xfrm>
          <a:prstGeom prst="rect">
            <a:avLst/>
          </a:prstGeom>
          <a:ln>
            <a:solidFill>
              <a:schemeClr val="accent3">
                <a:lumMod val="75000"/>
              </a:schemeClr>
            </a:solidFill>
          </a:ln>
        </p:spPr>
        <p:style>
          <a:lnRef idx="2">
            <a:schemeClr val="accent3"/>
          </a:lnRef>
          <a:fillRef idx="1">
            <a:schemeClr val="lt1"/>
          </a:fillRef>
          <a:effectRef idx="0">
            <a:schemeClr val="accent3"/>
          </a:effectRef>
          <a:fontRef idx="minor">
            <a:schemeClr val="dk1"/>
          </a:fontRef>
        </p:style>
        <p:txBody>
          <a:bodyPr wrap="square">
            <a:spAutoFit/>
          </a:bodyPr>
          <a:lstStyle/>
          <a:p>
            <a:pPr lvl="0" algn="ct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非线性误差及其补偿</a:t>
            </a:r>
          </a:p>
        </p:txBody>
      </p:sp>
      <p:sp>
        <p:nvSpPr>
          <p:cNvPr id="9" name="七角星 8"/>
          <p:cNvSpPr/>
          <p:nvPr/>
        </p:nvSpPr>
        <p:spPr>
          <a:xfrm>
            <a:off x="395536" y="1092099"/>
            <a:ext cx="648072" cy="576064"/>
          </a:xfrm>
          <a:prstGeom prst="star7">
            <a:avLst/>
          </a:prstGeom>
          <a:solidFill>
            <a:schemeClr val="accent3">
              <a:lumMod val="40000"/>
              <a:lumOff val="60000"/>
            </a:schemeClr>
          </a:solidFill>
          <a:ln>
            <a:solidFill>
              <a:schemeClr val="accent3">
                <a:lumMod val="75000"/>
              </a:schemeClr>
            </a:solidFill>
          </a:ln>
          <a:scene3d>
            <a:camera prst="orthographicFront"/>
            <a:lightRig rig="threePt" dir="t"/>
          </a:scene3d>
          <a:sp3d>
            <a:bevelT w="152400" h="50800" prst="softRound"/>
          </a:sp3d>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CN" sz="2800" b="1" dirty="0">
                <a:latin typeface="Times New Roman" panose="02020603050405020304" pitchFamily="18" charset="0"/>
                <a:ea typeface="微软雅黑" panose="020B0503020204020204" pitchFamily="34" charset="-122"/>
                <a:sym typeface="Times New Roman" panose="02020603050405020304" pitchFamily="18" charset="0"/>
              </a:rPr>
              <a:t>3</a:t>
            </a:r>
            <a:endParaRPr lang="zh-CN" altLang="en-US" sz="2800" b="1" dirty="0">
              <a:latin typeface="Times New Roman" panose="02020603050405020304" pitchFamily="18" charset="0"/>
              <a:ea typeface="微软雅黑" panose="020B0503020204020204" pitchFamily="34" charset="-122"/>
              <a:sym typeface="Times New Roman" panose="02020603050405020304" pitchFamily="18" charset="0"/>
            </a:endParaRPr>
          </a:p>
        </p:txBody>
      </p:sp>
      <mc:AlternateContent xmlns:mc="http://schemas.openxmlformats.org/markup-compatibility/2006" xmlns:a14="http://schemas.microsoft.com/office/drawing/2010/main">
        <mc:Choice Requires="a14">
          <p:sp>
            <p:nvSpPr>
              <p:cNvPr id="2" name="矩形 1"/>
              <p:cNvSpPr/>
              <p:nvPr/>
            </p:nvSpPr>
            <p:spPr>
              <a:xfrm>
                <a:off x="2925395" y="2505306"/>
                <a:ext cx="3293209" cy="111056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zh-CN" altLang="en-US" b="1" i="1">
                              <a:latin typeface="Cambria Math" panose="02040503050406030204" pitchFamily="18" charset="0"/>
                            </a:rPr>
                          </m:ctrlPr>
                        </m:sSubSupPr>
                        <m:e>
                          <m:r>
                            <a:rPr lang="zh-CN" altLang="en-US" b="1" i="1">
                              <a:latin typeface="Cambria Math" panose="02040503050406030204" pitchFamily="18" charset="0"/>
                            </a:rPr>
                            <m:t>𝒆</m:t>
                          </m:r>
                        </m:e>
                        <m:sub>
                          <m:r>
                            <a:rPr lang="zh-CN" altLang="en-US" b="1" i="1">
                              <a:latin typeface="Cambria Math" panose="02040503050406030204" pitchFamily="18" charset="0"/>
                            </a:rPr>
                            <m:t>𝒚</m:t>
                          </m:r>
                        </m:sub>
                        <m:sup>
                          <m:r>
                            <a:rPr lang="zh-CN" altLang="en-US" b="1" i="0">
                              <a:latin typeface="Cambria Math" panose="02040503050406030204" pitchFamily="18" charset="0"/>
                            </a:rPr>
                            <m:t>′</m:t>
                          </m:r>
                        </m:sup>
                      </m:sSubSup>
                      <m:r>
                        <a:rPr lang="zh-CN" altLang="en-US" b="1" i="0">
                          <a:latin typeface="Cambria Math" panose="02040503050406030204" pitchFamily="18" charset="0"/>
                        </a:rPr>
                        <m:t>=</m:t>
                      </m:r>
                      <m:sSub>
                        <m:sSubPr>
                          <m:ctrlPr>
                            <a:rPr lang="zh-CN" altLang="en-US" b="1" i="1">
                              <a:latin typeface="Cambria Math" panose="02040503050406030204" pitchFamily="18" charset="0"/>
                            </a:rPr>
                          </m:ctrlPr>
                        </m:sSubPr>
                        <m:e>
                          <m:r>
                            <a:rPr lang="zh-CN" altLang="en-US" b="1" i="1">
                              <a:latin typeface="Cambria Math" panose="02040503050406030204" pitchFamily="18" charset="0"/>
                            </a:rPr>
                            <m:t>𝒆</m:t>
                          </m:r>
                        </m:e>
                        <m:sub>
                          <m:r>
                            <a:rPr lang="zh-CN" altLang="en-US" b="1" i="0">
                              <a:latin typeface="Cambria Math" panose="02040503050406030204" pitchFamily="18" charset="0"/>
                            </a:rPr>
                            <m:t>𝟎</m:t>
                          </m:r>
                        </m:sub>
                      </m:sSub>
                      <m:f>
                        <m:fPr>
                          <m:ctrlPr>
                            <a:rPr lang="zh-CN" altLang="en-US" b="1" i="1">
                              <a:latin typeface="Cambria Math" panose="02040503050406030204" pitchFamily="18" charset="0"/>
                            </a:rPr>
                          </m:ctrlPr>
                        </m:fPr>
                        <m:num>
                          <m:r>
                            <a:rPr lang="zh-CN" altLang="en-US" b="1" i="1">
                              <a:latin typeface="Cambria Math" panose="02040503050406030204" pitchFamily="18" charset="0"/>
                            </a:rPr>
                            <m:t>𝒏</m:t>
                          </m:r>
                          <m:f>
                            <m:fPr>
                              <m:ctrlPr>
                                <a:rPr lang="zh-CN" altLang="en-US" b="1" i="1">
                                  <a:latin typeface="Cambria Math" panose="02040503050406030204" pitchFamily="18" charset="0"/>
                                </a:rPr>
                              </m:ctrlPr>
                            </m:fPr>
                            <m:num>
                              <m:r>
                                <a:rPr lang="zh-CN" altLang="en-US" b="1" i="0">
                                  <a:latin typeface="Cambria Math" panose="02040503050406030204" pitchFamily="18" charset="0"/>
                                </a:rPr>
                                <m:t>𝚫</m:t>
                              </m:r>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𝑹</m:t>
                                  </m:r>
                                </m:e>
                                <m:sub>
                                  <m:r>
                                    <a:rPr lang="zh-CN" altLang="en-US" b="1" i="0">
                                      <a:latin typeface="Cambria Math" panose="02040503050406030204" pitchFamily="18" charset="0"/>
                                    </a:rPr>
                                    <m:t>𝟏</m:t>
                                  </m:r>
                                </m:sub>
                              </m:sSub>
                            </m:num>
                            <m:den>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𝑹</m:t>
                                  </m:r>
                                </m:e>
                                <m:sub>
                                  <m:r>
                                    <a:rPr lang="zh-CN" altLang="en-US" b="1" i="0">
                                      <a:latin typeface="Cambria Math" panose="02040503050406030204" pitchFamily="18" charset="0"/>
                                    </a:rPr>
                                    <m:t>𝟏</m:t>
                                  </m:r>
                                </m:sub>
                              </m:sSub>
                            </m:den>
                          </m:f>
                        </m:num>
                        <m:den>
                          <m:d>
                            <m:dPr>
                              <m:ctrlPr>
                                <a:rPr lang="zh-CN" altLang="en-US" b="1" i="1">
                                  <a:latin typeface="Cambria Math" panose="02040503050406030204" pitchFamily="18" charset="0"/>
                                </a:rPr>
                              </m:ctrlPr>
                            </m:dPr>
                            <m:e>
                              <m:r>
                                <a:rPr lang="zh-CN" altLang="en-US" b="1" i="0">
                                  <a:latin typeface="Cambria Math" panose="02040503050406030204" pitchFamily="18" charset="0"/>
                                </a:rPr>
                                <m:t>𝟏</m:t>
                              </m:r>
                              <m:r>
                                <a:rPr lang="zh-CN" altLang="en-US" b="1" i="0">
                                  <a:latin typeface="Cambria Math" panose="02040503050406030204" pitchFamily="18" charset="0"/>
                                </a:rPr>
                                <m:t>+</m:t>
                              </m:r>
                              <m:f>
                                <m:fPr>
                                  <m:ctrlPr>
                                    <a:rPr lang="zh-CN" altLang="en-US" b="1" i="1">
                                      <a:latin typeface="Cambria Math" panose="02040503050406030204" pitchFamily="18" charset="0"/>
                                    </a:rPr>
                                  </m:ctrlPr>
                                </m:fPr>
                                <m:num>
                                  <m:r>
                                    <a:rPr lang="zh-CN" altLang="en-US" b="1" i="0">
                                      <a:latin typeface="Cambria Math" panose="02040503050406030204" pitchFamily="18" charset="0"/>
                                    </a:rPr>
                                    <m:t>𝚫</m:t>
                                  </m:r>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𝑹</m:t>
                                      </m:r>
                                    </m:e>
                                    <m:sub>
                                      <m:r>
                                        <a:rPr lang="zh-CN" altLang="en-US" b="1" i="0">
                                          <a:latin typeface="Cambria Math" panose="02040503050406030204" pitchFamily="18" charset="0"/>
                                        </a:rPr>
                                        <m:t>𝟏</m:t>
                                      </m:r>
                                    </m:sub>
                                  </m:sSub>
                                </m:num>
                                <m:den>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𝑹</m:t>
                                      </m:r>
                                    </m:e>
                                    <m:sub>
                                      <m:r>
                                        <a:rPr lang="zh-CN" altLang="en-US" b="1" i="0">
                                          <a:latin typeface="Cambria Math" panose="02040503050406030204" pitchFamily="18" charset="0"/>
                                        </a:rPr>
                                        <m:t>𝟏</m:t>
                                      </m:r>
                                    </m:sub>
                                  </m:sSub>
                                </m:den>
                              </m:f>
                              <m:r>
                                <a:rPr lang="zh-CN" altLang="en-US" b="1" i="0">
                                  <a:latin typeface="Cambria Math" panose="02040503050406030204" pitchFamily="18" charset="0"/>
                                </a:rPr>
                                <m:t>+</m:t>
                              </m:r>
                              <m:r>
                                <a:rPr lang="zh-CN" altLang="en-US" b="1" i="1">
                                  <a:latin typeface="Cambria Math" panose="02040503050406030204" pitchFamily="18" charset="0"/>
                                </a:rPr>
                                <m:t>𝒏</m:t>
                              </m:r>
                              <m:r>
                                <a:rPr lang="zh-CN" altLang="en-US" b="1" i="0">
                                  <a:latin typeface="Cambria Math" panose="02040503050406030204" pitchFamily="18" charset="0"/>
                                </a:rPr>
                                <m:t>)(</m:t>
                              </m:r>
                              <m:r>
                                <a:rPr lang="zh-CN" altLang="en-US" b="1" i="0">
                                  <a:latin typeface="Cambria Math" panose="02040503050406030204" pitchFamily="18" charset="0"/>
                                </a:rPr>
                                <m:t>𝟏</m:t>
                              </m:r>
                              <m:r>
                                <a:rPr lang="zh-CN" altLang="en-US" b="1" i="0">
                                  <a:latin typeface="Cambria Math" panose="02040503050406030204" pitchFamily="18" charset="0"/>
                                </a:rPr>
                                <m:t>+</m:t>
                              </m:r>
                              <m:r>
                                <a:rPr lang="zh-CN" altLang="en-US" b="1" i="1">
                                  <a:latin typeface="Cambria Math" panose="02040503050406030204" pitchFamily="18" charset="0"/>
                                </a:rPr>
                                <m:t>𝒏</m:t>
                              </m:r>
                            </m:e>
                          </m:d>
                        </m:den>
                      </m:f>
                    </m:oMath>
                  </m:oMathPara>
                </a14:m>
                <a:endParaRPr lang="zh-CN" altLang="en-US" b="1" dirty="0"/>
              </a:p>
            </p:txBody>
          </p:sp>
        </mc:Choice>
        <mc:Fallback xmlns="">
          <p:sp>
            <p:nvSpPr>
              <p:cNvPr id="2" name="矩形 1"/>
              <p:cNvSpPr>
                <a:spLocks noRot="1" noChangeAspect="1" noMove="1" noResize="1" noEditPoints="1" noAdjustHandles="1" noChangeArrowheads="1" noChangeShapeType="1" noTextEdit="1"/>
              </p:cNvSpPr>
              <p:nvPr/>
            </p:nvSpPr>
            <p:spPr>
              <a:xfrm>
                <a:off x="2925395" y="2505306"/>
                <a:ext cx="3293209" cy="1110560"/>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矩形 2"/>
              <p:cNvSpPr/>
              <p:nvPr/>
            </p:nvSpPr>
            <p:spPr>
              <a:xfrm>
                <a:off x="2814916" y="3939902"/>
                <a:ext cx="3529364" cy="72115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b="1" i="1" smtClean="0">
                              <a:solidFill>
                                <a:srgbClr val="FF0000"/>
                              </a:solidFill>
                              <a:latin typeface="Cambria Math" panose="02040503050406030204" pitchFamily="18" charset="0"/>
                            </a:rPr>
                          </m:ctrlPr>
                        </m:sSubPr>
                        <m:e>
                          <m:r>
                            <a:rPr lang="zh-CN" altLang="en-US" b="1" i="1">
                              <a:solidFill>
                                <a:srgbClr val="FF0000"/>
                              </a:solidFill>
                              <a:latin typeface="Cambria Math" panose="02040503050406030204" pitchFamily="18" charset="0"/>
                            </a:rPr>
                            <m:t>𝜸</m:t>
                          </m:r>
                        </m:e>
                        <m:sub>
                          <m:r>
                            <a:rPr lang="zh-CN" altLang="en-US" b="1" i="1">
                              <a:solidFill>
                                <a:srgbClr val="FF0000"/>
                              </a:solidFill>
                              <a:latin typeface="Cambria Math" panose="02040503050406030204" pitchFamily="18" charset="0"/>
                            </a:rPr>
                            <m:t>𝑳</m:t>
                          </m:r>
                        </m:sub>
                      </m:sSub>
                      <m:r>
                        <a:rPr lang="zh-CN" altLang="en-US" b="1" i="0">
                          <a:solidFill>
                            <a:srgbClr val="FF0000"/>
                          </a:solidFill>
                          <a:latin typeface="Cambria Math" panose="02040503050406030204" pitchFamily="18" charset="0"/>
                        </a:rPr>
                        <m:t>=</m:t>
                      </m:r>
                      <m:f>
                        <m:fPr>
                          <m:ctrlPr>
                            <a:rPr lang="zh-CN" altLang="en-US" b="1" i="1">
                              <a:latin typeface="Cambria Math" panose="02040503050406030204" pitchFamily="18" charset="0"/>
                            </a:rPr>
                          </m:ctrlPr>
                        </m:fPr>
                        <m:num>
                          <m:sSub>
                            <m:sSubPr>
                              <m:ctrlPr>
                                <a:rPr lang="zh-CN" altLang="en-US" b="1" i="1">
                                  <a:latin typeface="Cambria Math" panose="02040503050406030204" pitchFamily="18" charset="0"/>
                                </a:rPr>
                              </m:ctrlPr>
                            </m:sSubPr>
                            <m:e>
                              <m:r>
                                <a:rPr lang="zh-CN" altLang="en-US" b="1" i="1">
                                  <a:latin typeface="Cambria Math" panose="02040503050406030204" pitchFamily="18" charset="0"/>
                                </a:rPr>
                                <m:t>𝒆</m:t>
                              </m:r>
                            </m:e>
                            <m:sub>
                              <m:r>
                                <a:rPr lang="zh-CN" altLang="en-US" b="1" i="1">
                                  <a:latin typeface="Cambria Math" panose="02040503050406030204" pitchFamily="18" charset="0"/>
                                </a:rPr>
                                <m:t>𝒚</m:t>
                              </m:r>
                            </m:sub>
                          </m:sSub>
                          <m:r>
                            <a:rPr lang="zh-CN" altLang="en-US" b="1" i="0">
                              <a:latin typeface="Cambria Math" panose="02040503050406030204" pitchFamily="18" charset="0"/>
                            </a:rPr>
                            <m:t>−</m:t>
                          </m:r>
                          <m:sSubSup>
                            <m:sSubSupPr>
                              <m:ctrlPr>
                                <a:rPr lang="zh-CN" altLang="en-US" b="1" i="1">
                                  <a:latin typeface="Cambria Math" panose="02040503050406030204" pitchFamily="18" charset="0"/>
                                </a:rPr>
                              </m:ctrlPr>
                            </m:sSubSupPr>
                            <m:e>
                              <m:r>
                                <a:rPr lang="zh-CN" altLang="en-US" b="1" i="1">
                                  <a:latin typeface="Cambria Math" panose="02040503050406030204" pitchFamily="18" charset="0"/>
                                </a:rPr>
                                <m:t>𝒆</m:t>
                              </m:r>
                            </m:e>
                            <m:sub>
                              <m:r>
                                <a:rPr lang="zh-CN" altLang="en-US" b="1" i="1">
                                  <a:latin typeface="Cambria Math" panose="02040503050406030204" pitchFamily="18" charset="0"/>
                                </a:rPr>
                                <m:t>𝒚</m:t>
                              </m:r>
                            </m:sub>
                            <m:sup>
                              <m:r>
                                <a:rPr lang="zh-CN" altLang="en-US" b="1" i="0">
                                  <a:latin typeface="Cambria Math" panose="02040503050406030204" pitchFamily="18" charset="0"/>
                                </a:rPr>
                                <m:t>′</m:t>
                              </m:r>
                            </m:sup>
                          </m:sSubSup>
                        </m:num>
                        <m:den>
                          <m:sSub>
                            <m:sSubPr>
                              <m:ctrlPr>
                                <a:rPr lang="zh-CN" altLang="en-US" b="1" i="1">
                                  <a:latin typeface="Cambria Math" panose="02040503050406030204" pitchFamily="18" charset="0"/>
                                </a:rPr>
                              </m:ctrlPr>
                            </m:sSubPr>
                            <m:e>
                              <m:r>
                                <a:rPr lang="zh-CN" altLang="en-US" b="1" i="1">
                                  <a:latin typeface="Cambria Math" panose="02040503050406030204" pitchFamily="18" charset="0"/>
                                </a:rPr>
                                <m:t>𝒆</m:t>
                              </m:r>
                            </m:e>
                            <m:sub>
                              <m:r>
                                <a:rPr lang="zh-CN" altLang="en-US" b="1" i="1">
                                  <a:latin typeface="Cambria Math" panose="02040503050406030204" pitchFamily="18" charset="0"/>
                                </a:rPr>
                                <m:t>𝒚</m:t>
                              </m:r>
                            </m:sub>
                          </m:sSub>
                        </m:den>
                      </m:f>
                      <m:r>
                        <a:rPr lang="zh-CN" altLang="en-US" b="1" i="0">
                          <a:latin typeface="Cambria Math" panose="02040503050406030204" pitchFamily="18" charset="0"/>
                        </a:rPr>
                        <m:t>=</m:t>
                      </m:r>
                      <m:f>
                        <m:fPr>
                          <m:ctrlPr>
                            <a:rPr lang="zh-CN" altLang="en-US" b="1" i="1" smtClean="0">
                              <a:solidFill>
                                <a:srgbClr val="FF0000"/>
                              </a:solidFill>
                              <a:latin typeface="Cambria Math" panose="02040503050406030204" pitchFamily="18" charset="0"/>
                            </a:rPr>
                          </m:ctrlPr>
                        </m:fPr>
                        <m:num>
                          <m:r>
                            <a:rPr lang="zh-CN" altLang="en-US" b="1" i="0">
                              <a:solidFill>
                                <a:srgbClr val="FF0000"/>
                              </a:solidFill>
                              <a:latin typeface="Cambria Math" panose="02040503050406030204" pitchFamily="18" charset="0"/>
                            </a:rPr>
                            <m:t>𝚫</m:t>
                          </m:r>
                          <m:f>
                            <m:fPr>
                              <m:type m:val="lin"/>
                              <m:ctrlPr>
                                <a:rPr lang="zh-CN" altLang="en-US" b="1" i="1">
                                  <a:solidFill>
                                    <a:srgbClr val="FF0000"/>
                                  </a:solidFill>
                                  <a:latin typeface="Cambria Math" panose="02040503050406030204" pitchFamily="18" charset="0"/>
                                </a:rPr>
                              </m:ctrlPr>
                            </m:fPr>
                            <m:num>
                              <m:sSub>
                                <m:sSubPr>
                                  <m:ctrlPr>
                                    <a:rPr lang="zh-CN" altLang="en-US" b="1" i="1">
                                      <a:solidFill>
                                        <a:srgbClr val="FF0000"/>
                                      </a:solidFill>
                                      <a:latin typeface="Cambria Math" panose="02040503050406030204" pitchFamily="18" charset="0"/>
                                    </a:rPr>
                                  </m:ctrlPr>
                                </m:sSubPr>
                                <m:e>
                                  <m:r>
                                    <a:rPr lang="zh-CN" altLang="en-US" b="1" i="1">
                                      <a:solidFill>
                                        <a:srgbClr val="FF0000"/>
                                      </a:solidFill>
                                      <a:latin typeface="Cambria Math" panose="02040503050406030204" pitchFamily="18" charset="0"/>
                                    </a:rPr>
                                    <m:t>𝑹</m:t>
                                  </m:r>
                                </m:e>
                                <m:sub>
                                  <m:r>
                                    <a:rPr lang="zh-CN" altLang="en-US" b="1" i="0">
                                      <a:solidFill>
                                        <a:srgbClr val="FF0000"/>
                                      </a:solidFill>
                                      <a:latin typeface="Cambria Math" panose="02040503050406030204" pitchFamily="18" charset="0"/>
                                    </a:rPr>
                                    <m:t>𝟏</m:t>
                                  </m:r>
                                </m:sub>
                              </m:sSub>
                            </m:num>
                            <m:den>
                              <m:sSub>
                                <m:sSubPr>
                                  <m:ctrlPr>
                                    <a:rPr lang="zh-CN" altLang="en-US" b="1" i="1">
                                      <a:solidFill>
                                        <a:srgbClr val="FF0000"/>
                                      </a:solidFill>
                                      <a:latin typeface="Cambria Math" panose="02040503050406030204" pitchFamily="18" charset="0"/>
                                    </a:rPr>
                                  </m:ctrlPr>
                                </m:sSubPr>
                                <m:e>
                                  <m:r>
                                    <a:rPr lang="zh-CN" altLang="en-US" b="1" i="1">
                                      <a:solidFill>
                                        <a:srgbClr val="FF0000"/>
                                      </a:solidFill>
                                      <a:latin typeface="Cambria Math" panose="02040503050406030204" pitchFamily="18" charset="0"/>
                                    </a:rPr>
                                    <m:t>𝑹</m:t>
                                  </m:r>
                                </m:e>
                                <m:sub>
                                  <m:r>
                                    <a:rPr lang="zh-CN" altLang="en-US" b="1" i="0">
                                      <a:solidFill>
                                        <a:srgbClr val="FF0000"/>
                                      </a:solidFill>
                                      <a:latin typeface="Cambria Math" panose="02040503050406030204" pitchFamily="18" charset="0"/>
                                    </a:rPr>
                                    <m:t>𝟏</m:t>
                                  </m:r>
                                </m:sub>
                              </m:sSub>
                            </m:den>
                          </m:f>
                        </m:num>
                        <m:den>
                          <m:r>
                            <a:rPr lang="zh-CN" altLang="en-US" b="1" i="0">
                              <a:solidFill>
                                <a:srgbClr val="FF0000"/>
                              </a:solidFill>
                              <a:latin typeface="Cambria Math" panose="02040503050406030204" pitchFamily="18" charset="0"/>
                            </a:rPr>
                            <m:t>𝟏</m:t>
                          </m:r>
                          <m:r>
                            <a:rPr lang="zh-CN" altLang="en-US" b="1" i="0">
                              <a:solidFill>
                                <a:srgbClr val="FF0000"/>
                              </a:solidFill>
                              <a:latin typeface="Cambria Math" panose="02040503050406030204" pitchFamily="18" charset="0"/>
                            </a:rPr>
                            <m:t>+</m:t>
                          </m:r>
                          <m:r>
                            <a:rPr lang="zh-CN" altLang="en-US" b="1" i="1">
                              <a:solidFill>
                                <a:srgbClr val="FF0000"/>
                              </a:solidFill>
                              <a:latin typeface="Cambria Math" panose="02040503050406030204" pitchFamily="18" charset="0"/>
                            </a:rPr>
                            <m:t>𝒏</m:t>
                          </m:r>
                          <m:r>
                            <a:rPr lang="zh-CN" altLang="en-US" b="1" i="0">
                              <a:solidFill>
                                <a:srgbClr val="FF0000"/>
                              </a:solidFill>
                              <a:latin typeface="Cambria Math" panose="02040503050406030204" pitchFamily="18" charset="0"/>
                            </a:rPr>
                            <m:t>+</m:t>
                          </m:r>
                          <m:r>
                            <a:rPr lang="zh-CN" altLang="en-US" b="1" i="0">
                              <a:solidFill>
                                <a:srgbClr val="FF0000"/>
                              </a:solidFill>
                              <a:latin typeface="Cambria Math" panose="02040503050406030204" pitchFamily="18" charset="0"/>
                            </a:rPr>
                            <m:t>𝚫</m:t>
                          </m:r>
                          <m:f>
                            <m:fPr>
                              <m:type m:val="lin"/>
                              <m:ctrlPr>
                                <a:rPr lang="zh-CN" altLang="en-US" b="1" i="1">
                                  <a:solidFill>
                                    <a:srgbClr val="FF0000"/>
                                  </a:solidFill>
                                  <a:latin typeface="Cambria Math" panose="02040503050406030204" pitchFamily="18" charset="0"/>
                                </a:rPr>
                              </m:ctrlPr>
                            </m:fPr>
                            <m:num>
                              <m:sSub>
                                <m:sSubPr>
                                  <m:ctrlPr>
                                    <a:rPr lang="zh-CN" altLang="en-US" b="1" i="1">
                                      <a:solidFill>
                                        <a:srgbClr val="FF0000"/>
                                      </a:solidFill>
                                      <a:latin typeface="Cambria Math" panose="02040503050406030204" pitchFamily="18" charset="0"/>
                                    </a:rPr>
                                  </m:ctrlPr>
                                </m:sSubPr>
                                <m:e>
                                  <m:r>
                                    <a:rPr lang="zh-CN" altLang="en-US" b="1" i="1">
                                      <a:solidFill>
                                        <a:srgbClr val="FF0000"/>
                                      </a:solidFill>
                                      <a:latin typeface="Cambria Math" panose="02040503050406030204" pitchFamily="18" charset="0"/>
                                    </a:rPr>
                                    <m:t>𝑹</m:t>
                                  </m:r>
                                </m:e>
                                <m:sub>
                                  <m:r>
                                    <a:rPr lang="zh-CN" altLang="en-US" b="1" i="0">
                                      <a:solidFill>
                                        <a:srgbClr val="FF0000"/>
                                      </a:solidFill>
                                      <a:latin typeface="Cambria Math" panose="02040503050406030204" pitchFamily="18" charset="0"/>
                                    </a:rPr>
                                    <m:t>𝟏</m:t>
                                  </m:r>
                                </m:sub>
                              </m:sSub>
                            </m:num>
                            <m:den>
                              <m:sSub>
                                <m:sSubPr>
                                  <m:ctrlPr>
                                    <a:rPr lang="zh-CN" altLang="en-US" b="1" i="1">
                                      <a:solidFill>
                                        <a:srgbClr val="FF0000"/>
                                      </a:solidFill>
                                      <a:latin typeface="Cambria Math" panose="02040503050406030204" pitchFamily="18" charset="0"/>
                                    </a:rPr>
                                  </m:ctrlPr>
                                </m:sSubPr>
                                <m:e>
                                  <m:r>
                                    <a:rPr lang="zh-CN" altLang="en-US" b="1" i="1">
                                      <a:solidFill>
                                        <a:srgbClr val="FF0000"/>
                                      </a:solidFill>
                                      <a:latin typeface="Cambria Math" panose="02040503050406030204" pitchFamily="18" charset="0"/>
                                    </a:rPr>
                                    <m:t>𝑹</m:t>
                                  </m:r>
                                </m:e>
                                <m:sub>
                                  <m:r>
                                    <a:rPr lang="zh-CN" altLang="en-US" b="1" i="0">
                                      <a:solidFill>
                                        <a:srgbClr val="FF0000"/>
                                      </a:solidFill>
                                      <a:latin typeface="Cambria Math" panose="02040503050406030204" pitchFamily="18" charset="0"/>
                                    </a:rPr>
                                    <m:t>𝟏</m:t>
                                  </m:r>
                                </m:sub>
                              </m:sSub>
                            </m:den>
                          </m:f>
                        </m:den>
                      </m:f>
                    </m:oMath>
                  </m:oMathPara>
                </a14:m>
                <a:endParaRPr lang="zh-CN" altLang="en-US" b="1" dirty="0"/>
              </a:p>
            </p:txBody>
          </p:sp>
        </mc:Choice>
        <mc:Fallback xmlns="">
          <p:sp>
            <p:nvSpPr>
              <p:cNvPr id="3" name="矩形 2"/>
              <p:cNvSpPr>
                <a:spLocks noRot="1" noChangeAspect="1" noMove="1" noResize="1" noEditPoints="1" noAdjustHandles="1" noChangeArrowheads="1" noChangeShapeType="1" noTextEdit="1"/>
              </p:cNvSpPr>
              <p:nvPr/>
            </p:nvSpPr>
            <p:spPr>
              <a:xfrm>
                <a:off x="2814916" y="3939902"/>
                <a:ext cx="3529364" cy="721159"/>
              </a:xfrm>
              <a:prstGeom prst="rect">
                <a:avLst/>
              </a:prstGeom>
              <a:blipFill>
                <a:blip r:embed="rId5"/>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4564560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2" y="411510"/>
            <a:ext cx="2483766"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4" name="矩形 13"/>
          <p:cNvSpPr/>
          <p:nvPr/>
        </p:nvSpPr>
        <p:spPr>
          <a:xfrm>
            <a:off x="71500" y="434685"/>
            <a:ext cx="2262158" cy="461665"/>
          </a:xfrm>
          <a:prstGeom prst="rect">
            <a:avLst/>
          </a:prstGeom>
        </p:spPr>
        <p:txBody>
          <a:bodyPr wrap="none">
            <a:spAutoFit/>
          </a:bodyPr>
          <a:lstStyle/>
          <a:p>
            <a:r>
              <a:rPr lang="en-US" altLang="zh-CN" sz="2400" b="1" dirty="0">
                <a:solidFill>
                  <a:schemeClr val="bg1"/>
                </a:solidFill>
                <a:latin typeface="Times New Roman" panose="02020603050405020304" pitchFamily="18" charset="0"/>
                <a:ea typeface="微软雅黑" pitchFamily="34" charset="-122"/>
                <a:sym typeface="Times New Roman" panose="02020603050405020304" pitchFamily="18" charset="0"/>
              </a:rPr>
              <a:t> 4.1.1 </a:t>
            </a:r>
            <a:r>
              <a:rPr lang="zh-CN" altLang="en-US" sz="2400" b="1" dirty="0">
                <a:solidFill>
                  <a:schemeClr val="bg1"/>
                </a:solidFill>
                <a:latin typeface="Times New Roman" panose="02020603050405020304" pitchFamily="18" charset="0"/>
                <a:ea typeface="微软雅黑" pitchFamily="34" charset="-122"/>
                <a:sym typeface="Times New Roman" panose="02020603050405020304" pitchFamily="18" charset="0"/>
              </a:rPr>
              <a:t>直流电桥</a:t>
            </a:r>
          </a:p>
        </p:txBody>
      </p:sp>
      <mc:AlternateContent xmlns:mc="http://schemas.openxmlformats.org/markup-compatibility/2006" xmlns:a14="http://schemas.microsoft.com/office/drawing/2010/main">
        <mc:Choice Requires="a14">
          <p:sp>
            <p:nvSpPr>
              <p:cNvPr id="7" name="矩形 6"/>
              <p:cNvSpPr/>
              <p:nvPr/>
            </p:nvSpPr>
            <p:spPr>
              <a:xfrm>
                <a:off x="246211" y="1861364"/>
                <a:ext cx="8686800" cy="2834622"/>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marL="285750" indent="-285750">
                  <a:lnSpc>
                    <a:spcPct val="110000"/>
                  </a:lnSpc>
                  <a:buClr>
                    <a:schemeClr val="accent3">
                      <a:lumMod val="75000"/>
                    </a:schemeClr>
                  </a:buClr>
                  <a:buFont typeface="Wingdings" pitchFamily="2" charset="2"/>
                  <a:buChar char="Ø"/>
                </a:pPr>
                <a:r>
                  <a:rPr lang="zh-CN" altLang="zh-CN" b="1" dirty="0">
                    <a:solidFill>
                      <a:prstClr val="black"/>
                    </a:solidFill>
                    <a:latin typeface="Times New Roman" panose="02020603050405020304" pitchFamily="18" charset="0"/>
                    <a:ea typeface="微软雅黑" panose="020B0503020204020204" pitchFamily="34" charset="-122"/>
                  </a:rPr>
                  <a:t>如果是四等臂电桥，即</a:t>
                </a:r>
                <a14:m>
                  <m:oMath xmlns:m="http://schemas.openxmlformats.org/officeDocument/2006/math">
                    <m:sSub>
                      <m:sSubPr>
                        <m:ctrlPr>
                          <a:rPr lang="zh-CN" altLang="zh-CN" b="1" i="1">
                            <a:solidFill>
                              <a:prstClr val="black"/>
                            </a:solidFill>
                            <a:latin typeface="Cambria Math" panose="02040503050406030204" pitchFamily="18" charset="0"/>
                            <a:ea typeface="微软雅黑" panose="020B0503020204020204" pitchFamily="34" charset="-122"/>
                          </a:rPr>
                        </m:ctrlPr>
                      </m:sSubPr>
                      <m:e>
                        <m:r>
                          <a:rPr lang="en-US" altLang="zh-CN" b="1" i="1">
                            <a:solidFill>
                              <a:prstClr val="black"/>
                            </a:solidFill>
                            <a:latin typeface="Cambria Math" panose="02040503050406030204" pitchFamily="18" charset="0"/>
                            <a:ea typeface="微软雅黑" panose="020B0503020204020204" pitchFamily="34" charset="-122"/>
                          </a:rPr>
                          <m:t>𝑹</m:t>
                        </m:r>
                      </m:e>
                      <m:sub>
                        <m:r>
                          <a:rPr lang="en-US" altLang="zh-CN" b="1" i="1">
                            <a:solidFill>
                              <a:prstClr val="black"/>
                            </a:solidFill>
                            <a:latin typeface="Cambria Math" panose="02040503050406030204" pitchFamily="18" charset="0"/>
                            <a:ea typeface="微软雅黑" panose="020B0503020204020204" pitchFamily="34" charset="-122"/>
                          </a:rPr>
                          <m:t>𝟏</m:t>
                        </m:r>
                      </m:sub>
                    </m:sSub>
                    <m:r>
                      <a:rPr lang="en-US" altLang="zh-CN" b="1">
                        <a:solidFill>
                          <a:prstClr val="black"/>
                        </a:solidFill>
                        <a:latin typeface="Cambria Math" panose="02040503050406030204" pitchFamily="18" charset="0"/>
                        <a:ea typeface="微软雅黑" panose="020B0503020204020204" pitchFamily="34" charset="-122"/>
                      </a:rPr>
                      <m:t>=</m:t>
                    </m:r>
                    <m:sSub>
                      <m:sSubPr>
                        <m:ctrlPr>
                          <a:rPr lang="zh-CN" altLang="zh-CN" b="1" i="1">
                            <a:solidFill>
                              <a:prstClr val="black"/>
                            </a:solidFill>
                            <a:latin typeface="Cambria Math" panose="02040503050406030204" pitchFamily="18" charset="0"/>
                            <a:ea typeface="微软雅黑" panose="020B0503020204020204" pitchFamily="34" charset="-122"/>
                          </a:rPr>
                        </m:ctrlPr>
                      </m:sSubPr>
                      <m:e>
                        <m:r>
                          <a:rPr lang="en-US" altLang="zh-CN" b="1" i="1">
                            <a:solidFill>
                              <a:prstClr val="black"/>
                            </a:solidFill>
                            <a:latin typeface="Cambria Math" panose="02040503050406030204" pitchFamily="18" charset="0"/>
                            <a:ea typeface="微软雅黑" panose="020B0503020204020204" pitchFamily="34" charset="-122"/>
                          </a:rPr>
                          <m:t>𝑹</m:t>
                        </m:r>
                      </m:e>
                      <m:sub>
                        <m:r>
                          <a:rPr lang="en-US" altLang="zh-CN" b="1" i="1">
                            <a:solidFill>
                              <a:prstClr val="black"/>
                            </a:solidFill>
                            <a:latin typeface="Cambria Math" panose="02040503050406030204" pitchFamily="18" charset="0"/>
                            <a:ea typeface="微软雅黑" panose="020B0503020204020204" pitchFamily="34" charset="-122"/>
                          </a:rPr>
                          <m:t>𝟐</m:t>
                        </m:r>
                      </m:sub>
                    </m:sSub>
                    <m:r>
                      <a:rPr lang="en-US" altLang="zh-CN" b="1">
                        <a:solidFill>
                          <a:prstClr val="black"/>
                        </a:solidFill>
                        <a:latin typeface="Cambria Math" panose="02040503050406030204" pitchFamily="18" charset="0"/>
                        <a:ea typeface="微软雅黑" panose="020B0503020204020204" pitchFamily="34" charset="-122"/>
                      </a:rPr>
                      <m:t>=</m:t>
                    </m:r>
                    <m:sSub>
                      <m:sSubPr>
                        <m:ctrlPr>
                          <a:rPr lang="zh-CN" altLang="zh-CN" b="1" i="1">
                            <a:solidFill>
                              <a:prstClr val="black"/>
                            </a:solidFill>
                            <a:latin typeface="Cambria Math" panose="02040503050406030204" pitchFamily="18" charset="0"/>
                            <a:ea typeface="微软雅黑" panose="020B0503020204020204" pitchFamily="34" charset="-122"/>
                          </a:rPr>
                        </m:ctrlPr>
                      </m:sSubPr>
                      <m:e>
                        <m:r>
                          <a:rPr lang="en-US" altLang="zh-CN" b="1" i="1">
                            <a:solidFill>
                              <a:prstClr val="black"/>
                            </a:solidFill>
                            <a:latin typeface="Cambria Math" panose="02040503050406030204" pitchFamily="18" charset="0"/>
                            <a:ea typeface="微软雅黑" panose="020B0503020204020204" pitchFamily="34" charset="-122"/>
                          </a:rPr>
                          <m:t>𝑹</m:t>
                        </m:r>
                      </m:e>
                      <m:sub>
                        <m:r>
                          <a:rPr lang="en-US" altLang="zh-CN" b="1" i="1">
                            <a:solidFill>
                              <a:prstClr val="black"/>
                            </a:solidFill>
                            <a:latin typeface="Cambria Math" panose="02040503050406030204" pitchFamily="18" charset="0"/>
                            <a:ea typeface="微软雅黑" panose="020B0503020204020204" pitchFamily="34" charset="-122"/>
                          </a:rPr>
                          <m:t>𝟑</m:t>
                        </m:r>
                      </m:sub>
                    </m:sSub>
                    <m:r>
                      <a:rPr lang="en-US" altLang="zh-CN" b="1">
                        <a:solidFill>
                          <a:prstClr val="black"/>
                        </a:solidFill>
                        <a:latin typeface="Cambria Math" panose="02040503050406030204" pitchFamily="18" charset="0"/>
                        <a:ea typeface="微软雅黑" panose="020B0503020204020204" pitchFamily="34" charset="-122"/>
                      </a:rPr>
                      <m:t>=</m:t>
                    </m:r>
                    <m:sSub>
                      <m:sSubPr>
                        <m:ctrlPr>
                          <a:rPr lang="zh-CN" altLang="zh-CN" b="1" i="1">
                            <a:solidFill>
                              <a:prstClr val="black"/>
                            </a:solidFill>
                            <a:latin typeface="Cambria Math" panose="02040503050406030204" pitchFamily="18" charset="0"/>
                            <a:ea typeface="微软雅黑" panose="020B0503020204020204" pitchFamily="34" charset="-122"/>
                          </a:rPr>
                        </m:ctrlPr>
                      </m:sSubPr>
                      <m:e>
                        <m:r>
                          <a:rPr lang="en-US" altLang="zh-CN" b="1" i="1">
                            <a:solidFill>
                              <a:prstClr val="black"/>
                            </a:solidFill>
                            <a:latin typeface="Cambria Math" panose="02040503050406030204" pitchFamily="18" charset="0"/>
                            <a:ea typeface="微软雅黑" panose="020B0503020204020204" pitchFamily="34" charset="-122"/>
                          </a:rPr>
                          <m:t>𝑹</m:t>
                        </m:r>
                      </m:e>
                      <m:sub>
                        <m:r>
                          <a:rPr lang="en-US" altLang="zh-CN" b="1" i="1">
                            <a:solidFill>
                              <a:prstClr val="black"/>
                            </a:solidFill>
                            <a:latin typeface="Cambria Math" panose="02040503050406030204" pitchFamily="18" charset="0"/>
                            <a:ea typeface="微软雅黑" panose="020B0503020204020204" pitchFamily="34" charset="-122"/>
                          </a:rPr>
                          <m:t>𝟒</m:t>
                        </m:r>
                      </m:sub>
                    </m:sSub>
                  </m:oMath>
                </a14:m>
                <a:r>
                  <a:rPr lang="zh-CN" altLang="zh-CN" b="1" dirty="0">
                    <a:solidFill>
                      <a:prstClr val="black"/>
                    </a:solidFill>
                    <a:latin typeface="Times New Roman" panose="02020603050405020304" pitchFamily="18" charset="0"/>
                    <a:ea typeface="微软雅黑" panose="020B0503020204020204" pitchFamily="34" charset="-122"/>
                  </a:rPr>
                  <a:t>，</a:t>
                </a:r>
                <a14:m>
                  <m:oMath xmlns:m="http://schemas.openxmlformats.org/officeDocument/2006/math">
                    <m:r>
                      <a:rPr lang="en-US" altLang="zh-CN" b="1" i="1">
                        <a:solidFill>
                          <a:prstClr val="black"/>
                        </a:solidFill>
                        <a:latin typeface="Cambria Math" panose="02040503050406030204" pitchFamily="18" charset="0"/>
                        <a:ea typeface="微软雅黑" panose="020B0503020204020204" pitchFamily="34" charset="-122"/>
                      </a:rPr>
                      <m:t>𝒏</m:t>
                    </m:r>
                    <m:r>
                      <a:rPr lang="en-US" altLang="zh-CN" b="1">
                        <a:solidFill>
                          <a:prstClr val="black"/>
                        </a:solidFill>
                        <a:latin typeface="Cambria Math" panose="02040503050406030204" pitchFamily="18" charset="0"/>
                        <a:ea typeface="微软雅黑" panose="020B0503020204020204" pitchFamily="34" charset="-122"/>
                      </a:rPr>
                      <m:t>=</m:t>
                    </m:r>
                    <m:r>
                      <a:rPr lang="en-US" altLang="zh-CN" b="1" i="1">
                        <a:solidFill>
                          <a:prstClr val="black"/>
                        </a:solidFill>
                        <a:latin typeface="Cambria Math" panose="02040503050406030204" pitchFamily="18" charset="0"/>
                        <a:ea typeface="微软雅黑" panose="020B0503020204020204" pitchFamily="34" charset="-122"/>
                      </a:rPr>
                      <m:t>𝟏</m:t>
                    </m:r>
                  </m:oMath>
                </a14:m>
                <a:r>
                  <a:rPr lang="zh-CN" altLang="zh-CN" b="1" dirty="0">
                    <a:solidFill>
                      <a:prstClr val="black"/>
                    </a:solidFill>
                    <a:latin typeface="Times New Roman" panose="02020603050405020304" pitchFamily="18" charset="0"/>
                    <a:ea typeface="微软雅黑" panose="020B0503020204020204" pitchFamily="34" charset="-122"/>
                  </a:rPr>
                  <a:t>，则：</a:t>
                </a: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rPr>
                  <a:t>对于</a:t>
                </a:r>
                <a:r>
                  <a:rPr lang="zh-CN" altLang="en-US" b="1" dirty="0">
                    <a:solidFill>
                      <a:srgbClr val="FF0000"/>
                    </a:solidFill>
                    <a:latin typeface="Times New Roman" panose="02020603050405020304" pitchFamily="18" charset="0"/>
                    <a:ea typeface="微软雅黑" panose="020B0503020204020204" pitchFamily="34" charset="-122"/>
                  </a:rPr>
                  <a:t>电阻相对变化较大</a:t>
                </a:r>
                <a:r>
                  <a:rPr lang="zh-CN" altLang="en-US" b="1" dirty="0">
                    <a:solidFill>
                      <a:prstClr val="black"/>
                    </a:solidFill>
                    <a:latin typeface="Times New Roman" panose="02020603050405020304" pitchFamily="18" charset="0"/>
                    <a:ea typeface="微软雅黑" panose="020B0503020204020204" pitchFamily="34" charset="-122"/>
                  </a:rPr>
                  <a:t>的情况，如果</a:t>
                </a:r>
                <a:r>
                  <a:rPr lang="zh-CN" altLang="en-US" b="1" dirty="0">
                    <a:solidFill>
                      <a:srgbClr val="FF0000"/>
                    </a:solidFill>
                    <a:latin typeface="Times New Roman" panose="02020603050405020304" pitchFamily="18" charset="0"/>
                    <a:ea typeface="微软雅黑" panose="020B0503020204020204" pitchFamily="34" charset="-122"/>
                  </a:rPr>
                  <a:t>非线性误差不能满足要求</a:t>
                </a:r>
                <a:r>
                  <a:rPr lang="zh-CN" altLang="en-US" b="1" dirty="0">
                    <a:solidFill>
                      <a:prstClr val="black"/>
                    </a:solidFill>
                    <a:latin typeface="Times New Roman" panose="02020603050405020304" pitchFamily="18" charset="0"/>
                    <a:ea typeface="微软雅黑" panose="020B0503020204020204" pitchFamily="34" charset="-122"/>
                  </a:rPr>
                  <a:t>，就必须消除这些误差；</a:t>
                </a: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rPr>
                  <a:t>减少或消除这些非线性误差的方法包括：</a:t>
                </a:r>
                <a:endParaRPr lang="en-US" altLang="zh-CN" b="1" dirty="0">
                  <a:solidFill>
                    <a:prstClr val="black"/>
                  </a:solidFill>
                  <a:latin typeface="Times New Roman" panose="02020603050405020304" pitchFamily="18" charset="0"/>
                  <a:ea typeface="微软雅黑" panose="020B0503020204020204" pitchFamily="34" charset="-122"/>
                </a:endParaRPr>
              </a:p>
              <a:p>
                <a:pPr marL="742950" lvl="1" indent="-285750">
                  <a:lnSpc>
                    <a:spcPct val="110000"/>
                  </a:lnSpc>
                  <a:buClr>
                    <a:schemeClr val="accent3">
                      <a:lumMod val="75000"/>
                    </a:schemeClr>
                  </a:buClr>
                  <a:buFont typeface="Wingdings" panose="05000000000000000000" pitchFamily="2" charset="2"/>
                  <a:buChar char="u"/>
                </a:pPr>
                <a:r>
                  <a:rPr lang="zh-CN" altLang="en-US" b="1" dirty="0">
                    <a:solidFill>
                      <a:prstClr val="black"/>
                    </a:solidFill>
                    <a:latin typeface="Times New Roman" panose="02020603050405020304" pitchFamily="18" charset="0"/>
                    <a:ea typeface="微软雅黑" panose="020B0503020204020204" pitchFamily="34" charset="-122"/>
                  </a:rPr>
                  <a:t>提高桥臂比；</a:t>
                </a:r>
                <a:endParaRPr lang="en-US" altLang="zh-CN" b="1" dirty="0">
                  <a:solidFill>
                    <a:prstClr val="black"/>
                  </a:solidFill>
                  <a:latin typeface="Times New Roman" panose="02020603050405020304" pitchFamily="18" charset="0"/>
                  <a:ea typeface="微软雅黑" panose="020B0503020204020204" pitchFamily="34" charset="-122"/>
                </a:endParaRPr>
              </a:p>
              <a:p>
                <a:pPr marL="742950" lvl="1" indent="-285750">
                  <a:lnSpc>
                    <a:spcPct val="110000"/>
                  </a:lnSpc>
                  <a:buClr>
                    <a:schemeClr val="accent3">
                      <a:lumMod val="75000"/>
                    </a:schemeClr>
                  </a:buClr>
                  <a:buFont typeface="Wingdings" panose="05000000000000000000" pitchFamily="2" charset="2"/>
                  <a:buChar char="u"/>
                </a:pPr>
                <a:r>
                  <a:rPr lang="zh-CN" altLang="en-US" b="1" dirty="0">
                    <a:solidFill>
                      <a:prstClr val="black"/>
                    </a:solidFill>
                    <a:latin typeface="Times New Roman" panose="02020603050405020304" pitchFamily="18" charset="0"/>
                    <a:ea typeface="微软雅黑" panose="020B0503020204020204" pitchFamily="34" charset="-122"/>
                  </a:rPr>
                  <a:t>采用差动电桥。</a:t>
                </a:r>
                <a:endParaRPr lang="en-US" altLang="zh-CN" b="1" dirty="0">
                  <a:solidFill>
                    <a:prstClr val="black"/>
                  </a:solidFill>
                  <a:latin typeface="Times New Roman" panose="02020603050405020304" pitchFamily="18" charset="0"/>
                  <a:ea typeface="微软雅黑" panose="020B0503020204020204" pitchFamily="34" charset="-122"/>
                </a:endParaRPr>
              </a:p>
            </p:txBody>
          </p:sp>
        </mc:Choice>
        <mc:Fallback xmlns="">
          <p:sp>
            <p:nvSpPr>
              <p:cNvPr id="7" name="矩形 6"/>
              <p:cNvSpPr>
                <a:spLocks noRot="1" noChangeAspect="1" noMove="1" noResize="1" noEditPoints="1" noAdjustHandles="1" noChangeArrowheads="1" noChangeShapeType="1" noTextEdit="1"/>
              </p:cNvSpPr>
              <p:nvPr/>
            </p:nvSpPr>
            <p:spPr>
              <a:xfrm>
                <a:off x="246211" y="1861364"/>
                <a:ext cx="8686800" cy="2834622"/>
              </a:xfrm>
              <a:prstGeom prst="rect">
                <a:avLst/>
              </a:prstGeom>
              <a:blipFill>
                <a:blip r:embed="rId3"/>
                <a:stretch>
                  <a:fillRect l="-280" t="-426" b="-1279"/>
                </a:stretch>
              </a:blipFill>
            </p:spPr>
            <p:txBody>
              <a:bodyPr/>
              <a:lstStyle/>
              <a:p>
                <a:r>
                  <a:rPr lang="zh-CN" altLang="en-US">
                    <a:noFill/>
                  </a:rPr>
                  <a:t> </a:t>
                </a:r>
              </a:p>
            </p:txBody>
          </p:sp>
        </mc:Fallback>
      </mc:AlternateContent>
      <p:sp>
        <p:nvSpPr>
          <p:cNvPr id="8" name="矩形 7"/>
          <p:cNvSpPr/>
          <p:nvPr/>
        </p:nvSpPr>
        <p:spPr>
          <a:xfrm>
            <a:off x="899592" y="1338322"/>
            <a:ext cx="2556284" cy="369332"/>
          </a:xfrm>
          <a:prstGeom prst="rect">
            <a:avLst/>
          </a:prstGeom>
          <a:ln>
            <a:solidFill>
              <a:schemeClr val="accent3">
                <a:lumMod val="75000"/>
              </a:schemeClr>
            </a:solidFill>
          </a:ln>
        </p:spPr>
        <p:style>
          <a:lnRef idx="2">
            <a:schemeClr val="accent3"/>
          </a:lnRef>
          <a:fillRef idx="1">
            <a:schemeClr val="lt1"/>
          </a:fillRef>
          <a:effectRef idx="0">
            <a:schemeClr val="accent3"/>
          </a:effectRef>
          <a:fontRef idx="minor">
            <a:schemeClr val="dk1"/>
          </a:fontRef>
        </p:style>
        <p:txBody>
          <a:bodyPr wrap="square">
            <a:spAutoFit/>
          </a:bodyPr>
          <a:lstStyle/>
          <a:p>
            <a:pPr lvl="0" algn="ct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非线性误差及其补偿</a:t>
            </a:r>
          </a:p>
        </p:txBody>
      </p:sp>
      <p:sp>
        <p:nvSpPr>
          <p:cNvPr id="9" name="七角星 8"/>
          <p:cNvSpPr/>
          <p:nvPr/>
        </p:nvSpPr>
        <p:spPr>
          <a:xfrm>
            <a:off x="395536" y="1092099"/>
            <a:ext cx="648072" cy="576064"/>
          </a:xfrm>
          <a:prstGeom prst="star7">
            <a:avLst/>
          </a:prstGeom>
          <a:solidFill>
            <a:schemeClr val="accent3">
              <a:lumMod val="40000"/>
              <a:lumOff val="60000"/>
            </a:schemeClr>
          </a:solidFill>
          <a:ln>
            <a:solidFill>
              <a:schemeClr val="accent3">
                <a:lumMod val="75000"/>
              </a:schemeClr>
            </a:solidFill>
          </a:ln>
          <a:scene3d>
            <a:camera prst="orthographicFront"/>
            <a:lightRig rig="threePt" dir="t"/>
          </a:scene3d>
          <a:sp3d>
            <a:bevelT w="152400" h="50800" prst="softRound"/>
          </a:sp3d>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CN" sz="2800" b="1" dirty="0">
                <a:latin typeface="Times New Roman" panose="02020603050405020304" pitchFamily="18" charset="0"/>
                <a:ea typeface="微软雅黑" panose="020B0503020204020204" pitchFamily="34" charset="-122"/>
                <a:sym typeface="Times New Roman" panose="02020603050405020304" pitchFamily="18" charset="0"/>
              </a:rPr>
              <a:t>3</a:t>
            </a:r>
            <a:endParaRPr lang="zh-CN" altLang="en-US" sz="2800" b="1" dirty="0">
              <a:latin typeface="Times New Roman" panose="02020603050405020304" pitchFamily="18" charset="0"/>
              <a:ea typeface="微软雅黑" panose="020B0503020204020204" pitchFamily="34" charset="-122"/>
              <a:sym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矩形 3"/>
              <p:cNvSpPr/>
              <p:nvPr/>
            </p:nvSpPr>
            <p:spPr>
              <a:xfrm>
                <a:off x="3563888" y="2330665"/>
                <a:ext cx="2053126" cy="6731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b="1" i="1">
                              <a:latin typeface="Cambria Math" panose="02040503050406030204" pitchFamily="18" charset="0"/>
                            </a:rPr>
                          </m:ctrlPr>
                        </m:sSubPr>
                        <m:e>
                          <m:r>
                            <a:rPr lang="zh-CN" altLang="en-US" b="1" i="1">
                              <a:latin typeface="Cambria Math" panose="02040503050406030204" pitchFamily="18" charset="0"/>
                            </a:rPr>
                            <m:t>𝜸</m:t>
                          </m:r>
                        </m:e>
                        <m:sub>
                          <m:r>
                            <a:rPr lang="zh-CN" altLang="en-US" b="1" i="1">
                              <a:latin typeface="Cambria Math" panose="02040503050406030204" pitchFamily="18" charset="0"/>
                            </a:rPr>
                            <m:t>𝑳</m:t>
                          </m:r>
                        </m:sub>
                      </m:sSub>
                      <m:r>
                        <a:rPr lang="zh-CN" altLang="en-US" b="1" i="0">
                          <a:latin typeface="Cambria Math" panose="02040503050406030204" pitchFamily="18" charset="0"/>
                        </a:rPr>
                        <m:t>=</m:t>
                      </m:r>
                      <m:f>
                        <m:fPr>
                          <m:ctrlPr>
                            <a:rPr lang="zh-CN" altLang="en-US" b="1" i="1">
                              <a:latin typeface="Cambria Math" panose="02040503050406030204" pitchFamily="18" charset="0"/>
                            </a:rPr>
                          </m:ctrlPr>
                        </m:fPr>
                        <m:num>
                          <m:r>
                            <a:rPr lang="zh-CN" altLang="en-US" b="1" i="0">
                              <a:latin typeface="Cambria Math" panose="02040503050406030204" pitchFamily="18" charset="0"/>
                            </a:rPr>
                            <m:t>𝚫</m:t>
                          </m:r>
                          <m:f>
                            <m:fPr>
                              <m:type m:val="lin"/>
                              <m:ctrlPr>
                                <a:rPr lang="zh-CN" altLang="en-US" b="1" i="1">
                                  <a:latin typeface="Cambria Math" panose="02040503050406030204" pitchFamily="18" charset="0"/>
                                </a:rPr>
                              </m:ctrlPr>
                            </m:fPr>
                            <m:num>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𝑹</m:t>
                                  </m:r>
                                </m:e>
                                <m:sub>
                                  <m:r>
                                    <a:rPr lang="zh-CN" altLang="en-US" b="1" i="0">
                                      <a:latin typeface="Cambria Math" panose="02040503050406030204" pitchFamily="18" charset="0"/>
                                    </a:rPr>
                                    <m:t>𝟏</m:t>
                                  </m:r>
                                </m:sub>
                              </m:sSub>
                            </m:num>
                            <m:den>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𝑹</m:t>
                                  </m:r>
                                </m:e>
                                <m:sub>
                                  <m:r>
                                    <a:rPr lang="zh-CN" altLang="en-US" b="1" i="0">
                                      <a:latin typeface="Cambria Math" panose="02040503050406030204" pitchFamily="18" charset="0"/>
                                    </a:rPr>
                                    <m:t>𝟏</m:t>
                                  </m:r>
                                </m:sub>
                              </m:sSub>
                            </m:den>
                          </m:f>
                        </m:num>
                        <m:den>
                          <m:r>
                            <a:rPr lang="zh-CN" altLang="en-US" b="1" i="0">
                              <a:latin typeface="Cambria Math" panose="02040503050406030204" pitchFamily="18" charset="0"/>
                            </a:rPr>
                            <m:t>𝟐</m:t>
                          </m:r>
                          <m:r>
                            <a:rPr lang="zh-CN" altLang="en-US" b="1" i="0">
                              <a:latin typeface="Cambria Math" panose="02040503050406030204" pitchFamily="18" charset="0"/>
                            </a:rPr>
                            <m:t>+</m:t>
                          </m:r>
                          <m:r>
                            <a:rPr lang="zh-CN" altLang="en-US" b="1" i="0">
                              <a:latin typeface="Cambria Math" panose="02040503050406030204" pitchFamily="18" charset="0"/>
                            </a:rPr>
                            <m:t>𝚫</m:t>
                          </m:r>
                          <m:f>
                            <m:fPr>
                              <m:type m:val="lin"/>
                              <m:ctrlPr>
                                <a:rPr lang="zh-CN" altLang="en-US" b="1" i="1">
                                  <a:latin typeface="Cambria Math" panose="02040503050406030204" pitchFamily="18" charset="0"/>
                                </a:rPr>
                              </m:ctrlPr>
                            </m:fPr>
                            <m:num>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𝑹</m:t>
                                  </m:r>
                                </m:e>
                                <m:sub>
                                  <m:r>
                                    <a:rPr lang="zh-CN" altLang="en-US" b="1" i="0">
                                      <a:latin typeface="Cambria Math" panose="02040503050406030204" pitchFamily="18" charset="0"/>
                                    </a:rPr>
                                    <m:t>𝟏</m:t>
                                  </m:r>
                                </m:sub>
                              </m:sSub>
                            </m:num>
                            <m:den>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𝑹</m:t>
                                  </m:r>
                                </m:e>
                                <m:sub>
                                  <m:r>
                                    <a:rPr lang="zh-CN" altLang="en-US" b="1" i="0">
                                      <a:latin typeface="Cambria Math" panose="02040503050406030204" pitchFamily="18" charset="0"/>
                                    </a:rPr>
                                    <m:t>𝟏</m:t>
                                  </m:r>
                                </m:sub>
                              </m:sSub>
                            </m:den>
                          </m:f>
                        </m:den>
                      </m:f>
                    </m:oMath>
                  </m:oMathPara>
                </a14:m>
                <a:endParaRPr lang="zh-CN" altLang="en-US" b="1" dirty="0"/>
              </a:p>
            </p:txBody>
          </p:sp>
        </mc:Choice>
        <mc:Fallback xmlns="">
          <p:sp>
            <p:nvSpPr>
              <p:cNvPr id="4" name="矩形 3"/>
              <p:cNvSpPr>
                <a:spLocks noRot="1" noChangeAspect="1" noMove="1" noResize="1" noEditPoints="1" noAdjustHandles="1" noChangeArrowheads="1" noChangeShapeType="1" noTextEdit="1"/>
              </p:cNvSpPr>
              <p:nvPr/>
            </p:nvSpPr>
            <p:spPr>
              <a:xfrm>
                <a:off x="3563888" y="2330665"/>
                <a:ext cx="2053126" cy="673133"/>
              </a:xfrm>
              <a:prstGeom prst="rect">
                <a:avLst/>
              </a:prstGeom>
              <a:blipFill>
                <a:blip r:embed="rId4"/>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49761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2" y="411510"/>
            <a:ext cx="2483766"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4" name="矩形 13"/>
          <p:cNvSpPr/>
          <p:nvPr/>
        </p:nvSpPr>
        <p:spPr>
          <a:xfrm>
            <a:off x="71500" y="434685"/>
            <a:ext cx="2262158" cy="461665"/>
          </a:xfrm>
          <a:prstGeom prst="rect">
            <a:avLst/>
          </a:prstGeom>
        </p:spPr>
        <p:txBody>
          <a:bodyPr wrap="none">
            <a:spAutoFit/>
          </a:bodyPr>
          <a:lstStyle/>
          <a:p>
            <a:r>
              <a:rPr lang="en-US" altLang="zh-CN" sz="2400" b="1" dirty="0">
                <a:solidFill>
                  <a:schemeClr val="bg1"/>
                </a:solidFill>
                <a:latin typeface="Times New Roman" panose="02020603050405020304" pitchFamily="18" charset="0"/>
                <a:ea typeface="微软雅黑" pitchFamily="34" charset="-122"/>
                <a:sym typeface="Times New Roman" panose="02020603050405020304" pitchFamily="18" charset="0"/>
              </a:rPr>
              <a:t> 4.1.1 </a:t>
            </a:r>
            <a:r>
              <a:rPr lang="zh-CN" altLang="en-US" sz="2400" b="1" dirty="0">
                <a:solidFill>
                  <a:schemeClr val="bg1"/>
                </a:solidFill>
                <a:latin typeface="Times New Roman" panose="02020603050405020304" pitchFamily="18" charset="0"/>
                <a:ea typeface="微软雅黑" pitchFamily="34" charset="-122"/>
                <a:sym typeface="Times New Roman" panose="02020603050405020304" pitchFamily="18" charset="0"/>
              </a:rPr>
              <a:t>直流电桥</a:t>
            </a:r>
          </a:p>
        </p:txBody>
      </p:sp>
      <p:sp>
        <p:nvSpPr>
          <p:cNvPr id="7" name="矩形 6"/>
          <p:cNvSpPr/>
          <p:nvPr/>
        </p:nvSpPr>
        <p:spPr>
          <a:xfrm>
            <a:off x="246211" y="1861364"/>
            <a:ext cx="8686800" cy="2834622"/>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marL="285750" indent="-285750">
              <a:lnSpc>
                <a:spcPct val="110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rPr>
              <a:t>差动电桥分半桥差动和全桥差动两种情形：</a:t>
            </a: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p:txBody>
      </p:sp>
      <p:sp>
        <p:nvSpPr>
          <p:cNvPr id="8" name="矩形 7"/>
          <p:cNvSpPr/>
          <p:nvPr/>
        </p:nvSpPr>
        <p:spPr>
          <a:xfrm>
            <a:off x="899592" y="1338322"/>
            <a:ext cx="2556284" cy="369332"/>
          </a:xfrm>
          <a:prstGeom prst="rect">
            <a:avLst/>
          </a:prstGeom>
          <a:ln>
            <a:solidFill>
              <a:schemeClr val="accent3">
                <a:lumMod val="75000"/>
              </a:schemeClr>
            </a:solidFill>
          </a:ln>
        </p:spPr>
        <p:style>
          <a:lnRef idx="2">
            <a:schemeClr val="accent3"/>
          </a:lnRef>
          <a:fillRef idx="1">
            <a:schemeClr val="lt1"/>
          </a:fillRef>
          <a:effectRef idx="0">
            <a:schemeClr val="accent3"/>
          </a:effectRef>
          <a:fontRef idx="minor">
            <a:schemeClr val="dk1"/>
          </a:fontRef>
        </p:style>
        <p:txBody>
          <a:bodyPr wrap="square">
            <a:spAutoFit/>
          </a:bodyPr>
          <a:lstStyle/>
          <a:p>
            <a:pPr lvl="0" algn="ct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非线性误差及其补偿</a:t>
            </a:r>
          </a:p>
        </p:txBody>
      </p:sp>
      <p:sp>
        <p:nvSpPr>
          <p:cNvPr id="9" name="七角星 8"/>
          <p:cNvSpPr/>
          <p:nvPr/>
        </p:nvSpPr>
        <p:spPr>
          <a:xfrm>
            <a:off x="395536" y="1092099"/>
            <a:ext cx="648072" cy="576064"/>
          </a:xfrm>
          <a:prstGeom prst="star7">
            <a:avLst/>
          </a:prstGeom>
          <a:solidFill>
            <a:schemeClr val="accent3">
              <a:lumMod val="40000"/>
              <a:lumOff val="60000"/>
            </a:schemeClr>
          </a:solidFill>
          <a:ln>
            <a:solidFill>
              <a:schemeClr val="accent3">
                <a:lumMod val="75000"/>
              </a:schemeClr>
            </a:solidFill>
          </a:ln>
          <a:scene3d>
            <a:camera prst="orthographicFront"/>
            <a:lightRig rig="threePt" dir="t"/>
          </a:scene3d>
          <a:sp3d>
            <a:bevelT w="152400" h="50800" prst="softRound"/>
          </a:sp3d>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CN" sz="2800" b="1" dirty="0">
                <a:latin typeface="Times New Roman" panose="02020603050405020304" pitchFamily="18" charset="0"/>
                <a:ea typeface="微软雅黑" panose="020B0503020204020204" pitchFamily="34" charset="-122"/>
                <a:sym typeface="Times New Roman" panose="02020603050405020304" pitchFamily="18" charset="0"/>
              </a:rPr>
              <a:t>3</a:t>
            </a:r>
            <a:endParaRPr lang="zh-CN" altLang="en-US" sz="2800" b="1" dirty="0">
              <a:latin typeface="Times New Roman" panose="02020603050405020304" pitchFamily="18" charset="0"/>
              <a:ea typeface="微软雅黑" panose="020B0503020204020204" pitchFamily="34" charset="-122"/>
              <a:sym typeface="Times New Roman" panose="02020603050405020304" pitchFamily="18" charset="0"/>
            </a:endParaRPr>
          </a:p>
        </p:txBody>
      </p:sp>
      <p:pic>
        <p:nvPicPr>
          <p:cNvPr id="10" name="图片 9"/>
          <p:cNvPicPr/>
          <p:nvPr/>
        </p:nvPicPr>
        <p:blipFill>
          <a:blip r:embed="rId3">
            <a:extLst>
              <a:ext uri="{28A0092B-C50C-407E-A947-70E740481C1C}">
                <a14:useLocalDpi xmlns:a14="http://schemas.microsoft.com/office/drawing/2010/main" val="0"/>
              </a:ext>
            </a:extLst>
          </a:blip>
          <a:srcRect/>
          <a:stretch>
            <a:fillRect/>
          </a:stretch>
        </p:blipFill>
        <p:spPr bwMode="auto">
          <a:xfrm>
            <a:off x="1799692" y="2283718"/>
            <a:ext cx="2340260" cy="2160239"/>
          </a:xfrm>
          <a:prstGeom prst="rect">
            <a:avLst/>
          </a:prstGeom>
          <a:noFill/>
          <a:ln>
            <a:noFill/>
          </a:ln>
        </p:spPr>
      </p:pic>
      <p:pic>
        <p:nvPicPr>
          <p:cNvPr id="11" name="图片 10"/>
          <p:cNvPicPr/>
          <p:nvPr/>
        </p:nvPicPr>
        <p:blipFill>
          <a:blip r:embed="rId4">
            <a:extLst>
              <a:ext uri="{28A0092B-C50C-407E-A947-70E740481C1C}">
                <a14:useLocalDpi xmlns:a14="http://schemas.microsoft.com/office/drawing/2010/main" val="0"/>
              </a:ext>
            </a:extLst>
          </a:blip>
          <a:srcRect/>
          <a:stretch>
            <a:fillRect/>
          </a:stretch>
        </p:blipFill>
        <p:spPr bwMode="auto">
          <a:xfrm>
            <a:off x="4896036" y="2202780"/>
            <a:ext cx="2556284" cy="2151790"/>
          </a:xfrm>
          <a:prstGeom prst="rect">
            <a:avLst/>
          </a:prstGeom>
          <a:noFill/>
          <a:ln>
            <a:noFill/>
          </a:ln>
        </p:spPr>
      </p:pic>
      <p:sp>
        <p:nvSpPr>
          <p:cNvPr id="2" name="矩形 1"/>
          <p:cNvSpPr/>
          <p:nvPr/>
        </p:nvSpPr>
        <p:spPr>
          <a:xfrm>
            <a:off x="2322911" y="4314170"/>
            <a:ext cx="1005403" cy="338554"/>
          </a:xfrm>
          <a:prstGeom prst="rect">
            <a:avLst/>
          </a:prstGeom>
        </p:spPr>
        <p:txBody>
          <a:bodyPr wrap="none">
            <a:spAutoFit/>
          </a:bodyPr>
          <a:lstStyle/>
          <a:p>
            <a:r>
              <a:rPr lang="zh-CN" altLang="zh-CN" sz="1600" b="1" dirty="0">
                <a:solidFill>
                  <a:prstClr val="black"/>
                </a:solidFill>
                <a:latin typeface="Times New Roman" panose="02020603050405020304" pitchFamily="18" charset="0"/>
                <a:ea typeface="微软雅黑" panose="020B0503020204020204" pitchFamily="34" charset="-122"/>
              </a:rPr>
              <a:t>半桥差动</a:t>
            </a:r>
            <a:endParaRPr lang="zh-CN" altLang="en-US" sz="1600" b="1" dirty="0">
              <a:solidFill>
                <a:prstClr val="black"/>
              </a:solidFill>
              <a:latin typeface="Times New Roman" panose="02020603050405020304" pitchFamily="18" charset="0"/>
              <a:ea typeface="微软雅黑" panose="020B0503020204020204" pitchFamily="34" charset="-122"/>
            </a:endParaRPr>
          </a:p>
        </p:txBody>
      </p:sp>
      <p:sp>
        <p:nvSpPr>
          <p:cNvPr id="12" name="矩形 11"/>
          <p:cNvSpPr/>
          <p:nvPr/>
        </p:nvSpPr>
        <p:spPr>
          <a:xfrm>
            <a:off x="5531078" y="4310485"/>
            <a:ext cx="1005403" cy="338554"/>
          </a:xfrm>
          <a:prstGeom prst="rect">
            <a:avLst/>
          </a:prstGeom>
        </p:spPr>
        <p:txBody>
          <a:bodyPr wrap="none">
            <a:spAutoFit/>
          </a:bodyPr>
          <a:lstStyle/>
          <a:p>
            <a:r>
              <a:rPr lang="zh-CN" altLang="en-US" sz="1600" b="1" dirty="0">
                <a:solidFill>
                  <a:prstClr val="black"/>
                </a:solidFill>
                <a:latin typeface="Times New Roman" panose="02020603050405020304" pitchFamily="18" charset="0"/>
                <a:ea typeface="微软雅黑" panose="020B0503020204020204" pitchFamily="34" charset="-122"/>
              </a:rPr>
              <a:t>全</a:t>
            </a:r>
            <a:r>
              <a:rPr lang="zh-CN" altLang="zh-CN" sz="1600" b="1" dirty="0">
                <a:solidFill>
                  <a:prstClr val="black"/>
                </a:solidFill>
                <a:latin typeface="Times New Roman" panose="02020603050405020304" pitchFamily="18" charset="0"/>
                <a:ea typeface="微软雅黑" panose="020B0503020204020204" pitchFamily="34" charset="-122"/>
              </a:rPr>
              <a:t>桥差动</a:t>
            </a:r>
            <a:endParaRPr lang="zh-CN" altLang="en-US" sz="1600" b="1" dirty="0">
              <a:solidFill>
                <a:prstClr val="black"/>
              </a:solidFill>
              <a:latin typeface="Times New Roman" panose="02020603050405020304" pitchFamily="18" charset="0"/>
              <a:ea typeface="微软雅黑" panose="020B0503020204020204" pitchFamily="34" charset="-122"/>
            </a:endParaRPr>
          </a:p>
        </p:txBody>
      </p:sp>
    </p:spTree>
    <p:extLst>
      <p:ext uri="{BB962C8B-B14F-4D97-AF65-F5344CB8AC3E}">
        <p14:creationId xmlns:p14="http://schemas.microsoft.com/office/powerpoint/2010/main" val="36556061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2" y="411510"/>
            <a:ext cx="2483766"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4" name="矩形 13"/>
          <p:cNvSpPr/>
          <p:nvPr/>
        </p:nvSpPr>
        <p:spPr>
          <a:xfrm>
            <a:off x="71500" y="434685"/>
            <a:ext cx="2262158" cy="461665"/>
          </a:xfrm>
          <a:prstGeom prst="rect">
            <a:avLst/>
          </a:prstGeom>
        </p:spPr>
        <p:txBody>
          <a:bodyPr wrap="none">
            <a:spAutoFit/>
          </a:bodyPr>
          <a:lstStyle/>
          <a:p>
            <a:r>
              <a:rPr lang="en-US" altLang="zh-CN" sz="2400" b="1" dirty="0">
                <a:solidFill>
                  <a:schemeClr val="bg1"/>
                </a:solidFill>
                <a:latin typeface="Times New Roman" panose="02020603050405020304" pitchFamily="18" charset="0"/>
                <a:ea typeface="微软雅黑" pitchFamily="34" charset="-122"/>
                <a:sym typeface="Times New Roman" panose="02020603050405020304" pitchFamily="18" charset="0"/>
              </a:rPr>
              <a:t> 4.1.1 </a:t>
            </a:r>
            <a:r>
              <a:rPr lang="zh-CN" altLang="en-US" sz="2400" b="1" dirty="0">
                <a:solidFill>
                  <a:schemeClr val="bg1"/>
                </a:solidFill>
                <a:latin typeface="Times New Roman" panose="02020603050405020304" pitchFamily="18" charset="0"/>
                <a:ea typeface="微软雅黑" pitchFamily="34" charset="-122"/>
                <a:sym typeface="Times New Roman" panose="02020603050405020304" pitchFamily="18" charset="0"/>
              </a:rPr>
              <a:t>直流电桥</a:t>
            </a:r>
          </a:p>
        </p:txBody>
      </p:sp>
      <p:sp>
        <p:nvSpPr>
          <p:cNvPr id="7" name="矩形 6"/>
          <p:cNvSpPr/>
          <p:nvPr/>
        </p:nvSpPr>
        <p:spPr>
          <a:xfrm>
            <a:off x="241756" y="1743658"/>
            <a:ext cx="8686800" cy="3139321"/>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p:txBody>
      </p:sp>
      <p:sp>
        <p:nvSpPr>
          <p:cNvPr id="8" name="矩形 7"/>
          <p:cNvSpPr/>
          <p:nvPr/>
        </p:nvSpPr>
        <p:spPr>
          <a:xfrm>
            <a:off x="899592" y="1269801"/>
            <a:ext cx="2556284" cy="369332"/>
          </a:xfrm>
          <a:prstGeom prst="rect">
            <a:avLst/>
          </a:prstGeom>
          <a:ln>
            <a:solidFill>
              <a:schemeClr val="accent3">
                <a:lumMod val="75000"/>
              </a:schemeClr>
            </a:solidFill>
          </a:ln>
        </p:spPr>
        <p:style>
          <a:lnRef idx="2">
            <a:schemeClr val="accent3"/>
          </a:lnRef>
          <a:fillRef idx="1">
            <a:schemeClr val="lt1"/>
          </a:fillRef>
          <a:effectRef idx="0">
            <a:schemeClr val="accent3"/>
          </a:effectRef>
          <a:fontRef idx="minor">
            <a:schemeClr val="dk1"/>
          </a:fontRef>
        </p:style>
        <p:txBody>
          <a:bodyPr wrap="square">
            <a:spAutoFit/>
          </a:bodyPr>
          <a:lstStyle/>
          <a:p>
            <a:pPr lvl="0" algn="ct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非线性误差及其补偿</a:t>
            </a:r>
          </a:p>
        </p:txBody>
      </p:sp>
      <p:sp>
        <p:nvSpPr>
          <p:cNvPr id="9" name="七角星 8"/>
          <p:cNvSpPr/>
          <p:nvPr/>
        </p:nvSpPr>
        <p:spPr>
          <a:xfrm>
            <a:off x="395536" y="1023578"/>
            <a:ext cx="648072" cy="576064"/>
          </a:xfrm>
          <a:prstGeom prst="star7">
            <a:avLst/>
          </a:prstGeom>
          <a:solidFill>
            <a:schemeClr val="accent3">
              <a:lumMod val="40000"/>
              <a:lumOff val="60000"/>
            </a:schemeClr>
          </a:solidFill>
          <a:ln>
            <a:solidFill>
              <a:schemeClr val="accent3">
                <a:lumMod val="75000"/>
              </a:schemeClr>
            </a:solidFill>
          </a:ln>
          <a:scene3d>
            <a:camera prst="orthographicFront"/>
            <a:lightRig rig="threePt" dir="t"/>
          </a:scene3d>
          <a:sp3d>
            <a:bevelT w="152400" h="50800" prst="softRound"/>
          </a:sp3d>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CN" sz="2800" b="1" dirty="0">
                <a:latin typeface="Times New Roman" panose="02020603050405020304" pitchFamily="18" charset="0"/>
                <a:ea typeface="微软雅黑" panose="020B0503020204020204" pitchFamily="34" charset="-122"/>
                <a:sym typeface="Times New Roman" panose="02020603050405020304" pitchFamily="18" charset="0"/>
              </a:rPr>
              <a:t>3</a:t>
            </a:r>
            <a:endParaRPr lang="zh-CN" altLang="en-US" sz="2800" b="1" dirty="0">
              <a:latin typeface="Times New Roman" panose="02020603050405020304" pitchFamily="18" charset="0"/>
              <a:ea typeface="微软雅黑" panose="020B0503020204020204" pitchFamily="34" charset="-122"/>
              <a:sym typeface="Times New Roman" panose="02020603050405020304" pitchFamily="18" charset="0"/>
            </a:endParaRPr>
          </a:p>
        </p:txBody>
      </p:sp>
      <mc:AlternateContent xmlns:mc="http://schemas.openxmlformats.org/markup-compatibility/2006" xmlns:a14="http://schemas.microsoft.com/office/drawing/2010/main">
        <mc:Choice Requires="a14">
          <p:sp>
            <p:nvSpPr>
              <p:cNvPr id="15" name="矩形 14"/>
              <p:cNvSpPr/>
              <p:nvPr/>
            </p:nvSpPr>
            <p:spPr>
              <a:xfrm>
                <a:off x="256958" y="1779662"/>
                <a:ext cx="4315042" cy="2529923"/>
              </a:xfrm>
              <a:prstGeom prst="rect">
                <a:avLst/>
              </a:prstGeom>
            </p:spPr>
            <p:txBody>
              <a:bodyPr wrap="square">
                <a:spAutoFit/>
              </a:bodyPr>
              <a:lstStyle/>
              <a:p>
                <a:pPr marL="285750" indent="-285750">
                  <a:lnSpc>
                    <a:spcPct val="110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rPr>
                  <a:t>在半桥差动电路中，只有两个相邻桥臂接入电阻元件，其输出电压为：</a:t>
                </a: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r>
                  <a:rPr lang="zh-CN" altLang="zh-CN" b="1" dirty="0">
                    <a:solidFill>
                      <a:prstClr val="black"/>
                    </a:solidFill>
                    <a:latin typeface="Times New Roman" panose="02020603050405020304" pitchFamily="18" charset="0"/>
                    <a:ea typeface="微软雅黑" panose="020B0503020204020204" pitchFamily="34" charset="-122"/>
                  </a:rPr>
                  <a:t>如果</a:t>
                </a:r>
                <a14:m>
                  <m:oMath xmlns:m="http://schemas.openxmlformats.org/officeDocument/2006/math">
                    <m:r>
                      <a:rPr lang="en-US" altLang="zh-CN" b="1" i="1">
                        <a:solidFill>
                          <a:prstClr val="black"/>
                        </a:solidFill>
                        <a:latin typeface="Cambria Math" panose="02040503050406030204" pitchFamily="18" charset="0"/>
                        <a:ea typeface="微软雅黑" panose="020B0503020204020204" pitchFamily="34" charset="-122"/>
                      </a:rPr>
                      <m:t>𝚫</m:t>
                    </m:r>
                    <m:sSub>
                      <m:sSubPr>
                        <m:ctrlPr>
                          <a:rPr lang="zh-CN" altLang="zh-CN" b="1" i="1">
                            <a:solidFill>
                              <a:prstClr val="black"/>
                            </a:solidFill>
                            <a:latin typeface="Cambria Math" panose="02040503050406030204" pitchFamily="18" charset="0"/>
                            <a:ea typeface="微软雅黑" panose="020B0503020204020204" pitchFamily="34" charset="-122"/>
                          </a:rPr>
                        </m:ctrlPr>
                      </m:sSubPr>
                      <m:e>
                        <m:r>
                          <a:rPr lang="en-US" altLang="zh-CN" b="1" i="1">
                            <a:solidFill>
                              <a:prstClr val="black"/>
                            </a:solidFill>
                            <a:latin typeface="Cambria Math" panose="02040503050406030204" pitchFamily="18" charset="0"/>
                            <a:ea typeface="微软雅黑" panose="020B0503020204020204" pitchFamily="34" charset="-122"/>
                          </a:rPr>
                          <m:t>𝑹</m:t>
                        </m:r>
                      </m:e>
                      <m:sub>
                        <m:r>
                          <a:rPr lang="en-US" altLang="zh-CN" b="1" i="1">
                            <a:solidFill>
                              <a:prstClr val="black"/>
                            </a:solidFill>
                            <a:latin typeface="Cambria Math" panose="02040503050406030204" pitchFamily="18" charset="0"/>
                            <a:ea typeface="微软雅黑" panose="020B0503020204020204" pitchFamily="34" charset="-122"/>
                          </a:rPr>
                          <m:t>𝟏</m:t>
                        </m:r>
                      </m:sub>
                    </m:sSub>
                    <m:r>
                      <a:rPr lang="en-US" altLang="zh-CN" b="1">
                        <a:solidFill>
                          <a:prstClr val="black"/>
                        </a:solidFill>
                        <a:latin typeface="Cambria Math" panose="02040503050406030204" pitchFamily="18" charset="0"/>
                        <a:ea typeface="微软雅黑" panose="020B0503020204020204" pitchFamily="34" charset="-122"/>
                      </a:rPr>
                      <m:t>=</m:t>
                    </m:r>
                    <m:r>
                      <a:rPr lang="en-US" altLang="zh-CN" b="1" i="1">
                        <a:solidFill>
                          <a:prstClr val="black"/>
                        </a:solidFill>
                        <a:latin typeface="Cambria Math" panose="02040503050406030204" pitchFamily="18" charset="0"/>
                        <a:ea typeface="微软雅黑" panose="020B0503020204020204" pitchFamily="34" charset="-122"/>
                      </a:rPr>
                      <m:t>𝚫</m:t>
                    </m:r>
                    <m:sSub>
                      <m:sSubPr>
                        <m:ctrlPr>
                          <a:rPr lang="zh-CN" altLang="zh-CN" b="1" i="1">
                            <a:solidFill>
                              <a:prstClr val="black"/>
                            </a:solidFill>
                            <a:latin typeface="Cambria Math" panose="02040503050406030204" pitchFamily="18" charset="0"/>
                            <a:ea typeface="微软雅黑" panose="020B0503020204020204" pitchFamily="34" charset="-122"/>
                          </a:rPr>
                        </m:ctrlPr>
                      </m:sSubPr>
                      <m:e>
                        <m:r>
                          <a:rPr lang="en-US" altLang="zh-CN" b="1" i="1">
                            <a:solidFill>
                              <a:prstClr val="black"/>
                            </a:solidFill>
                            <a:latin typeface="Cambria Math" panose="02040503050406030204" pitchFamily="18" charset="0"/>
                            <a:ea typeface="微软雅黑" panose="020B0503020204020204" pitchFamily="34" charset="-122"/>
                          </a:rPr>
                          <m:t>𝑹</m:t>
                        </m:r>
                      </m:e>
                      <m:sub>
                        <m:r>
                          <a:rPr lang="en-US" altLang="zh-CN" b="1" i="1">
                            <a:solidFill>
                              <a:prstClr val="black"/>
                            </a:solidFill>
                            <a:latin typeface="Cambria Math" panose="02040503050406030204" pitchFamily="18" charset="0"/>
                            <a:ea typeface="微软雅黑" panose="020B0503020204020204" pitchFamily="34" charset="-122"/>
                          </a:rPr>
                          <m:t>𝟐</m:t>
                        </m:r>
                      </m:sub>
                    </m:sSub>
                  </m:oMath>
                </a14:m>
                <a:r>
                  <a:rPr lang="zh-CN" altLang="zh-CN" b="1" dirty="0">
                    <a:solidFill>
                      <a:prstClr val="black"/>
                    </a:solidFill>
                    <a:latin typeface="Times New Roman" panose="02020603050405020304" pitchFamily="18" charset="0"/>
                    <a:ea typeface="微软雅黑" panose="020B0503020204020204" pitchFamily="34" charset="-122"/>
                  </a:rPr>
                  <a:t>，</a:t>
                </a:r>
                <a14:m>
                  <m:oMath xmlns:m="http://schemas.openxmlformats.org/officeDocument/2006/math">
                    <m:sSub>
                      <m:sSubPr>
                        <m:ctrlPr>
                          <a:rPr lang="zh-CN" altLang="zh-CN" b="1" i="1">
                            <a:solidFill>
                              <a:prstClr val="black"/>
                            </a:solidFill>
                            <a:latin typeface="Cambria Math" panose="02040503050406030204" pitchFamily="18" charset="0"/>
                            <a:ea typeface="微软雅黑" panose="020B0503020204020204" pitchFamily="34" charset="-122"/>
                          </a:rPr>
                        </m:ctrlPr>
                      </m:sSubPr>
                      <m:e>
                        <m:r>
                          <a:rPr lang="en-US" altLang="zh-CN" b="1" i="1">
                            <a:solidFill>
                              <a:prstClr val="black"/>
                            </a:solidFill>
                            <a:latin typeface="Cambria Math" panose="02040503050406030204" pitchFamily="18" charset="0"/>
                            <a:ea typeface="微软雅黑" panose="020B0503020204020204" pitchFamily="34" charset="-122"/>
                          </a:rPr>
                          <m:t>𝑹</m:t>
                        </m:r>
                      </m:e>
                      <m:sub>
                        <m:r>
                          <a:rPr lang="en-US" altLang="zh-CN" b="1" i="1">
                            <a:solidFill>
                              <a:prstClr val="black"/>
                            </a:solidFill>
                            <a:latin typeface="Cambria Math" panose="02040503050406030204" pitchFamily="18" charset="0"/>
                            <a:ea typeface="微软雅黑" panose="020B0503020204020204" pitchFamily="34" charset="-122"/>
                          </a:rPr>
                          <m:t>𝟏</m:t>
                        </m:r>
                      </m:sub>
                    </m:sSub>
                    <m:r>
                      <a:rPr lang="en-US" altLang="zh-CN" b="1">
                        <a:solidFill>
                          <a:prstClr val="black"/>
                        </a:solidFill>
                        <a:latin typeface="Cambria Math" panose="02040503050406030204" pitchFamily="18" charset="0"/>
                        <a:ea typeface="微软雅黑" panose="020B0503020204020204" pitchFamily="34" charset="-122"/>
                      </a:rPr>
                      <m:t>=</m:t>
                    </m:r>
                    <m:sSub>
                      <m:sSubPr>
                        <m:ctrlPr>
                          <a:rPr lang="zh-CN" altLang="zh-CN" b="1" i="1">
                            <a:solidFill>
                              <a:prstClr val="black"/>
                            </a:solidFill>
                            <a:latin typeface="Cambria Math" panose="02040503050406030204" pitchFamily="18" charset="0"/>
                            <a:ea typeface="微软雅黑" panose="020B0503020204020204" pitchFamily="34" charset="-122"/>
                          </a:rPr>
                        </m:ctrlPr>
                      </m:sSubPr>
                      <m:e>
                        <m:r>
                          <a:rPr lang="en-US" altLang="zh-CN" b="1" i="1">
                            <a:solidFill>
                              <a:prstClr val="black"/>
                            </a:solidFill>
                            <a:latin typeface="Cambria Math" panose="02040503050406030204" pitchFamily="18" charset="0"/>
                            <a:ea typeface="微软雅黑" panose="020B0503020204020204" pitchFamily="34" charset="-122"/>
                          </a:rPr>
                          <m:t>𝑹</m:t>
                        </m:r>
                      </m:e>
                      <m:sub>
                        <m:r>
                          <a:rPr lang="en-US" altLang="zh-CN" b="1" i="1">
                            <a:solidFill>
                              <a:prstClr val="black"/>
                            </a:solidFill>
                            <a:latin typeface="Cambria Math" panose="02040503050406030204" pitchFamily="18" charset="0"/>
                            <a:ea typeface="微软雅黑" panose="020B0503020204020204" pitchFamily="34" charset="-122"/>
                          </a:rPr>
                          <m:t>𝟐</m:t>
                        </m:r>
                      </m:sub>
                    </m:sSub>
                    <m:r>
                      <a:rPr lang="en-US" altLang="zh-CN" b="1">
                        <a:solidFill>
                          <a:prstClr val="black"/>
                        </a:solidFill>
                        <a:latin typeface="Cambria Math" panose="02040503050406030204" pitchFamily="18" charset="0"/>
                        <a:ea typeface="微软雅黑" panose="020B0503020204020204" pitchFamily="34" charset="-122"/>
                      </a:rPr>
                      <m:t>=</m:t>
                    </m:r>
                    <m:sSub>
                      <m:sSubPr>
                        <m:ctrlPr>
                          <a:rPr lang="zh-CN" altLang="zh-CN" b="1" i="1">
                            <a:solidFill>
                              <a:prstClr val="black"/>
                            </a:solidFill>
                            <a:latin typeface="Cambria Math" panose="02040503050406030204" pitchFamily="18" charset="0"/>
                            <a:ea typeface="微软雅黑" panose="020B0503020204020204" pitchFamily="34" charset="-122"/>
                          </a:rPr>
                        </m:ctrlPr>
                      </m:sSubPr>
                      <m:e>
                        <m:r>
                          <a:rPr lang="en-US" altLang="zh-CN" b="1" i="1">
                            <a:solidFill>
                              <a:prstClr val="black"/>
                            </a:solidFill>
                            <a:latin typeface="Cambria Math" panose="02040503050406030204" pitchFamily="18" charset="0"/>
                            <a:ea typeface="微软雅黑" panose="020B0503020204020204" pitchFamily="34" charset="-122"/>
                          </a:rPr>
                          <m:t>𝑹</m:t>
                        </m:r>
                      </m:e>
                      <m:sub>
                        <m:r>
                          <a:rPr lang="en-US" altLang="zh-CN" b="1" i="1">
                            <a:solidFill>
                              <a:prstClr val="black"/>
                            </a:solidFill>
                            <a:latin typeface="Cambria Math" panose="02040503050406030204" pitchFamily="18" charset="0"/>
                            <a:ea typeface="微软雅黑" panose="020B0503020204020204" pitchFamily="34" charset="-122"/>
                          </a:rPr>
                          <m:t>𝟑</m:t>
                        </m:r>
                      </m:sub>
                    </m:sSub>
                    <m:r>
                      <a:rPr lang="en-US" altLang="zh-CN" b="1">
                        <a:solidFill>
                          <a:prstClr val="black"/>
                        </a:solidFill>
                        <a:latin typeface="Cambria Math" panose="02040503050406030204" pitchFamily="18" charset="0"/>
                        <a:ea typeface="微软雅黑" panose="020B0503020204020204" pitchFamily="34" charset="-122"/>
                      </a:rPr>
                      <m:t>=</m:t>
                    </m:r>
                    <m:sSub>
                      <m:sSubPr>
                        <m:ctrlPr>
                          <a:rPr lang="zh-CN" altLang="zh-CN" b="1" i="1">
                            <a:solidFill>
                              <a:prstClr val="black"/>
                            </a:solidFill>
                            <a:latin typeface="Cambria Math" panose="02040503050406030204" pitchFamily="18" charset="0"/>
                            <a:ea typeface="微软雅黑" panose="020B0503020204020204" pitchFamily="34" charset="-122"/>
                          </a:rPr>
                        </m:ctrlPr>
                      </m:sSubPr>
                      <m:e>
                        <m:r>
                          <a:rPr lang="en-US" altLang="zh-CN" b="1" i="1">
                            <a:solidFill>
                              <a:prstClr val="black"/>
                            </a:solidFill>
                            <a:latin typeface="Cambria Math" panose="02040503050406030204" pitchFamily="18" charset="0"/>
                            <a:ea typeface="微软雅黑" panose="020B0503020204020204" pitchFamily="34" charset="-122"/>
                          </a:rPr>
                          <m:t>𝑹</m:t>
                        </m:r>
                      </m:e>
                      <m:sub>
                        <m:r>
                          <a:rPr lang="en-US" altLang="zh-CN" b="1" i="1">
                            <a:solidFill>
                              <a:prstClr val="black"/>
                            </a:solidFill>
                            <a:latin typeface="Cambria Math" panose="02040503050406030204" pitchFamily="18" charset="0"/>
                            <a:ea typeface="微软雅黑" panose="020B0503020204020204" pitchFamily="34" charset="-122"/>
                          </a:rPr>
                          <m:t>𝟒</m:t>
                        </m:r>
                      </m:sub>
                    </m:sSub>
                  </m:oMath>
                </a14:m>
                <a:r>
                  <a:rPr lang="zh-CN" altLang="zh-CN" b="1" dirty="0">
                    <a:solidFill>
                      <a:prstClr val="black"/>
                    </a:solidFill>
                    <a:latin typeface="Times New Roman" panose="02020603050405020304" pitchFamily="18" charset="0"/>
                    <a:ea typeface="微软雅黑" panose="020B0503020204020204" pitchFamily="34" charset="-122"/>
                  </a:rPr>
                  <a:t>，则得到：</a:t>
                </a: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p:txBody>
          </p:sp>
        </mc:Choice>
        <mc:Fallback xmlns="">
          <p:sp>
            <p:nvSpPr>
              <p:cNvPr id="15" name="矩形 14"/>
              <p:cNvSpPr>
                <a:spLocks noRot="1" noChangeAspect="1" noMove="1" noResize="1" noEditPoints="1" noAdjustHandles="1" noChangeArrowheads="1" noChangeShapeType="1" noTextEdit="1"/>
              </p:cNvSpPr>
              <p:nvPr/>
            </p:nvSpPr>
            <p:spPr>
              <a:xfrm>
                <a:off x="256958" y="1779662"/>
                <a:ext cx="4315042" cy="2529923"/>
              </a:xfrm>
              <a:prstGeom prst="rect">
                <a:avLst/>
              </a:prstGeom>
              <a:blipFill>
                <a:blip r:embed="rId3"/>
                <a:stretch>
                  <a:fillRect l="-847" t="-1205" r="-6638"/>
                </a:stretch>
              </a:blipFill>
            </p:spPr>
            <p:txBody>
              <a:bodyPr/>
              <a:lstStyle/>
              <a:p>
                <a:r>
                  <a:rPr lang="zh-CN" altLang="en-US">
                    <a:noFill/>
                  </a:rPr>
                  <a:t> </a:t>
                </a:r>
              </a:p>
            </p:txBody>
          </p:sp>
        </mc:Fallback>
      </mc:AlternateContent>
      <p:pic>
        <p:nvPicPr>
          <p:cNvPr id="16" name="图片 15"/>
          <p:cNvPicPr/>
          <p:nvPr/>
        </p:nvPicPr>
        <p:blipFill>
          <a:blip r:embed="rId4">
            <a:extLst>
              <a:ext uri="{28A0092B-C50C-407E-A947-70E740481C1C}">
                <a14:useLocalDpi xmlns:a14="http://schemas.microsoft.com/office/drawing/2010/main" val="0"/>
              </a:ext>
            </a:extLst>
          </a:blip>
          <a:srcRect/>
          <a:stretch>
            <a:fillRect/>
          </a:stretch>
        </p:blipFill>
        <p:spPr bwMode="auto">
          <a:xfrm>
            <a:off x="5328084" y="1767310"/>
            <a:ext cx="2916324" cy="2304256"/>
          </a:xfrm>
          <a:prstGeom prst="rect">
            <a:avLst/>
          </a:prstGeom>
          <a:noFill/>
          <a:ln>
            <a:noFill/>
          </a:ln>
        </p:spPr>
      </p:pic>
      <mc:AlternateContent xmlns:mc="http://schemas.openxmlformats.org/markup-compatibility/2006" xmlns:a14="http://schemas.microsoft.com/office/drawing/2010/main">
        <mc:Choice Requires="a14">
          <p:sp>
            <p:nvSpPr>
              <p:cNvPr id="4" name="矩形 3"/>
              <p:cNvSpPr/>
              <p:nvPr/>
            </p:nvSpPr>
            <p:spPr>
              <a:xfrm>
                <a:off x="338246" y="2569932"/>
                <a:ext cx="4341766" cy="61388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sz="1600" b="1" i="1" smtClean="0">
                              <a:latin typeface="Cambria Math" panose="02040503050406030204" pitchFamily="18" charset="0"/>
                            </a:rPr>
                          </m:ctrlPr>
                        </m:sSubPr>
                        <m:e>
                          <m:r>
                            <a:rPr lang="zh-CN" altLang="en-US" sz="1600" b="1" i="1">
                              <a:latin typeface="Cambria Math" panose="02040503050406030204" pitchFamily="18" charset="0"/>
                            </a:rPr>
                            <m:t>𝒆</m:t>
                          </m:r>
                        </m:e>
                        <m:sub>
                          <m:r>
                            <a:rPr lang="zh-CN" altLang="en-US" sz="1600" b="1" i="1">
                              <a:latin typeface="Cambria Math" panose="02040503050406030204" pitchFamily="18" charset="0"/>
                            </a:rPr>
                            <m:t>𝒚</m:t>
                          </m:r>
                        </m:sub>
                      </m:sSub>
                      <m:r>
                        <a:rPr lang="zh-CN" altLang="en-US" sz="1600" b="1" i="0">
                          <a:latin typeface="Cambria Math" panose="02040503050406030204" pitchFamily="18" charset="0"/>
                        </a:rPr>
                        <m:t>=</m:t>
                      </m:r>
                      <m:sSub>
                        <m:sSubPr>
                          <m:ctrlPr>
                            <a:rPr lang="zh-CN" altLang="en-US" sz="1600" b="1" i="1">
                              <a:latin typeface="Cambria Math" panose="02040503050406030204" pitchFamily="18" charset="0"/>
                            </a:rPr>
                          </m:ctrlPr>
                        </m:sSubPr>
                        <m:e>
                          <m:r>
                            <a:rPr lang="zh-CN" altLang="en-US" sz="1600" b="1" i="1">
                              <a:latin typeface="Cambria Math" panose="02040503050406030204" pitchFamily="18" charset="0"/>
                            </a:rPr>
                            <m:t>𝒆</m:t>
                          </m:r>
                        </m:e>
                        <m:sub>
                          <m:r>
                            <a:rPr lang="zh-CN" altLang="en-US" sz="1600" b="1" i="0">
                              <a:latin typeface="Cambria Math" panose="02040503050406030204" pitchFamily="18" charset="0"/>
                            </a:rPr>
                            <m:t>𝟎</m:t>
                          </m:r>
                        </m:sub>
                      </m:sSub>
                      <m:r>
                        <a:rPr lang="zh-CN" altLang="en-US" sz="1600" b="1" i="0">
                          <a:latin typeface="Cambria Math" panose="02040503050406030204" pitchFamily="18" charset="0"/>
                        </a:rPr>
                        <m:t>[</m:t>
                      </m:r>
                      <m:f>
                        <m:fPr>
                          <m:ctrlPr>
                            <a:rPr lang="zh-CN" altLang="en-US" sz="1600" b="1" i="1">
                              <a:latin typeface="Cambria Math" panose="02040503050406030204" pitchFamily="18" charset="0"/>
                            </a:rPr>
                          </m:ctrlPr>
                        </m:fPr>
                        <m:num>
                          <m:d>
                            <m:dPr>
                              <m:ctrlPr>
                                <a:rPr lang="zh-CN" altLang="en-US" sz="1600" b="1" i="1">
                                  <a:latin typeface="Cambria Math" panose="02040503050406030204" pitchFamily="18" charset="0"/>
                                </a:rPr>
                              </m:ctrlPr>
                            </m:dPr>
                            <m:e>
                              <m:sSub>
                                <m:sSubPr>
                                  <m:ctrlPr>
                                    <a:rPr lang="zh-CN" altLang="en-US" sz="1600" b="1" i="1">
                                      <a:latin typeface="Cambria Math" panose="02040503050406030204" pitchFamily="18" charset="0"/>
                                    </a:rPr>
                                  </m:ctrlPr>
                                </m:sSubPr>
                                <m:e>
                                  <m:r>
                                    <a:rPr lang="zh-CN" altLang="en-US" sz="1600" b="1" i="1">
                                      <a:latin typeface="Cambria Math" panose="02040503050406030204" pitchFamily="18" charset="0"/>
                                    </a:rPr>
                                    <m:t>𝑹</m:t>
                                  </m:r>
                                </m:e>
                                <m:sub>
                                  <m:r>
                                    <a:rPr lang="zh-CN" altLang="en-US" sz="1600" b="1" i="0">
                                      <a:latin typeface="Cambria Math" panose="02040503050406030204" pitchFamily="18" charset="0"/>
                                    </a:rPr>
                                    <m:t>𝟏</m:t>
                                  </m:r>
                                </m:sub>
                              </m:sSub>
                              <m:r>
                                <a:rPr lang="zh-CN" altLang="en-US" sz="1600" b="1" i="0">
                                  <a:latin typeface="Cambria Math" panose="02040503050406030204" pitchFamily="18" charset="0"/>
                                </a:rPr>
                                <m:t>+</m:t>
                              </m:r>
                              <m:r>
                                <a:rPr lang="zh-CN" altLang="en-US" sz="1600" b="1" i="0">
                                  <a:latin typeface="Cambria Math" panose="02040503050406030204" pitchFamily="18" charset="0"/>
                                </a:rPr>
                                <m:t>𝚫</m:t>
                              </m:r>
                              <m:sSub>
                                <m:sSubPr>
                                  <m:ctrlPr>
                                    <a:rPr lang="zh-CN" altLang="en-US" sz="1600" b="1" i="1">
                                      <a:latin typeface="Cambria Math" panose="02040503050406030204" pitchFamily="18" charset="0"/>
                                    </a:rPr>
                                  </m:ctrlPr>
                                </m:sSubPr>
                                <m:e>
                                  <m:r>
                                    <a:rPr lang="zh-CN" altLang="en-US" sz="1600" b="1" i="1">
                                      <a:latin typeface="Cambria Math" panose="02040503050406030204" pitchFamily="18" charset="0"/>
                                    </a:rPr>
                                    <m:t>𝑹</m:t>
                                  </m:r>
                                </m:e>
                                <m:sub>
                                  <m:r>
                                    <a:rPr lang="zh-CN" altLang="en-US" sz="1600" b="1" i="0">
                                      <a:latin typeface="Cambria Math" panose="02040503050406030204" pitchFamily="18" charset="0"/>
                                    </a:rPr>
                                    <m:t>𝟏</m:t>
                                  </m:r>
                                </m:sub>
                              </m:sSub>
                            </m:e>
                          </m:d>
                        </m:num>
                        <m:den>
                          <m:d>
                            <m:dPr>
                              <m:ctrlPr>
                                <a:rPr lang="zh-CN" altLang="en-US" sz="1600" b="1" i="1">
                                  <a:latin typeface="Cambria Math" panose="02040503050406030204" pitchFamily="18" charset="0"/>
                                </a:rPr>
                              </m:ctrlPr>
                            </m:dPr>
                            <m:e>
                              <m:sSub>
                                <m:sSubPr>
                                  <m:ctrlPr>
                                    <a:rPr lang="zh-CN" altLang="en-US" sz="1600" b="1" i="1">
                                      <a:latin typeface="Cambria Math" panose="02040503050406030204" pitchFamily="18" charset="0"/>
                                    </a:rPr>
                                  </m:ctrlPr>
                                </m:sSubPr>
                                <m:e>
                                  <m:r>
                                    <a:rPr lang="zh-CN" altLang="en-US" sz="1600" b="1" i="1">
                                      <a:latin typeface="Cambria Math" panose="02040503050406030204" pitchFamily="18" charset="0"/>
                                    </a:rPr>
                                    <m:t>𝑹</m:t>
                                  </m:r>
                                </m:e>
                                <m:sub>
                                  <m:r>
                                    <a:rPr lang="zh-CN" altLang="en-US" sz="1600" b="1" i="0">
                                      <a:latin typeface="Cambria Math" panose="02040503050406030204" pitchFamily="18" charset="0"/>
                                    </a:rPr>
                                    <m:t>𝟏</m:t>
                                  </m:r>
                                </m:sub>
                              </m:sSub>
                              <m:r>
                                <a:rPr lang="zh-CN" altLang="en-US" sz="1600" b="1" i="0">
                                  <a:latin typeface="Cambria Math" panose="02040503050406030204" pitchFamily="18" charset="0"/>
                                </a:rPr>
                                <m:t>+</m:t>
                              </m:r>
                              <m:r>
                                <a:rPr lang="zh-CN" altLang="en-US" sz="1600" b="1" i="0">
                                  <a:latin typeface="Cambria Math" panose="02040503050406030204" pitchFamily="18" charset="0"/>
                                </a:rPr>
                                <m:t>𝚫</m:t>
                              </m:r>
                              <m:sSub>
                                <m:sSubPr>
                                  <m:ctrlPr>
                                    <a:rPr lang="zh-CN" altLang="en-US" sz="1600" b="1" i="1">
                                      <a:latin typeface="Cambria Math" panose="02040503050406030204" pitchFamily="18" charset="0"/>
                                    </a:rPr>
                                  </m:ctrlPr>
                                </m:sSubPr>
                                <m:e>
                                  <m:r>
                                    <a:rPr lang="zh-CN" altLang="en-US" sz="1600" b="1" i="1">
                                      <a:latin typeface="Cambria Math" panose="02040503050406030204" pitchFamily="18" charset="0"/>
                                    </a:rPr>
                                    <m:t>𝑹</m:t>
                                  </m:r>
                                </m:e>
                                <m:sub>
                                  <m:r>
                                    <a:rPr lang="zh-CN" altLang="en-US" sz="1600" b="1" i="0">
                                      <a:latin typeface="Cambria Math" panose="02040503050406030204" pitchFamily="18" charset="0"/>
                                    </a:rPr>
                                    <m:t>𝟏</m:t>
                                  </m:r>
                                </m:sub>
                              </m:sSub>
                              <m:r>
                                <a:rPr lang="zh-CN" altLang="en-US" sz="1600" b="1" i="0">
                                  <a:latin typeface="Cambria Math" panose="02040503050406030204" pitchFamily="18" charset="0"/>
                                </a:rPr>
                                <m:t>)+(</m:t>
                              </m:r>
                              <m:sSub>
                                <m:sSubPr>
                                  <m:ctrlPr>
                                    <a:rPr lang="zh-CN" altLang="en-US" sz="1600" b="1" i="1">
                                      <a:latin typeface="Cambria Math" panose="02040503050406030204" pitchFamily="18" charset="0"/>
                                    </a:rPr>
                                  </m:ctrlPr>
                                </m:sSubPr>
                                <m:e>
                                  <m:r>
                                    <a:rPr lang="zh-CN" altLang="en-US" sz="1600" b="1" i="1">
                                      <a:latin typeface="Cambria Math" panose="02040503050406030204" pitchFamily="18" charset="0"/>
                                    </a:rPr>
                                    <m:t>𝑹</m:t>
                                  </m:r>
                                </m:e>
                                <m:sub>
                                  <m:r>
                                    <a:rPr lang="zh-CN" altLang="en-US" sz="1600" b="1" i="0">
                                      <a:latin typeface="Cambria Math" panose="02040503050406030204" pitchFamily="18" charset="0"/>
                                    </a:rPr>
                                    <m:t>𝟐</m:t>
                                  </m:r>
                                </m:sub>
                              </m:sSub>
                              <m:r>
                                <a:rPr lang="zh-CN" altLang="en-US" sz="1600" b="1" i="0">
                                  <a:latin typeface="Cambria Math" panose="02040503050406030204" pitchFamily="18" charset="0"/>
                                </a:rPr>
                                <m:t>−</m:t>
                              </m:r>
                              <m:r>
                                <a:rPr lang="zh-CN" altLang="en-US" sz="1600" b="1" i="0">
                                  <a:latin typeface="Cambria Math" panose="02040503050406030204" pitchFamily="18" charset="0"/>
                                </a:rPr>
                                <m:t>𝚫</m:t>
                              </m:r>
                              <m:sSub>
                                <m:sSubPr>
                                  <m:ctrlPr>
                                    <a:rPr lang="zh-CN" altLang="en-US" sz="1600" b="1" i="1">
                                      <a:latin typeface="Cambria Math" panose="02040503050406030204" pitchFamily="18" charset="0"/>
                                    </a:rPr>
                                  </m:ctrlPr>
                                </m:sSubPr>
                                <m:e>
                                  <m:r>
                                    <a:rPr lang="zh-CN" altLang="en-US" sz="1600" b="1" i="1">
                                      <a:latin typeface="Cambria Math" panose="02040503050406030204" pitchFamily="18" charset="0"/>
                                    </a:rPr>
                                    <m:t>𝑹</m:t>
                                  </m:r>
                                </m:e>
                                <m:sub>
                                  <m:r>
                                    <a:rPr lang="zh-CN" altLang="en-US" sz="1600" b="1" i="0">
                                      <a:latin typeface="Cambria Math" panose="02040503050406030204" pitchFamily="18" charset="0"/>
                                    </a:rPr>
                                    <m:t>𝟐</m:t>
                                  </m:r>
                                </m:sub>
                              </m:sSub>
                            </m:e>
                          </m:d>
                        </m:den>
                      </m:f>
                      <m:r>
                        <a:rPr lang="zh-CN" altLang="en-US" sz="1600" b="1" i="0">
                          <a:latin typeface="Cambria Math" panose="02040503050406030204" pitchFamily="18" charset="0"/>
                        </a:rPr>
                        <m:t>−</m:t>
                      </m:r>
                      <m:f>
                        <m:fPr>
                          <m:ctrlPr>
                            <a:rPr lang="zh-CN" altLang="en-US" sz="1600" b="1" i="1">
                              <a:latin typeface="Cambria Math" panose="02040503050406030204" pitchFamily="18" charset="0"/>
                            </a:rPr>
                          </m:ctrlPr>
                        </m:fPr>
                        <m:num>
                          <m:sSub>
                            <m:sSubPr>
                              <m:ctrlPr>
                                <a:rPr lang="zh-CN" altLang="en-US" sz="1600" b="1" i="1">
                                  <a:latin typeface="Cambria Math" panose="02040503050406030204" pitchFamily="18" charset="0"/>
                                </a:rPr>
                              </m:ctrlPr>
                            </m:sSubPr>
                            <m:e>
                              <m:r>
                                <a:rPr lang="zh-CN" altLang="en-US" sz="1600" b="1" i="1">
                                  <a:latin typeface="Cambria Math" panose="02040503050406030204" pitchFamily="18" charset="0"/>
                                </a:rPr>
                                <m:t>𝑹</m:t>
                              </m:r>
                            </m:e>
                            <m:sub>
                              <m:r>
                                <a:rPr lang="zh-CN" altLang="en-US" sz="1600" b="1" i="0">
                                  <a:latin typeface="Cambria Math" panose="02040503050406030204" pitchFamily="18" charset="0"/>
                                </a:rPr>
                                <m:t>𝟒</m:t>
                              </m:r>
                            </m:sub>
                          </m:sSub>
                        </m:num>
                        <m:den>
                          <m:sSub>
                            <m:sSubPr>
                              <m:ctrlPr>
                                <a:rPr lang="zh-CN" altLang="en-US" sz="1600" b="1" i="1">
                                  <a:latin typeface="Cambria Math" panose="02040503050406030204" pitchFamily="18" charset="0"/>
                                </a:rPr>
                              </m:ctrlPr>
                            </m:sSubPr>
                            <m:e>
                              <m:r>
                                <a:rPr lang="zh-CN" altLang="en-US" sz="1600" b="1" i="1">
                                  <a:latin typeface="Cambria Math" panose="02040503050406030204" pitchFamily="18" charset="0"/>
                                </a:rPr>
                                <m:t>𝑹</m:t>
                              </m:r>
                            </m:e>
                            <m:sub>
                              <m:r>
                                <a:rPr lang="zh-CN" altLang="en-US" sz="1600" b="1" i="0">
                                  <a:latin typeface="Cambria Math" panose="02040503050406030204" pitchFamily="18" charset="0"/>
                                </a:rPr>
                                <m:t>𝟑</m:t>
                              </m:r>
                            </m:sub>
                          </m:sSub>
                          <m:r>
                            <a:rPr lang="zh-CN" altLang="en-US" sz="1600" b="1" i="0">
                              <a:latin typeface="Cambria Math" panose="02040503050406030204" pitchFamily="18" charset="0"/>
                            </a:rPr>
                            <m:t>+</m:t>
                          </m:r>
                          <m:sSub>
                            <m:sSubPr>
                              <m:ctrlPr>
                                <a:rPr lang="zh-CN" altLang="en-US" sz="1600" b="1" i="1">
                                  <a:latin typeface="Cambria Math" panose="02040503050406030204" pitchFamily="18" charset="0"/>
                                </a:rPr>
                              </m:ctrlPr>
                            </m:sSubPr>
                            <m:e>
                              <m:r>
                                <a:rPr lang="zh-CN" altLang="en-US" sz="1600" b="1" i="1">
                                  <a:latin typeface="Cambria Math" panose="02040503050406030204" pitchFamily="18" charset="0"/>
                                </a:rPr>
                                <m:t>𝑹</m:t>
                              </m:r>
                            </m:e>
                            <m:sub>
                              <m:r>
                                <a:rPr lang="zh-CN" altLang="en-US" sz="1600" b="1" i="0">
                                  <a:latin typeface="Cambria Math" panose="02040503050406030204" pitchFamily="18" charset="0"/>
                                </a:rPr>
                                <m:t>𝟒</m:t>
                              </m:r>
                            </m:sub>
                          </m:sSub>
                        </m:den>
                      </m:f>
                      <m:r>
                        <a:rPr lang="en-US" altLang="zh-CN" sz="1600" b="1" i="1" smtClean="0">
                          <a:latin typeface="Cambria Math" panose="02040503050406030204" pitchFamily="18" charset="0"/>
                        </a:rPr>
                        <m:t>]</m:t>
                      </m:r>
                    </m:oMath>
                  </m:oMathPara>
                </a14:m>
                <a:endParaRPr lang="zh-CN" altLang="en-US" sz="1600" b="1" dirty="0"/>
              </a:p>
            </p:txBody>
          </p:sp>
        </mc:Choice>
        <mc:Fallback xmlns="">
          <p:sp>
            <p:nvSpPr>
              <p:cNvPr id="4" name="矩形 3"/>
              <p:cNvSpPr>
                <a:spLocks noRot="1" noChangeAspect="1" noMove="1" noResize="1" noEditPoints="1" noAdjustHandles="1" noChangeArrowheads="1" noChangeShapeType="1" noTextEdit="1"/>
              </p:cNvSpPr>
              <p:nvPr/>
            </p:nvSpPr>
            <p:spPr>
              <a:xfrm>
                <a:off x="338246" y="2569932"/>
                <a:ext cx="4341766" cy="613886"/>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p:cNvSpPr/>
              <p:nvPr/>
            </p:nvSpPr>
            <p:spPr>
              <a:xfrm>
                <a:off x="1678636" y="3651870"/>
                <a:ext cx="1471685" cy="6572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b="1" i="1">
                              <a:latin typeface="Cambria Math" panose="02040503050406030204" pitchFamily="18" charset="0"/>
                            </a:rPr>
                          </m:ctrlPr>
                        </m:sSubPr>
                        <m:e>
                          <m:r>
                            <a:rPr lang="zh-CN" altLang="en-US" b="1" i="1">
                              <a:latin typeface="Cambria Math" panose="02040503050406030204" pitchFamily="18" charset="0"/>
                            </a:rPr>
                            <m:t>𝒆</m:t>
                          </m:r>
                        </m:e>
                        <m:sub>
                          <m:r>
                            <a:rPr lang="zh-CN" altLang="en-US" b="1" i="1">
                              <a:latin typeface="Cambria Math" panose="02040503050406030204" pitchFamily="18" charset="0"/>
                            </a:rPr>
                            <m:t>𝒚</m:t>
                          </m:r>
                        </m:sub>
                      </m:sSub>
                      <m:r>
                        <a:rPr lang="zh-CN" altLang="en-US" b="1" i="0">
                          <a:latin typeface="Cambria Math" panose="02040503050406030204" pitchFamily="18" charset="0"/>
                        </a:rPr>
                        <m:t>=</m:t>
                      </m:r>
                      <m:f>
                        <m:fPr>
                          <m:ctrlPr>
                            <a:rPr lang="zh-CN" altLang="en-US" b="1" i="1">
                              <a:latin typeface="Cambria Math" panose="02040503050406030204" pitchFamily="18" charset="0"/>
                            </a:rPr>
                          </m:ctrlPr>
                        </m:fPr>
                        <m:num>
                          <m:sSub>
                            <m:sSubPr>
                              <m:ctrlPr>
                                <a:rPr lang="zh-CN" altLang="en-US" b="1" i="1">
                                  <a:latin typeface="Cambria Math" panose="02040503050406030204" pitchFamily="18" charset="0"/>
                                </a:rPr>
                              </m:ctrlPr>
                            </m:sSubPr>
                            <m:e>
                              <m:r>
                                <a:rPr lang="zh-CN" altLang="en-US" b="1" i="1">
                                  <a:latin typeface="Cambria Math" panose="02040503050406030204" pitchFamily="18" charset="0"/>
                                </a:rPr>
                                <m:t>𝒆</m:t>
                              </m:r>
                            </m:e>
                            <m:sub>
                              <m:r>
                                <a:rPr lang="zh-CN" altLang="en-US" b="1" i="0">
                                  <a:latin typeface="Cambria Math" panose="02040503050406030204" pitchFamily="18" charset="0"/>
                                </a:rPr>
                                <m:t>𝟎</m:t>
                              </m:r>
                            </m:sub>
                          </m:sSub>
                        </m:num>
                        <m:den>
                          <m:r>
                            <a:rPr lang="zh-CN" altLang="en-US" b="1" i="0">
                              <a:latin typeface="Cambria Math" panose="02040503050406030204" pitchFamily="18" charset="0"/>
                            </a:rPr>
                            <m:t>𝟐</m:t>
                          </m:r>
                        </m:den>
                      </m:f>
                      <m:f>
                        <m:fPr>
                          <m:ctrlPr>
                            <a:rPr lang="zh-CN" altLang="en-US" b="1" i="1">
                              <a:latin typeface="Cambria Math" panose="02040503050406030204" pitchFamily="18" charset="0"/>
                            </a:rPr>
                          </m:ctrlPr>
                        </m:fPr>
                        <m:num>
                          <m:r>
                            <a:rPr lang="zh-CN" altLang="en-US" b="1" i="0">
                              <a:latin typeface="Cambria Math" panose="02040503050406030204" pitchFamily="18" charset="0"/>
                            </a:rPr>
                            <m:t>𝚫</m:t>
                          </m:r>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𝑹</m:t>
                              </m:r>
                            </m:e>
                            <m:sub>
                              <m:r>
                                <a:rPr lang="zh-CN" altLang="en-US" b="1" i="0">
                                  <a:latin typeface="Cambria Math" panose="02040503050406030204" pitchFamily="18" charset="0"/>
                                </a:rPr>
                                <m:t>𝟏</m:t>
                              </m:r>
                            </m:sub>
                          </m:sSub>
                        </m:num>
                        <m:den>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𝑹</m:t>
                              </m:r>
                            </m:e>
                            <m:sub>
                              <m:r>
                                <a:rPr lang="zh-CN" altLang="en-US" b="1" i="0">
                                  <a:latin typeface="Cambria Math" panose="02040503050406030204" pitchFamily="18" charset="0"/>
                                </a:rPr>
                                <m:t>𝟏</m:t>
                              </m:r>
                            </m:sub>
                          </m:sSub>
                        </m:den>
                      </m:f>
                    </m:oMath>
                  </m:oMathPara>
                </a14:m>
                <a:endParaRPr lang="zh-CN" altLang="en-US" b="1" dirty="0"/>
              </a:p>
            </p:txBody>
          </p:sp>
        </mc:Choice>
        <mc:Fallback xmlns="">
          <p:sp>
            <p:nvSpPr>
              <p:cNvPr id="5" name="矩形 4"/>
              <p:cNvSpPr>
                <a:spLocks noRot="1" noChangeAspect="1" noMove="1" noResize="1" noEditPoints="1" noAdjustHandles="1" noChangeArrowheads="1" noChangeShapeType="1" noTextEdit="1"/>
              </p:cNvSpPr>
              <p:nvPr/>
            </p:nvSpPr>
            <p:spPr>
              <a:xfrm>
                <a:off x="1678636" y="3651870"/>
                <a:ext cx="1471685" cy="657231"/>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p:cNvSpPr/>
              <p:nvPr/>
            </p:nvSpPr>
            <p:spPr>
              <a:xfrm>
                <a:off x="1929249" y="4271128"/>
                <a:ext cx="1011687" cy="56887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𝑺</m:t>
                          </m:r>
                        </m:e>
                        <m:sub>
                          <m:r>
                            <a:rPr lang="zh-CN" altLang="en-US" b="1" i="1">
                              <a:latin typeface="Cambria Math" panose="02040503050406030204" pitchFamily="18" charset="0"/>
                            </a:rPr>
                            <m:t>𝑳</m:t>
                          </m:r>
                        </m:sub>
                      </m:sSub>
                      <m:r>
                        <a:rPr lang="zh-CN" altLang="en-US" b="1" i="0">
                          <a:latin typeface="Cambria Math" panose="02040503050406030204" pitchFamily="18" charset="0"/>
                        </a:rPr>
                        <m:t>=</m:t>
                      </m:r>
                      <m:f>
                        <m:fPr>
                          <m:ctrlPr>
                            <a:rPr lang="zh-CN" altLang="en-US" b="1" i="1">
                              <a:latin typeface="Cambria Math" panose="02040503050406030204" pitchFamily="18" charset="0"/>
                            </a:rPr>
                          </m:ctrlPr>
                        </m:fPr>
                        <m:num>
                          <m:sSub>
                            <m:sSubPr>
                              <m:ctrlPr>
                                <a:rPr lang="zh-CN" altLang="en-US" b="1" i="1">
                                  <a:latin typeface="Cambria Math" panose="02040503050406030204" pitchFamily="18" charset="0"/>
                                </a:rPr>
                              </m:ctrlPr>
                            </m:sSubPr>
                            <m:e>
                              <m:r>
                                <a:rPr lang="zh-CN" altLang="en-US" b="1" i="1">
                                  <a:latin typeface="Cambria Math" panose="02040503050406030204" pitchFamily="18" charset="0"/>
                                </a:rPr>
                                <m:t>𝒆</m:t>
                              </m:r>
                            </m:e>
                            <m:sub>
                              <m:r>
                                <a:rPr lang="zh-CN" altLang="en-US" b="1" i="0">
                                  <a:latin typeface="Cambria Math" panose="02040503050406030204" pitchFamily="18" charset="0"/>
                                </a:rPr>
                                <m:t>𝟎</m:t>
                              </m:r>
                            </m:sub>
                          </m:sSub>
                        </m:num>
                        <m:den>
                          <m:r>
                            <a:rPr lang="zh-CN" altLang="en-US" b="1" i="0">
                              <a:latin typeface="Cambria Math" panose="02040503050406030204" pitchFamily="18" charset="0"/>
                            </a:rPr>
                            <m:t>𝟐</m:t>
                          </m:r>
                        </m:den>
                      </m:f>
                    </m:oMath>
                  </m:oMathPara>
                </a14:m>
                <a:endParaRPr lang="zh-CN" altLang="en-US" b="1" dirty="0"/>
              </a:p>
            </p:txBody>
          </p:sp>
        </mc:Choice>
        <mc:Fallback xmlns="">
          <p:sp>
            <p:nvSpPr>
              <p:cNvPr id="6" name="矩形 5"/>
              <p:cNvSpPr>
                <a:spLocks noRot="1" noChangeAspect="1" noMove="1" noResize="1" noEditPoints="1" noAdjustHandles="1" noChangeArrowheads="1" noChangeShapeType="1" noTextEdit="1"/>
              </p:cNvSpPr>
              <p:nvPr/>
            </p:nvSpPr>
            <p:spPr>
              <a:xfrm>
                <a:off x="1929249" y="4271128"/>
                <a:ext cx="1011687" cy="568874"/>
              </a:xfrm>
              <a:prstGeom prst="rect">
                <a:avLst/>
              </a:prstGeom>
              <a:blipFill>
                <a:blip r:embed="rId7"/>
                <a:stretch>
                  <a:fillRect/>
                </a:stretch>
              </a:blipFill>
            </p:spPr>
            <p:txBody>
              <a:bodyPr/>
              <a:lstStyle/>
              <a:p>
                <a:r>
                  <a:rPr lang="zh-CN" altLang="en-US">
                    <a:noFill/>
                  </a:rPr>
                  <a:t> </a:t>
                </a:r>
              </a:p>
            </p:txBody>
          </p:sp>
        </mc:Fallback>
      </mc:AlternateContent>
      <p:sp>
        <p:nvSpPr>
          <p:cNvPr id="17" name="矩形 16"/>
          <p:cNvSpPr/>
          <p:nvPr/>
        </p:nvSpPr>
        <p:spPr>
          <a:xfrm>
            <a:off x="4575247" y="3912554"/>
            <a:ext cx="4533257" cy="1006429"/>
          </a:xfrm>
          <a:prstGeom prst="rect">
            <a:avLst/>
          </a:prstGeom>
        </p:spPr>
        <p:txBody>
          <a:bodyPr wrap="square">
            <a:spAutoFit/>
          </a:bodyPr>
          <a:lstStyle/>
          <a:p>
            <a:pPr marL="285750" indent="-285750">
              <a:lnSpc>
                <a:spcPct val="110000"/>
              </a:lnSpc>
              <a:buClr>
                <a:schemeClr val="accent3">
                  <a:lumMod val="75000"/>
                </a:schemeClr>
              </a:buClr>
              <a:buFont typeface="Wingdings" pitchFamily="2" charset="2"/>
              <a:buChar char="Ø"/>
            </a:pPr>
            <a:r>
              <a:rPr lang="zh-CN" altLang="en-US" b="1" dirty="0">
                <a:solidFill>
                  <a:srgbClr val="FF0000"/>
                </a:solidFill>
                <a:latin typeface="Times New Roman" panose="02020603050405020304" pitchFamily="18" charset="0"/>
                <a:ea typeface="微软雅黑" panose="020B0503020204020204" pitchFamily="34" charset="-122"/>
              </a:rPr>
              <a:t>半桥</a:t>
            </a:r>
            <a:r>
              <a:rPr lang="zh-CN" altLang="en-US" b="1" dirty="0">
                <a:solidFill>
                  <a:prstClr val="black"/>
                </a:solidFill>
                <a:latin typeface="Times New Roman" panose="02020603050405020304" pitchFamily="18" charset="0"/>
                <a:ea typeface="微软雅黑" panose="020B0503020204020204" pitchFamily="34" charset="-122"/>
              </a:rPr>
              <a:t>差动测量电路</a:t>
            </a:r>
            <a:r>
              <a:rPr lang="zh-CN" altLang="en-US" b="1" dirty="0">
                <a:solidFill>
                  <a:srgbClr val="FF0000"/>
                </a:solidFill>
                <a:latin typeface="Times New Roman" panose="02020603050405020304" pitchFamily="18" charset="0"/>
                <a:ea typeface="微软雅黑" panose="020B0503020204020204" pitchFamily="34" charset="-122"/>
              </a:rPr>
              <a:t>无非线性误差</a:t>
            </a:r>
            <a:r>
              <a:rPr lang="zh-CN" altLang="en-US" b="1" dirty="0">
                <a:solidFill>
                  <a:prstClr val="black"/>
                </a:solidFill>
                <a:latin typeface="Times New Roman" panose="02020603050405020304" pitchFamily="18" charset="0"/>
                <a:ea typeface="微软雅黑" panose="020B0503020204020204" pitchFamily="34" charset="-122"/>
              </a:rPr>
              <a:t>，且电桥电压</a:t>
            </a:r>
            <a:r>
              <a:rPr lang="zh-CN" altLang="en-US" b="1" dirty="0">
                <a:solidFill>
                  <a:srgbClr val="FF0000"/>
                </a:solidFill>
                <a:latin typeface="Times New Roman" panose="02020603050405020304" pitchFamily="18" charset="0"/>
                <a:ea typeface="微软雅黑" panose="020B0503020204020204" pitchFamily="34" charset="-122"/>
              </a:rPr>
              <a:t>灵敏度</a:t>
            </a:r>
            <a:r>
              <a:rPr lang="zh-CN" altLang="en-US" b="1" dirty="0">
                <a:solidFill>
                  <a:prstClr val="black"/>
                </a:solidFill>
                <a:latin typeface="Times New Roman" panose="02020603050405020304" pitchFamily="18" charset="0"/>
                <a:ea typeface="微软雅黑" panose="020B0503020204020204" pitchFamily="34" charset="-122"/>
              </a:rPr>
              <a:t>比单臂电阻应变片工作时</a:t>
            </a:r>
            <a:r>
              <a:rPr lang="zh-CN" altLang="en-US" b="1" dirty="0">
                <a:solidFill>
                  <a:srgbClr val="FF0000"/>
                </a:solidFill>
                <a:latin typeface="Times New Roman" panose="02020603050405020304" pitchFamily="18" charset="0"/>
                <a:ea typeface="微软雅黑" panose="020B0503020204020204" pitchFamily="34" charset="-122"/>
              </a:rPr>
              <a:t>提高了一倍</a:t>
            </a:r>
            <a:r>
              <a:rPr lang="zh-CN" altLang="en-US" b="1" dirty="0">
                <a:solidFill>
                  <a:prstClr val="black"/>
                </a:solidFill>
                <a:latin typeface="Times New Roman" panose="02020603050405020304" pitchFamily="18" charset="0"/>
                <a:ea typeface="微软雅黑" panose="020B0503020204020204" pitchFamily="34" charset="-122"/>
              </a:rPr>
              <a:t>；</a:t>
            </a:r>
            <a:endParaRPr lang="en-US" altLang="zh-CN" b="1" dirty="0">
              <a:solidFill>
                <a:prstClr val="black"/>
              </a:solidFill>
              <a:latin typeface="Times New Roman" panose="02020603050405020304" pitchFamily="18" charset="0"/>
              <a:ea typeface="微软雅黑" panose="020B0503020204020204" pitchFamily="34" charset="-122"/>
            </a:endParaRPr>
          </a:p>
        </p:txBody>
      </p:sp>
    </p:spTree>
    <p:extLst>
      <p:ext uri="{BB962C8B-B14F-4D97-AF65-F5344CB8AC3E}">
        <p14:creationId xmlns:p14="http://schemas.microsoft.com/office/powerpoint/2010/main" val="42738046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2" y="411510"/>
            <a:ext cx="2483766"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4" name="矩形 13"/>
          <p:cNvSpPr/>
          <p:nvPr/>
        </p:nvSpPr>
        <p:spPr>
          <a:xfrm>
            <a:off x="71500" y="434685"/>
            <a:ext cx="2262158" cy="461665"/>
          </a:xfrm>
          <a:prstGeom prst="rect">
            <a:avLst/>
          </a:prstGeom>
        </p:spPr>
        <p:txBody>
          <a:bodyPr wrap="none">
            <a:spAutoFit/>
          </a:bodyPr>
          <a:lstStyle/>
          <a:p>
            <a:r>
              <a:rPr lang="en-US" altLang="zh-CN" sz="2400" b="1" dirty="0">
                <a:solidFill>
                  <a:schemeClr val="bg1"/>
                </a:solidFill>
                <a:latin typeface="Times New Roman" panose="02020603050405020304" pitchFamily="18" charset="0"/>
                <a:ea typeface="微软雅黑" pitchFamily="34" charset="-122"/>
                <a:sym typeface="Times New Roman" panose="02020603050405020304" pitchFamily="18" charset="0"/>
              </a:rPr>
              <a:t> 4.1.1 </a:t>
            </a:r>
            <a:r>
              <a:rPr lang="zh-CN" altLang="en-US" sz="2400" b="1" dirty="0">
                <a:solidFill>
                  <a:schemeClr val="bg1"/>
                </a:solidFill>
                <a:latin typeface="Times New Roman" panose="02020603050405020304" pitchFamily="18" charset="0"/>
                <a:ea typeface="微软雅黑" pitchFamily="34" charset="-122"/>
                <a:sym typeface="Times New Roman" panose="02020603050405020304" pitchFamily="18" charset="0"/>
              </a:rPr>
              <a:t>直流电桥</a:t>
            </a:r>
          </a:p>
        </p:txBody>
      </p:sp>
      <p:sp>
        <p:nvSpPr>
          <p:cNvPr id="7" name="矩形 6"/>
          <p:cNvSpPr/>
          <p:nvPr/>
        </p:nvSpPr>
        <p:spPr>
          <a:xfrm>
            <a:off x="241756" y="1743658"/>
            <a:ext cx="8686800" cy="3139321"/>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p:txBody>
      </p:sp>
      <p:sp>
        <p:nvSpPr>
          <p:cNvPr id="8" name="矩形 7"/>
          <p:cNvSpPr/>
          <p:nvPr/>
        </p:nvSpPr>
        <p:spPr>
          <a:xfrm>
            <a:off x="899592" y="1269801"/>
            <a:ext cx="2556284" cy="369332"/>
          </a:xfrm>
          <a:prstGeom prst="rect">
            <a:avLst/>
          </a:prstGeom>
          <a:ln>
            <a:solidFill>
              <a:schemeClr val="accent3">
                <a:lumMod val="75000"/>
              </a:schemeClr>
            </a:solidFill>
          </a:ln>
        </p:spPr>
        <p:style>
          <a:lnRef idx="2">
            <a:schemeClr val="accent3"/>
          </a:lnRef>
          <a:fillRef idx="1">
            <a:schemeClr val="lt1"/>
          </a:fillRef>
          <a:effectRef idx="0">
            <a:schemeClr val="accent3"/>
          </a:effectRef>
          <a:fontRef idx="minor">
            <a:schemeClr val="dk1"/>
          </a:fontRef>
        </p:style>
        <p:txBody>
          <a:bodyPr wrap="square">
            <a:spAutoFit/>
          </a:bodyPr>
          <a:lstStyle/>
          <a:p>
            <a:pPr lvl="0" algn="ct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非线性误差及其补偿</a:t>
            </a:r>
          </a:p>
        </p:txBody>
      </p:sp>
      <p:sp>
        <p:nvSpPr>
          <p:cNvPr id="9" name="七角星 8"/>
          <p:cNvSpPr/>
          <p:nvPr/>
        </p:nvSpPr>
        <p:spPr>
          <a:xfrm>
            <a:off x="395536" y="1023578"/>
            <a:ext cx="648072" cy="576064"/>
          </a:xfrm>
          <a:prstGeom prst="star7">
            <a:avLst/>
          </a:prstGeom>
          <a:solidFill>
            <a:schemeClr val="accent3">
              <a:lumMod val="40000"/>
              <a:lumOff val="60000"/>
            </a:schemeClr>
          </a:solidFill>
          <a:ln>
            <a:solidFill>
              <a:schemeClr val="accent3">
                <a:lumMod val="75000"/>
              </a:schemeClr>
            </a:solidFill>
          </a:ln>
          <a:scene3d>
            <a:camera prst="orthographicFront"/>
            <a:lightRig rig="threePt" dir="t"/>
          </a:scene3d>
          <a:sp3d>
            <a:bevelT w="152400" h="50800" prst="softRound"/>
          </a:sp3d>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CN" sz="2800" b="1" dirty="0">
                <a:latin typeface="Times New Roman" panose="02020603050405020304" pitchFamily="18" charset="0"/>
                <a:ea typeface="微软雅黑" panose="020B0503020204020204" pitchFamily="34" charset="-122"/>
                <a:sym typeface="Times New Roman" panose="02020603050405020304" pitchFamily="18" charset="0"/>
              </a:rPr>
              <a:t>3</a:t>
            </a:r>
            <a:endParaRPr lang="zh-CN" altLang="en-US" sz="2800" b="1" dirty="0">
              <a:latin typeface="Times New Roman" panose="02020603050405020304" pitchFamily="18" charset="0"/>
              <a:ea typeface="微软雅黑" panose="020B0503020204020204" pitchFamily="34" charset="-122"/>
              <a:sym typeface="Times New Roman" panose="02020603050405020304" pitchFamily="18" charset="0"/>
            </a:endParaRPr>
          </a:p>
        </p:txBody>
      </p:sp>
      <mc:AlternateContent xmlns:mc="http://schemas.openxmlformats.org/markup-compatibility/2006" xmlns:a14="http://schemas.microsoft.com/office/drawing/2010/main">
        <mc:Choice Requires="a14">
          <p:sp>
            <p:nvSpPr>
              <p:cNvPr id="15" name="矩形 14"/>
              <p:cNvSpPr/>
              <p:nvPr/>
            </p:nvSpPr>
            <p:spPr>
              <a:xfrm>
                <a:off x="256958" y="1878031"/>
                <a:ext cx="4315042" cy="2529923"/>
              </a:xfrm>
              <a:prstGeom prst="rect">
                <a:avLst/>
              </a:prstGeom>
            </p:spPr>
            <p:txBody>
              <a:bodyPr wrap="square">
                <a:spAutoFit/>
              </a:bodyPr>
              <a:lstStyle/>
              <a:p>
                <a:pPr marL="285750" indent="-285750">
                  <a:lnSpc>
                    <a:spcPct val="110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rPr>
                  <a:t>若将电桥四臂都接入电阻应变片，即可构成全桥差动测量电路，其输出电压为：</a:t>
                </a: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r>
                  <a:rPr lang="zh-CN" altLang="zh-CN" b="1" dirty="0">
                    <a:solidFill>
                      <a:prstClr val="black"/>
                    </a:solidFill>
                    <a:latin typeface="Times New Roman" panose="02020603050405020304" pitchFamily="18" charset="0"/>
                    <a:ea typeface="微软雅黑" panose="020B0503020204020204" pitchFamily="34" charset="-122"/>
                  </a:rPr>
                  <a:t>如果</a:t>
                </a:r>
                <a14:m>
                  <m:oMath xmlns:m="http://schemas.openxmlformats.org/officeDocument/2006/math">
                    <m:r>
                      <a:rPr lang="en-US" altLang="zh-CN" b="1" i="1">
                        <a:solidFill>
                          <a:prstClr val="black"/>
                        </a:solidFill>
                        <a:latin typeface="Cambria Math" panose="02040503050406030204" pitchFamily="18" charset="0"/>
                        <a:ea typeface="微软雅黑" panose="020B0503020204020204" pitchFamily="34" charset="-122"/>
                      </a:rPr>
                      <m:t>𝚫</m:t>
                    </m:r>
                    <m:sSub>
                      <m:sSubPr>
                        <m:ctrlPr>
                          <a:rPr lang="zh-CN" altLang="zh-CN" b="1" i="1">
                            <a:solidFill>
                              <a:prstClr val="black"/>
                            </a:solidFill>
                            <a:latin typeface="Cambria Math" panose="02040503050406030204" pitchFamily="18" charset="0"/>
                            <a:ea typeface="微软雅黑" panose="020B0503020204020204" pitchFamily="34" charset="-122"/>
                          </a:rPr>
                        </m:ctrlPr>
                      </m:sSubPr>
                      <m:e>
                        <m:r>
                          <a:rPr lang="en-US" altLang="zh-CN" b="1" i="1">
                            <a:solidFill>
                              <a:prstClr val="black"/>
                            </a:solidFill>
                            <a:latin typeface="Cambria Math" panose="02040503050406030204" pitchFamily="18" charset="0"/>
                            <a:ea typeface="微软雅黑" panose="020B0503020204020204" pitchFamily="34" charset="-122"/>
                          </a:rPr>
                          <m:t>𝑹</m:t>
                        </m:r>
                      </m:e>
                      <m:sub>
                        <m:r>
                          <a:rPr lang="en-US" altLang="zh-CN" b="1" i="1">
                            <a:solidFill>
                              <a:prstClr val="black"/>
                            </a:solidFill>
                            <a:latin typeface="Cambria Math" panose="02040503050406030204" pitchFamily="18" charset="0"/>
                            <a:ea typeface="微软雅黑" panose="020B0503020204020204" pitchFamily="34" charset="-122"/>
                          </a:rPr>
                          <m:t>𝟏</m:t>
                        </m:r>
                      </m:sub>
                    </m:sSub>
                    <m:r>
                      <a:rPr lang="en-US" altLang="zh-CN" b="1">
                        <a:solidFill>
                          <a:prstClr val="black"/>
                        </a:solidFill>
                        <a:latin typeface="Cambria Math" panose="02040503050406030204" pitchFamily="18" charset="0"/>
                        <a:ea typeface="微软雅黑" panose="020B0503020204020204" pitchFamily="34" charset="-122"/>
                      </a:rPr>
                      <m:t>=</m:t>
                    </m:r>
                    <m:r>
                      <a:rPr lang="en-US" altLang="zh-CN" b="1" i="1">
                        <a:solidFill>
                          <a:prstClr val="black"/>
                        </a:solidFill>
                        <a:latin typeface="Cambria Math" panose="02040503050406030204" pitchFamily="18" charset="0"/>
                        <a:ea typeface="微软雅黑" panose="020B0503020204020204" pitchFamily="34" charset="-122"/>
                      </a:rPr>
                      <m:t>𝚫</m:t>
                    </m:r>
                    <m:sSub>
                      <m:sSubPr>
                        <m:ctrlPr>
                          <a:rPr lang="zh-CN" altLang="zh-CN" b="1" i="1">
                            <a:solidFill>
                              <a:prstClr val="black"/>
                            </a:solidFill>
                            <a:latin typeface="Cambria Math" panose="02040503050406030204" pitchFamily="18" charset="0"/>
                            <a:ea typeface="微软雅黑" panose="020B0503020204020204" pitchFamily="34" charset="-122"/>
                          </a:rPr>
                        </m:ctrlPr>
                      </m:sSubPr>
                      <m:e>
                        <m:r>
                          <a:rPr lang="en-US" altLang="zh-CN" b="1" i="1">
                            <a:solidFill>
                              <a:prstClr val="black"/>
                            </a:solidFill>
                            <a:latin typeface="Cambria Math" panose="02040503050406030204" pitchFamily="18" charset="0"/>
                            <a:ea typeface="微软雅黑" panose="020B0503020204020204" pitchFamily="34" charset="-122"/>
                          </a:rPr>
                          <m:t>𝑹</m:t>
                        </m:r>
                      </m:e>
                      <m:sub>
                        <m:r>
                          <a:rPr lang="en-US" altLang="zh-CN" b="1" i="1">
                            <a:solidFill>
                              <a:prstClr val="black"/>
                            </a:solidFill>
                            <a:latin typeface="Cambria Math" panose="02040503050406030204" pitchFamily="18" charset="0"/>
                            <a:ea typeface="微软雅黑" panose="020B0503020204020204" pitchFamily="34" charset="-122"/>
                          </a:rPr>
                          <m:t>𝟐</m:t>
                        </m:r>
                      </m:sub>
                    </m:sSub>
                  </m:oMath>
                </a14:m>
                <a:r>
                  <a:rPr lang="en-US" altLang="zh-CN" b="1" dirty="0">
                    <a:solidFill>
                      <a:prstClr val="black"/>
                    </a:solidFill>
                    <a:latin typeface="Times New Roman" panose="02020603050405020304" pitchFamily="18" charset="0"/>
                    <a:ea typeface="微软雅黑" panose="020B0503020204020204" pitchFamily="34" charset="-122"/>
                  </a:rPr>
                  <a:t>=</a:t>
                </a:r>
                <a14:m>
                  <m:oMath xmlns:m="http://schemas.openxmlformats.org/officeDocument/2006/math">
                    <m:r>
                      <a:rPr lang="zh-CN" altLang="en-US" b="1" i="1">
                        <a:latin typeface="Cambria Math" panose="02040503050406030204" pitchFamily="18" charset="0"/>
                      </a:rPr>
                      <m:t>𝜟</m:t>
                    </m:r>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𝑹</m:t>
                        </m:r>
                      </m:e>
                      <m:sub>
                        <m:r>
                          <a:rPr lang="zh-CN" altLang="en-US" b="1" i="1">
                            <a:latin typeface="Cambria Math" panose="02040503050406030204" pitchFamily="18" charset="0"/>
                          </a:rPr>
                          <m:t>𝟑</m:t>
                        </m:r>
                      </m:sub>
                    </m:sSub>
                    <m:r>
                      <a:rPr lang="zh-CN" altLang="en-US" b="1" i="1">
                        <a:latin typeface="Cambria Math" panose="02040503050406030204" pitchFamily="18" charset="0"/>
                      </a:rPr>
                      <m:t> </m:t>
                    </m:r>
                  </m:oMath>
                </a14:m>
                <a:r>
                  <a:rPr lang="en-US" altLang="zh-CN" b="1" dirty="0">
                    <a:solidFill>
                      <a:prstClr val="black"/>
                    </a:solidFill>
                    <a:latin typeface="Times New Roman" panose="02020603050405020304" pitchFamily="18" charset="0"/>
                    <a:ea typeface="微软雅黑" panose="020B0503020204020204" pitchFamily="34" charset="-122"/>
                  </a:rPr>
                  <a:t>=</a:t>
                </a:r>
                <a14:m>
                  <m:oMath xmlns:m="http://schemas.openxmlformats.org/officeDocument/2006/math">
                    <m:r>
                      <a:rPr lang="zh-CN" altLang="en-US" b="1" i="1">
                        <a:latin typeface="Cambria Math" panose="02040503050406030204" pitchFamily="18" charset="0"/>
                      </a:rPr>
                      <m:t>𝜟</m:t>
                    </m:r>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𝑹</m:t>
                        </m:r>
                      </m:e>
                      <m:sub>
                        <m:r>
                          <a:rPr lang="zh-CN" altLang="en-US" b="1" i="1">
                            <a:latin typeface="Cambria Math" panose="02040503050406030204" pitchFamily="18" charset="0"/>
                          </a:rPr>
                          <m:t>𝟒</m:t>
                        </m:r>
                      </m:sub>
                    </m:sSub>
                  </m:oMath>
                </a14:m>
                <a:r>
                  <a:rPr lang="zh-CN" altLang="zh-CN" b="1" dirty="0">
                    <a:solidFill>
                      <a:prstClr val="black"/>
                    </a:solidFill>
                    <a:latin typeface="Times New Roman" panose="02020603050405020304" pitchFamily="18" charset="0"/>
                    <a:ea typeface="微软雅黑" panose="020B0503020204020204" pitchFamily="34" charset="-122"/>
                  </a:rPr>
                  <a:t>，</a:t>
                </a:r>
                <a14:m>
                  <m:oMath xmlns:m="http://schemas.openxmlformats.org/officeDocument/2006/math">
                    <m:sSub>
                      <m:sSubPr>
                        <m:ctrlPr>
                          <a:rPr lang="zh-CN" altLang="zh-CN" b="1" i="1">
                            <a:solidFill>
                              <a:prstClr val="black"/>
                            </a:solidFill>
                            <a:latin typeface="Cambria Math" panose="02040503050406030204" pitchFamily="18" charset="0"/>
                            <a:ea typeface="微软雅黑" panose="020B0503020204020204" pitchFamily="34" charset="-122"/>
                          </a:rPr>
                        </m:ctrlPr>
                      </m:sSubPr>
                      <m:e>
                        <m:r>
                          <a:rPr lang="en-US" altLang="zh-CN" b="1" i="1">
                            <a:solidFill>
                              <a:prstClr val="black"/>
                            </a:solidFill>
                            <a:latin typeface="Cambria Math" panose="02040503050406030204" pitchFamily="18" charset="0"/>
                            <a:ea typeface="微软雅黑" panose="020B0503020204020204" pitchFamily="34" charset="-122"/>
                          </a:rPr>
                          <m:t>𝑹</m:t>
                        </m:r>
                      </m:e>
                      <m:sub>
                        <m:r>
                          <a:rPr lang="en-US" altLang="zh-CN" b="1" i="1">
                            <a:solidFill>
                              <a:prstClr val="black"/>
                            </a:solidFill>
                            <a:latin typeface="Cambria Math" panose="02040503050406030204" pitchFamily="18" charset="0"/>
                            <a:ea typeface="微软雅黑" panose="020B0503020204020204" pitchFamily="34" charset="-122"/>
                          </a:rPr>
                          <m:t>𝟏</m:t>
                        </m:r>
                      </m:sub>
                    </m:sSub>
                    <m:r>
                      <a:rPr lang="en-US" altLang="zh-CN" b="1">
                        <a:solidFill>
                          <a:prstClr val="black"/>
                        </a:solidFill>
                        <a:latin typeface="Cambria Math" panose="02040503050406030204" pitchFamily="18" charset="0"/>
                        <a:ea typeface="微软雅黑" panose="020B0503020204020204" pitchFamily="34" charset="-122"/>
                      </a:rPr>
                      <m:t>=</m:t>
                    </m:r>
                    <m:sSub>
                      <m:sSubPr>
                        <m:ctrlPr>
                          <a:rPr lang="zh-CN" altLang="zh-CN" b="1" i="1">
                            <a:solidFill>
                              <a:prstClr val="black"/>
                            </a:solidFill>
                            <a:latin typeface="Cambria Math" panose="02040503050406030204" pitchFamily="18" charset="0"/>
                            <a:ea typeface="微软雅黑" panose="020B0503020204020204" pitchFamily="34" charset="-122"/>
                          </a:rPr>
                        </m:ctrlPr>
                      </m:sSubPr>
                      <m:e>
                        <m:r>
                          <a:rPr lang="en-US" altLang="zh-CN" b="1" i="1">
                            <a:solidFill>
                              <a:prstClr val="black"/>
                            </a:solidFill>
                            <a:latin typeface="Cambria Math" panose="02040503050406030204" pitchFamily="18" charset="0"/>
                            <a:ea typeface="微软雅黑" panose="020B0503020204020204" pitchFamily="34" charset="-122"/>
                          </a:rPr>
                          <m:t>𝑹</m:t>
                        </m:r>
                      </m:e>
                      <m:sub>
                        <m:r>
                          <a:rPr lang="en-US" altLang="zh-CN" b="1" i="1">
                            <a:solidFill>
                              <a:prstClr val="black"/>
                            </a:solidFill>
                            <a:latin typeface="Cambria Math" panose="02040503050406030204" pitchFamily="18" charset="0"/>
                            <a:ea typeface="微软雅黑" panose="020B0503020204020204" pitchFamily="34" charset="-122"/>
                          </a:rPr>
                          <m:t>𝟐</m:t>
                        </m:r>
                      </m:sub>
                    </m:sSub>
                    <m:r>
                      <a:rPr lang="en-US" altLang="zh-CN" b="1">
                        <a:solidFill>
                          <a:prstClr val="black"/>
                        </a:solidFill>
                        <a:latin typeface="Cambria Math" panose="02040503050406030204" pitchFamily="18" charset="0"/>
                        <a:ea typeface="微软雅黑" panose="020B0503020204020204" pitchFamily="34" charset="-122"/>
                      </a:rPr>
                      <m:t>=</m:t>
                    </m:r>
                    <m:sSub>
                      <m:sSubPr>
                        <m:ctrlPr>
                          <a:rPr lang="zh-CN" altLang="zh-CN" b="1" i="1">
                            <a:solidFill>
                              <a:prstClr val="black"/>
                            </a:solidFill>
                            <a:latin typeface="Cambria Math" panose="02040503050406030204" pitchFamily="18" charset="0"/>
                            <a:ea typeface="微软雅黑" panose="020B0503020204020204" pitchFamily="34" charset="-122"/>
                          </a:rPr>
                        </m:ctrlPr>
                      </m:sSubPr>
                      <m:e>
                        <m:r>
                          <a:rPr lang="en-US" altLang="zh-CN" b="1" i="1">
                            <a:solidFill>
                              <a:prstClr val="black"/>
                            </a:solidFill>
                            <a:latin typeface="Cambria Math" panose="02040503050406030204" pitchFamily="18" charset="0"/>
                            <a:ea typeface="微软雅黑" panose="020B0503020204020204" pitchFamily="34" charset="-122"/>
                          </a:rPr>
                          <m:t>𝑹</m:t>
                        </m:r>
                      </m:e>
                      <m:sub>
                        <m:r>
                          <a:rPr lang="en-US" altLang="zh-CN" b="1" i="1">
                            <a:solidFill>
                              <a:prstClr val="black"/>
                            </a:solidFill>
                            <a:latin typeface="Cambria Math" panose="02040503050406030204" pitchFamily="18" charset="0"/>
                            <a:ea typeface="微软雅黑" panose="020B0503020204020204" pitchFamily="34" charset="-122"/>
                          </a:rPr>
                          <m:t>𝟑</m:t>
                        </m:r>
                      </m:sub>
                    </m:sSub>
                    <m:r>
                      <a:rPr lang="en-US" altLang="zh-CN" b="1">
                        <a:solidFill>
                          <a:prstClr val="black"/>
                        </a:solidFill>
                        <a:latin typeface="Cambria Math" panose="02040503050406030204" pitchFamily="18" charset="0"/>
                        <a:ea typeface="微软雅黑" panose="020B0503020204020204" pitchFamily="34" charset="-122"/>
                      </a:rPr>
                      <m:t>=</m:t>
                    </m:r>
                    <m:sSub>
                      <m:sSubPr>
                        <m:ctrlPr>
                          <a:rPr lang="zh-CN" altLang="zh-CN" b="1" i="1">
                            <a:solidFill>
                              <a:prstClr val="black"/>
                            </a:solidFill>
                            <a:latin typeface="Cambria Math" panose="02040503050406030204" pitchFamily="18" charset="0"/>
                            <a:ea typeface="微软雅黑" panose="020B0503020204020204" pitchFamily="34" charset="-122"/>
                          </a:rPr>
                        </m:ctrlPr>
                      </m:sSubPr>
                      <m:e>
                        <m:r>
                          <a:rPr lang="en-US" altLang="zh-CN" b="1" i="1">
                            <a:solidFill>
                              <a:prstClr val="black"/>
                            </a:solidFill>
                            <a:latin typeface="Cambria Math" panose="02040503050406030204" pitchFamily="18" charset="0"/>
                            <a:ea typeface="微软雅黑" panose="020B0503020204020204" pitchFamily="34" charset="-122"/>
                          </a:rPr>
                          <m:t>𝑹</m:t>
                        </m:r>
                      </m:e>
                      <m:sub>
                        <m:r>
                          <a:rPr lang="en-US" altLang="zh-CN" b="1" i="1">
                            <a:solidFill>
                              <a:prstClr val="black"/>
                            </a:solidFill>
                            <a:latin typeface="Cambria Math" panose="02040503050406030204" pitchFamily="18" charset="0"/>
                            <a:ea typeface="微软雅黑" panose="020B0503020204020204" pitchFamily="34" charset="-122"/>
                          </a:rPr>
                          <m:t>𝟒</m:t>
                        </m:r>
                      </m:sub>
                    </m:sSub>
                  </m:oMath>
                </a14:m>
                <a:r>
                  <a:rPr lang="zh-CN" altLang="zh-CN" b="1" dirty="0">
                    <a:solidFill>
                      <a:prstClr val="black"/>
                    </a:solidFill>
                    <a:latin typeface="Times New Roman" panose="02020603050405020304" pitchFamily="18" charset="0"/>
                    <a:ea typeface="微软雅黑" panose="020B0503020204020204" pitchFamily="34" charset="-122"/>
                  </a:rPr>
                  <a:t>，则得到：</a:t>
                </a: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p:txBody>
          </p:sp>
        </mc:Choice>
        <mc:Fallback xmlns="">
          <p:sp>
            <p:nvSpPr>
              <p:cNvPr id="15" name="矩形 14"/>
              <p:cNvSpPr>
                <a:spLocks noRot="1" noChangeAspect="1" noMove="1" noResize="1" noEditPoints="1" noAdjustHandles="1" noChangeArrowheads="1" noChangeShapeType="1" noTextEdit="1"/>
              </p:cNvSpPr>
              <p:nvPr/>
            </p:nvSpPr>
            <p:spPr>
              <a:xfrm>
                <a:off x="256958" y="1878031"/>
                <a:ext cx="4315042" cy="2529923"/>
              </a:xfrm>
              <a:prstGeom prst="rect">
                <a:avLst/>
              </a:prstGeom>
              <a:blipFill>
                <a:blip r:embed="rId3"/>
                <a:stretch>
                  <a:fillRect l="-847" t="-96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p:cNvSpPr/>
              <p:nvPr/>
            </p:nvSpPr>
            <p:spPr>
              <a:xfrm>
                <a:off x="1671034" y="3982403"/>
                <a:ext cx="1471685" cy="6572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b="1" i="1">
                              <a:latin typeface="Cambria Math" panose="02040503050406030204" pitchFamily="18" charset="0"/>
                            </a:rPr>
                          </m:ctrlPr>
                        </m:sSubPr>
                        <m:e>
                          <m:r>
                            <a:rPr lang="zh-CN" altLang="en-US" b="1" i="1">
                              <a:latin typeface="Cambria Math" panose="02040503050406030204" pitchFamily="18" charset="0"/>
                            </a:rPr>
                            <m:t>𝒆</m:t>
                          </m:r>
                        </m:e>
                        <m:sub>
                          <m:r>
                            <a:rPr lang="zh-CN" altLang="en-US" b="1" i="1">
                              <a:latin typeface="Cambria Math" panose="02040503050406030204" pitchFamily="18" charset="0"/>
                            </a:rPr>
                            <m:t>𝒚</m:t>
                          </m:r>
                        </m:sub>
                      </m:sSub>
                      <m:r>
                        <a:rPr lang="zh-CN" altLang="en-US" b="1" i="0">
                          <a:latin typeface="Cambria Math" panose="02040503050406030204" pitchFamily="18" charset="0"/>
                        </a:rPr>
                        <m:t>=</m:t>
                      </m:r>
                      <m:sSub>
                        <m:sSubPr>
                          <m:ctrlPr>
                            <a:rPr lang="zh-CN" altLang="en-US" b="1" i="1">
                              <a:latin typeface="Cambria Math" panose="02040503050406030204" pitchFamily="18" charset="0"/>
                            </a:rPr>
                          </m:ctrlPr>
                        </m:sSubPr>
                        <m:e>
                          <m:r>
                            <a:rPr lang="zh-CN" altLang="en-US" b="1" i="1">
                              <a:latin typeface="Cambria Math" panose="02040503050406030204" pitchFamily="18" charset="0"/>
                            </a:rPr>
                            <m:t>𝒆</m:t>
                          </m:r>
                        </m:e>
                        <m:sub>
                          <m:r>
                            <a:rPr lang="zh-CN" altLang="en-US" b="1">
                              <a:latin typeface="Cambria Math" panose="02040503050406030204" pitchFamily="18" charset="0"/>
                            </a:rPr>
                            <m:t>𝟎</m:t>
                          </m:r>
                        </m:sub>
                      </m:sSub>
                      <m:f>
                        <m:fPr>
                          <m:ctrlPr>
                            <a:rPr lang="zh-CN" altLang="en-US" b="1" i="1">
                              <a:latin typeface="Cambria Math" panose="02040503050406030204" pitchFamily="18" charset="0"/>
                            </a:rPr>
                          </m:ctrlPr>
                        </m:fPr>
                        <m:num>
                          <m:r>
                            <a:rPr lang="zh-CN" altLang="en-US" b="1" i="0">
                              <a:latin typeface="Cambria Math" panose="02040503050406030204" pitchFamily="18" charset="0"/>
                            </a:rPr>
                            <m:t>𝚫</m:t>
                          </m:r>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𝑹</m:t>
                              </m:r>
                            </m:e>
                            <m:sub>
                              <m:r>
                                <a:rPr lang="zh-CN" altLang="en-US" b="1" i="0">
                                  <a:latin typeface="Cambria Math" panose="02040503050406030204" pitchFamily="18" charset="0"/>
                                </a:rPr>
                                <m:t>𝟏</m:t>
                              </m:r>
                            </m:sub>
                          </m:sSub>
                        </m:num>
                        <m:den>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𝑹</m:t>
                              </m:r>
                            </m:e>
                            <m:sub>
                              <m:r>
                                <a:rPr lang="zh-CN" altLang="en-US" b="1" i="0">
                                  <a:latin typeface="Cambria Math" panose="02040503050406030204" pitchFamily="18" charset="0"/>
                                </a:rPr>
                                <m:t>𝟏</m:t>
                              </m:r>
                            </m:sub>
                          </m:sSub>
                        </m:den>
                      </m:f>
                    </m:oMath>
                  </m:oMathPara>
                </a14:m>
                <a:endParaRPr lang="zh-CN" altLang="en-US" b="1" dirty="0"/>
              </a:p>
            </p:txBody>
          </p:sp>
        </mc:Choice>
        <mc:Fallback xmlns="">
          <p:sp>
            <p:nvSpPr>
              <p:cNvPr id="5" name="矩形 4"/>
              <p:cNvSpPr>
                <a:spLocks noRot="1" noChangeAspect="1" noMove="1" noResize="1" noEditPoints="1" noAdjustHandles="1" noChangeArrowheads="1" noChangeShapeType="1" noTextEdit="1"/>
              </p:cNvSpPr>
              <p:nvPr/>
            </p:nvSpPr>
            <p:spPr>
              <a:xfrm>
                <a:off x="1671034" y="3982403"/>
                <a:ext cx="1471685" cy="657231"/>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p:cNvSpPr/>
              <p:nvPr/>
            </p:nvSpPr>
            <p:spPr>
              <a:xfrm>
                <a:off x="1901034" y="4504347"/>
                <a:ext cx="101168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𝑺</m:t>
                          </m:r>
                        </m:e>
                        <m:sub>
                          <m:r>
                            <a:rPr lang="zh-CN" altLang="en-US" b="1" i="1">
                              <a:latin typeface="Cambria Math" panose="02040503050406030204" pitchFamily="18" charset="0"/>
                            </a:rPr>
                            <m:t>𝑳</m:t>
                          </m:r>
                        </m:sub>
                      </m:sSub>
                      <m:r>
                        <a:rPr lang="zh-CN" altLang="en-US" b="1" i="0">
                          <a:latin typeface="Cambria Math" panose="02040503050406030204" pitchFamily="18" charset="0"/>
                        </a:rPr>
                        <m:t>=</m:t>
                      </m:r>
                      <m:sSub>
                        <m:sSubPr>
                          <m:ctrlPr>
                            <a:rPr lang="zh-CN" altLang="en-US" b="1" i="1">
                              <a:latin typeface="Cambria Math" panose="02040503050406030204" pitchFamily="18" charset="0"/>
                            </a:rPr>
                          </m:ctrlPr>
                        </m:sSubPr>
                        <m:e>
                          <m:r>
                            <a:rPr lang="zh-CN" altLang="en-US" b="1" i="1">
                              <a:latin typeface="Cambria Math" panose="02040503050406030204" pitchFamily="18" charset="0"/>
                            </a:rPr>
                            <m:t>𝒆</m:t>
                          </m:r>
                        </m:e>
                        <m:sub>
                          <m:r>
                            <a:rPr lang="zh-CN" altLang="en-US" b="1">
                              <a:latin typeface="Cambria Math" panose="02040503050406030204" pitchFamily="18" charset="0"/>
                            </a:rPr>
                            <m:t>𝟎</m:t>
                          </m:r>
                        </m:sub>
                      </m:sSub>
                    </m:oMath>
                  </m:oMathPara>
                </a14:m>
                <a:endParaRPr lang="zh-CN" altLang="en-US" b="1" dirty="0"/>
              </a:p>
            </p:txBody>
          </p:sp>
        </mc:Choice>
        <mc:Fallback xmlns="">
          <p:sp>
            <p:nvSpPr>
              <p:cNvPr id="6" name="矩形 5"/>
              <p:cNvSpPr>
                <a:spLocks noRot="1" noChangeAspect="1" noMove="1" noResize="1" noEditPoints="1" noAdjustHandles="1" noChangeArrowheads="1" noChangeShapeType="1" noTextEdit="1"/>
              </p:cNvSpPr>
              <p:nvPr/>
            </p:nvSpPr>
            <p:spPr>
              <a:xfrm>
                <a:off x="1901034" y="4504347"/>
                <a:ext cx="1011687" cy="369332"/>
              </a:xfrm>
              <a:prstGeom prst="rect">
                <a:avLst/>
              </a:prstGeom>
              <a:blipFill>
                <a:blip r:embed="rId5"/>
                <a:stretch>
                  <a:fillRect/>
                </a:stretch>
              </a:blipFill>
            </p:spPr>
            <p:txBody>
              <a:bodyPr/>
              <a:lstStyle/>
              <a:p>
                <a:r>
                  <a:rPr lang="zh-CN" altLang="en-US">
                    <a:noFill/>
                  </a:rPr>
                  <a:t> </a:t>
                </a:r>
              </a:p>
            </p:txBody>
          </p:sp>
        </mc:Fallback>
      </mc:AlternateContent>
      <p:sp>
        <p:nvSpPr>
          <p:cNvPr id="17" name="矩形 16"/>
          <p:cNvSpPr/>
          <p:nvPr/>
        </p:nvSpPr>
        <p:spPr>
          <a:xfrm>
            <a:off x="4571999" y="3987282"/>
            <a:ext cx="4533257" cy="701731"/>
          </a:xfrm>
          <a:prstGeom prst="rect">
            <a:avLst/>
          </a:prstGeom>
        </p:spPr>
        <p:txBody>
          <a:bodyPr wrap="square">
            <a:spAutoFit/>
          </a:bodyPr>
          <a:lstStyle/>
          <a:p>
            <a:pPr marL="285750" indent="-285750">
              <a:lnSpc>
                <a:spcPct val="110000"/>
              </a:lnSpc>
              <a:buClr>
                <a:schemeClr val="accent3">
                  <a:lumMod val="75000"/>
                </a:schemeClr>
              </a:buClr>
              <a:buFont typeface="Wingdings" pitchFamily="2" charset="2"/>
              <a:buChar char="Ø"/>
            </a:pPr>
            <a:r>
              <a:rPr lang="zh-CN" altLang="en-US" b="1" dirty="0">
                <a:solidFill>
                  <a:srgbClr val="FF0000"/>
                </a:solidFill>
                <a:latin typeface="Times New Roman" panose="02020603050405020304" pitchFamily="18" charset="0"/>
                <a:ea typeface="微软雅黑" panose="020B0503020204020204" pitchFamily="34" charset="-122"/>
              </a:rPr>
              <a:t>全桥</a:t>
            </a:r>
            <a:r>
              <a:rPr lang="zh-CN" altLang="en-US" b="1" dirty="0">
                <a:solidFill>
                  <a:prstClr val="black"/>
                </a:solidFill>
                <a:latin typeface="Times New Roman" panose="02020603050405020304" pitchFamily="18" charset="0"/>
                <a:ea typeface="微软雅黑" panose="020B0503020204020204" pitchFamily="34" charset="-122"/>
              </a:rPr>
              <a:t>差动测量电路</a:t>
            </a:r>
            <a:r>
              <a:rPr lang="zh-CN" altLang="en-US" b="1" dirty="0">
                <a:solidFill>
                  <a:srgbClr val="FF0000"/>
                </a:solidFill>
                <a:latin typeface="Times New Roman" panose="02020603050405020304" pitchFamily="18" charset="0"/>
                <a:ea typeface="微软雅黑" panose="020B0503020204020204" pitchFamily="34" charset="-122"/>
              </a:rPr>
              <a:t>无非线性误差</a:t>
            </a:r>
            <a:r>
              <a:rPr lang="zh-CN" altLang="en-US" b="1" dirty="0">
                <a:solidFill>
                  <a:prstClr val="black"/>
                </a:solidFill>
                <a:latin typeface="Times New Roman" panose="02020603050405020304" pitchFamily="18" charset="0"/>
                <a:ea typeface="微软雅黑" panose="020B0503020204020204" pitchFamily="34" charset="-122"/>
              </a:rPr>
              <a:t>，</a:t>
            </a:r>
            <a:r>
              <a:rPr lang="zh-CN" altLang="en-US" b="1" dirty="0">
                <a:solidFill>
                  <a:srgbClr val="FF0000"/>
                </a:solidFill>
                <a:latin typeface="Times New Roman" panose="02020603050405020304" pitchFamily="18" charset="0"/>
                <a:ea typeface="微软雅黑" panose="020B0503020204020204" pitchFamily="34" charset="-122"/>
              </a:rPr>
              <a:t>电压灵敏度</a:t>
            </a:r>
            <a:r>
              <a:rPr lang="zh-CN" altLang="en-US" b="1" dirty="0">
                <a:solidFill>
                  <a:prstClr val="black"/>
                </a:solidFill>
                <a:latin typeface="Times New Roman" panose="02020603050405020304" pitchFamily="18" charset="0"/>
                <a:ea typeface="微软雅黑" panose="020B0503020204020204" pitchFamily="34" charset="-122"/>
              </a:rPr>
              <a:t>是单臂电阻应变片工作时的</a:t>
            </a:r>
            <a:r>
              <a:rPr lang="en-US" altLang="zh-CN" b="1" dirty="0">
                <a:solidFill>
                  <a:srgbClr val="FF0000"/>
                </a:solidFill>
                <a:latin typeface="Times New Roman" panose="02020603050405020304" pitchFamily="18" charset="0"/>
                <a:ea typeface="微软雅黑" panose="020B0503020204020204" pitchFamily="34" charset="-122"/>
              </a:rPr>
              <a:t>4</a:t>
            </a:r>
            <a:r>
              <a:rPr lang="zh-CN" altLang="en-US" b="1" dirty="0">
                <a:solidFill>
                  <a:prstClr val="black"/>
                </a:solidFill>
                <a:latin typeface="Times New Roman" panose="02020603050405020304" pitchFamily="18" charset="0"/>
                <a:ea typeface="微软雅黑" panose="020B0503020204020204" pitchFamily="34" charset="-122"/>
              </a:rPr>
              <a:t>倍。</a:t>
            </a:r>
            <a:endParaRPr lang="en-US" altLang="zh-CN" b="1" dirty="0">
              <a:solidFill>
                <a:prstClr val="black"/>
              </a:solidFill>
              <a:latin typeface="Times New Roman" panose="02020603050405020304" pitchFamily="18" charset="0"/>
              <a:ea typeface="微软雅黑" panose="020B0503020204020204" pitchFamily="34" charset="-122"/>
            </a:endParaRPr>
          </a:p>
        </p:txBody>
      </p:sp>
      <mc:AlternateContent xmlns:mc="http://schemas.openxmlformats.org/markup-compatibility/2006" xmlns:a14="http://schemas.microsoft.com/office/drawing/2010/main">
        <mc:Choice Requires="a14">
          <p:sp>
            <p:nvSpPr>
              <p:cNvPr id="3" name="矩形 2"/>
              <p:cNvSpPr/>
              <p:nvPr/>
            </p:nvSpPr>
            <p:spPr>
              <a:xfrm>
                <a:off x="323528" y="2850139"/>
                <a:ext cx="4768826" cy="540661"/>
              </a:xfrm>
              <a:prstGeom prst="rect">
                <a:avLst/>
              </a:prstGeom>
            </p:spPr>
            <p:txBody>
              <a:bodyPr wrap="square">
                <a:spAutoFit/>
              </a:bodyPr>
              <a:lstStyle/>
              <a:p>
                <a14:m>
                  <m:oMath xmlns:m="http://schemas.openxmlformats.org/officeDocument/2006/math">
                    <m:sSub>
                      <m:sSubPr>
                        <m:ctrlPr>
                          <a:rPr lang="zh-CN" altLang="en-US" b="1" i="1">
                            <a:latin typeface="Cambria Math" panose="02040503050406030204" pitchFamily="18" charset="0"/>
                          </a:rPr>
                        </m:ctrlPr>
                      </m:sSubPr>
                      <m:e>
                        <m:r>
                          <a:rPr lang="zh-CN" altLang="en-US" b="1" i="1">
                            <a:latin typeface="Cambria Math" panose="02040503050406030204" pitchFamily="18" charset="0"/>
                          </a:rPr>
                          <m:t>𝒆</m:t>
                        </m:r>
                      </m:e>
                      <m:sub>
                        <m:r>
                          <a:rPr lang="zh-CN" altLang="en-US" b="1" i="1">
                            <a:latin typeface="Cambria Math" panose="02040503050406030204" pitchFamily="18" charset="0"/>
                          </a:rPr>
                          <m:t>𝒚</m:t>
                        </m:r>
                      </m:sub>
                    </m:sSub>
                    <m:r>
                      <a:rPr lang="zh-CN" altLang="en-US" b="1" i="0">
                        <a:latin typeface="Cambria Math" panose="02040503050406030204" pitchFamily="18" charset="0"/>
                      </a:rPr>
                      <m:t>=</m:t>
                    </m:r>
                    <m:sSub>
                      <m:sSubPr>
                        <m:ctrlPr>
                          <a:rPr lang="zh-CN" altLang="en-US" b="1" i="1">
                            <a:latin typeface="Cambria Math" panose="02040503050406030204" pitchFamily="18" charset="0"/>
                          </a:rPr>
                        </m:ctrlPr>
                      </m:sSubPr>
                      <m:e>
                        <m:r>
                          <a:rPr lang="zh-CN" altLang="en-US" b="1" i="1">
                            <a:latin typeface="Cambria Math" panose="02040503050406030204" pitchFamily="18" charset="0"/>
                          </a:rPr>
                          <m:t>𝒆</m:t>
                        </m:r>
                      </m:e>
                      <m:sub>
                        <m:r>
                          <a:rPr lang="zh-CN" altLang="en-US" b="1" i="0">
                            <a:latin typeface="Cambria Math" panose="02040503050406030204" pitchFamily="18" charset="0"/>
                          </a:rPr>
                          <m:t>𝟎</m:t>
                        </m:r>
                      </m:sub>
                    </m:sSub>
                    <m:r>
                      <a:rPr lang="zh-CN" altLang="en-US" b="1" i="0">
                        <a:latin typeface="Cambria Math" panose="02040503050406030204" pitchFamily="18" charset="0"/>
                      </a:rPr>
                      <m:t>[</m:t>
                    </m:r>
                    <m:f>
                      <m:fPr>
                        <m:ctrlPr>
                          <a:rPr lang="zh-CN" altLang="en-US" b="1" i="1">
                            <a:latin typeface="Cambria Math" panose="02040503050406030204" pitchFamily="18" charset="0"/>
                          </a:rPr>
                        </m:ctrlPr>
                      </m:fPr>
                      <m:num>
                        <m:d>
                          <m:dPr>
                            <m:ctrlPr>
                              <a:rPr lang="zh-CN" altLang="en-US" b="1" i="1">
                                <a:latin typeface="Cambria Math" panose="02040503050406030204" pitchFamily="18" charset="0"/>
                              </a:rPr>
                            </m:ctrlPr>
                          </m:dPr>
                          <m:e>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𝑹</m:t>
                                </m:r>
                              </m:e>
                              <m:sub>
                                <m:r>
                                  <a:rPr lang="zh-CN" altLang="en-US" b="1" i="0">
                                    <a:latin typeface="Cambria Math" panose="02040503050406030204" pitchFamily="18" charset="0"/>
                                  </a:rPr>
                                  <m:t>𝟏</m:t>
                                </m:r>
                              </m:sub>
                            </m:sSub>
                            <m:r>
                              <a:rPr lang="zh-CN" altLang="en-US" b="1" i="0">
                                <a:latin typeface="Cambria Math" panose="02040503050406030204" pitchFamily="18" charset="0"/>
                              </a:rPr>
                              <m:t>+</m:t>
                            </m:r>
                            <m:r>
                              <a:rPr lang="zh-CN" altLang="en-US" b="1" i="0">
                                <a:latin typeface="Cambria Math" panose="02040503050406030204" pitchFamily="18" charset="0"/>
                              </a:rPr>
                              <m:t>𝚫</m:t>
                            </m:r>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𝑹</m:t>
                                </m:r>
                              </m:e>
                              <m:sub>
                                <m:r>
                                  <a:rPr lang="zh-CN" altLang="en-US" b="1" i="0">
                                    <a:latin typeface="Cambria Math" panose="02040503050406030204" pitchFamily="18" charset="0"/>
                                  </a:rPr>
                                  <m:t>𝟏</m:t>
                                </m:r>
                              </m:sub>
                            </m:sSub>
                          </m:e>
                        </m:d>
                      </m:num>
                      <m:den>
                        <m:d>
                          <m:dPr>
                            <m:ctrlPr>
                              <a:rPr lang="zh-CN" altLang="en-US" b="1" i="1">
                                <a:latin typeface="Cambria Math" panose="02040503050406030204" pitchFamily="18" charset="0"/>
                              </a:rPr>
                            </m:ctrlPr>
                          </m:dPr>
                          <m:e>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𝑹</m:t>
                                </m:r>
                              </m:e>
                              <m:sub>
                                <m:r>
                                  <a:rPr lang="zh-CN" altLang="en-US" b="1" i="0">
                                    <a:latin typeface="Cambria Math" panose="02040503050406030204" pitchFamily="18" charset="0"/>
                                  </a:rPr>
                                  <m:t>𝟏</m:t>
                                </m:r>
                              </m:sub>
                            </m:sSub>
                            <m:r>
                              <a:rPr lang="zh-CN" altLang="en-US" b="1" i="0">
                                <a:latin typeface="Cambria Math" panose="02040503050406030204" pitchFamily="18" charset="0"/>
                              </a:rPr>
                              <m:t>+</m:t>
                            </m:r>
                            <m:r>
                              <a:rPr lang="zh-CN" altLang="en-US" b="1" i="0">
                                <a:latin typeface="Cambria Math" panose="02040503050406030204" pitchFamily="18" charset="0"/>
                              </a:rPr>
                              <m:t>𝚫</m:t>
                            </m:r>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𝑹</m:t>
                                </m:r>
                              </m:e>
                              <m:sub>
                                <m:r>
                                  <a:rPr lang="zh-CN" altLang="en-US" b="1" i="0">
                                    <a:latin typeface="Cambria Math" panose="02040503050406030204" pitchFamily="18" charset="0"/>
                                  </a:rPr>
                                  <m:t>𝟏</m:t>
                                </m:r>
                              </m:sub>
                            </m:sSub>
                            <m:r>
                              <a:rPr lang="zh-CN" altLang="en-US" b="1" i="0">
                                <a:latin typeface="Cambria Math" panose="02040503050406030204" pitchFamily="18" charset="0"/>
                              </a:rPr>
                              <m:t>)+(</m:t>
                            </m:r>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𝑹</m:t>
                                </m:r>
                              </m:e>
                              <m:sub>
                                <m:r>
                                  <a:rPr lang="zh-CN" altLang="en-US" b="1" i="0">
                                    <a:latin typeface="Cambria Math" panose="02040503050406030204" pitchFamily="18" charset="0"/>
                                  </a:rPr>
                                  <m:t>𝟐</m:t>
                                </m:r>
                              </m:sub>
                            </m:sSub>
                            <m:r>
                              <a:rPr lang="zh-CN" altLang="en-US" b="1" i="0">
                                <a:latin typeface="Cambria Math" panose="02040503050406030204" pitchFamily="18" charset="0"/>
                              </a:rPr>
                              <m:t>−</m:t>
                            </m:r>
                            <m:r>
                              <a:rPr lang="zh-CN" altLang="en-US" b="1" i="0">
                                <a:latin typeface="Cambria Math" panose="02040503050406030204" pitchFamily="18" charset="0"/>
                              </a:rPr>
                              <m:t>𝚫</m:t>
                            </m:r>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𝑹</m:t>
                                </m:r>
                              </m:e>
                              <m:sub>
                                <m:r>
                                  <a:rPr lang="zh-CN" altLang="en-US" b="1" i="0">
                                    <a:latin typeface="Cambria Math" panose="02040503050406030204" pitchFamily="18" charset="0"/>
                                  </a:rPr>
                                  <m:t>𝟐</m:t>
                                </m:r>
                              </m:sub>
                            </m:sSub>
                          </m:e>
                        </m:d>
                      </m:den>
                    </m:f>
                    <m:r>
                      <a:rPr lang="zh-CN" altLang="en-US" b="1" i="0">
                        <a:latin typeface="Cambria Math" panose="02040503050406030204" pitchFamily="18" charset="0"/>
                      </a:rPr>
                      <m:t>−</m:t>
                    </m:r>
                    <m:f>
                      <m:fPr>
                        <m:ctrlPr>
                          <a:rPr lang="zh-CN" altLang="en-US" b="1" i="1">
                            <a:latin typeface="Cambria Math" panose="02040503050406030204" pitchFamily="18" charset="0"/>
                          </a:rPr>
                        </m:ctrlPr>
                      </m:fPr>
                      <m:num>
                        <m:d>
                          <m:dPr>
                            <m:ctrlPr>
                              <a:rPr lang="zh-CN" altLang="en-US" b="1" i="1">
                                <a:latin typeface="Cambria Math" panose="02040503050406030204" pitchFamily="18" charset="0"/>
                              </a:rPr>
                            </m:ctrlPr>
                          </m:dPr>
                          <m:e>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𝑹</m:t>
                                </m:r>
                              </m:e>
                              <m:sub>
                                <m:r>
                                  <a:rPr lang="zh-CN" altLang="en-US" b="1" i="0">
                                    <a:latin typeface="Cambria Math" panose="02040503050406030204" pitchFamily="18" charset="0"/>
                                  </a:rPr>
                                  <m:t>𝟒</m:t>
                                </m:r>
                              </m:sub>
                            </m:sSub>
                            <m:r>
                              <a:rPr lang="zh-CN" altLang="en-US" b="1" i="0">
                                <a:latin typeface="Cambria Math" panose="02040503050406030204" pitchFamily="18" charset="0"/>
                              </a:rPr>
                              <m:t>−</m:t>
                            </m:r>
                            <m:r>
                              <a:rPr lang="zh-CN" altLang="en-US" b="1" i="0">
                                <a:latin typeface="Cambria Math" panose="02040503050406030204" pitchFamily="18" charset="0"/>
                              </a:rPr>
                              <m:t>𝚫</m:t>
                            </m:r>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𝑹</m:t>
                                </m:r>
                              </m:e>
                              <m:sub>
                                <m:r>
                                  <a:rPr lang="zh-CN" altLang="en-US" b="1" i="0">
                                    <a:latin typeface="Cambria Math" panose="02040503050406030204" pitchFamily="18" charset="0"/>
                                  </a:rPr>
                                  <m:t>𝟒</m:t>
                                </m:r>
                              </m:sub>
                            </m:sSub>
                          </m:e>
                        </m:d>
                      </m:num>
                      <m:den>
                        <m:d>
                          <m:dPr>
                            <m:ctrlPr>
                              <a:rPr lang="zh-CN" altLang="en-US" b="1" i="1">
                                <a:latin typeface="Cambria Math" panose="02040503050406030204" pitchFamily="18" charset="0"/>
                              </a:rPr>
                            </m:ctrlPr>
                          </m:dPr>
                          <m:e>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𝑹</m:t>
                                </m:r>
                              </m:e>
                              <m:sub>
                                <m:r>
                                  <a:rPr lang="zh-CN" altLang="en-US" b="1" i="0">
                                    <a:latin typeface="Cambria Math" panose="02040503050406030204" pitchFamily="18" charset="0"/>
                                  </a:rPr>
                                  <m:t>𝟑</m:t>
                                </m:r>
                              </m:sub>
                            </m:sSub>
                            <m:r>
                              <a:rPr lang="zh-CN" altLang="en-US" b="1" i="0">
                                <a:latin typeface="Cambria Math" panose="02040503050406030204" pitchFamily="18" charset="0"/>
                              </a:rPr>
                              <m:t>+</m:t>
                            </m:r>
                            <m:r>
                              <a:rPr lang="zh-CN" altLang="en-US" b="1" i="0">
                                <a:latin typeface="Cambria Math" panose="02040503050406030204" pitchFamily="18" charset="0"/>
                              </a:rPr>
                              <m:t>𝚫</m:t>
                            </m:r>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𝑹</m:t>
                                </m:r>
                              </m:e>
                              <m:sub>
                                <m:r>
                                  <a:rPr lang="zh-CN" altLang="en-US" b="1" i="0">
                                    <a:latin typeface="Cambria Math" panose="02040503050406030204" pitchFamily="18" charset="0"/>
                                  </a:rPr>
                                  <m:t>𝟑</m:t>
                                </m:r>
                              </m:sub>
                            </m:sSub>
                            <m:r>
                              <a:rPr lang="zh-CN" altLang="en-US" b="1" i="0">
                                <a:latin typeface="Cambria Math" panose="02040503050406030204" pitchFamily="18" charset="0"/>
                              </a:rPr>
                              <m:t>)+(</m:t>
                            </m:r>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𝑹</m:t>
                                </m:r>
                              </m:e>
                              <m:sub>
                                <m:r>
                                  <a:rPr lang="zh-CN" altLang="en-US" b="1" i="0">
                                    <a:latin typeface="Cambria Math" panose="02040503050406030204" pitchFamily="18" charset="0"/>
                                  </a:rPr>
                                  <m:t>𝟒</m:t>
                                </m:r>
                              </m:sub>
                            </m:sSub>
                            <m:r>
                              <a:rPr lang="zh-CN" altLang="en-US" b="1" i="0">
                                <a:latin typeface="Cambria Math" panose="02040503050406030204" pitchFamily="18" charset="0"/>
                              </a:rPr>
                              <m:t>−</m:t>
                            </m:r>
                            <m:r>
                              <a:rPr lang="zh-CN" altLang="en-US" b="1" i="0">
                                <a:latin typeface="Cambria Math" panose="02040503050406030204" pitchFamily="18" charset="0"/>
                              </a:rPr>
                              <m:t>𝚫</m:t>
                            </m:r>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𝑹</m:t>
                                </m:r>
                              </m:e>
                              <m:sub>
                                <m:r>
                                  <a:rPr lang="zh-CN" altLang="en-US" b="1" i="0">
                                    <a:latin typeface="Cambria Math" panose="02040503050406030204" pitchFamily="18" charset="0"/>
                                  </a:rPr>
                                  <m:t>𝟒</m:t>
                                </m:r>
                              </m:sub>
                            </m:sSub>
                          </m:e>
                        </m:d>
                      </m:den>
                    </m:f>
                  </m:oMath>
                </a14:m>
                <a:r>
                  <a:rPr lang="en-US" altLang="zh-CN" b="1" dirty="0"/>
                  <a:t>]</a:t>
                </a:r>
                <a:endParaRPr lang="zh-CN" altLang="en-US" b="1" dirty="0"/>
              </a:p>
            </p:txBody>
          </p:sp>
        </mc:Choice>
        <mc:Fallback xmlns="">
          <p:sp>
            <p:nvSpPr>
              <p:cNvPr id="3" name="矩形 2"/>
              <p:cNvSpPr>
                <a:spLocks noRot="1" noChangeAspect="1" noMove="1" noResize="1" noEditPoints="1" noAdjustHandles="1" noChangeArrowheads="1" noChangeShapeType="1" noTextEdit="1"/>
              </p:cNvSpPr>
              <p:nvPr/>
            </p:nvSpPr>
            <p:spPr>
              <a:xfrm>
                <a:off x="323528" y="2850139"/>
                <a:ext cx="4768826" cy="540661"/>
              </a:xfrm>
              <a:prstGeom prst="rect">
                <a:avLst/>
              </a:prstGeom>
              <a:blipFill>
                <a:blip r:embed="rId6"/>
                <a:stretch>
                  <a:fillRect r="-384" b="-6818"/>
                </a:stretch>
              </a:blipFill>
            </p:spPr>
            <p:txBody>
              <a:bodyPr/>
              <a:lstStyle/>
              <a:p>
                <a:r>
                  <a:rPr lang="zh-CN" altLang="en-US">
                    <a:noFill/>
                  </a:rPr>
                  <a:t> </a:t>
                </a:r>
              </a:p>
            </p:txBody>
          </p:sp>
        </mc:Fallback>
      </mc:AlternateContent>
      <p:pic>
        <p:nvPicPr>
          <p:cNvPr id="18" name="图片 17"/>
          <p:cNvPicPr/>
          <p:nvPr/>
        </p:nvPicPr>
        <p:blipFill>
          <a:blip r:embed="rId7">
            <a:extLst>
              <a:ext uri="{28A0092B-C50C-407E-A947-70E740481C1C}">
                <a14:useLocalDpi xmlns:a14="http://schemas.microsoft.com/office/drawing/2010/main" val="0"/>
              </a:ext>
            </a:extLst>
          </a:blip>
          <a:srcRect/>
          <a:stretch>
            <a:fillRect/>
          </a:stretch>
        </p:blipFill>
        <p:spPr bwMode="auto">
          <a:xfrm>
            <a:off x="5796136" y="1839702"/>
            <a:ext cx="2698351" cy="2147580"/>
          </a:xfrm>
          <a:prstGeom prst="rect">
            <a:avLst/>
          </a:prstGeom>
          <a:noFill/>
          <a:ln>
            <a:noFill/>
          </a:ln>
        </p:spPr>
      </p:pic>
    </p:spTree>
    <p:extLst>
      <p:ext uri="{BB962C8B-B14F-4D97-AF65-F5344CB8AC3E}">
        <p14:creationId xmlns:p14="http://schemas.microsoft.com/office/powerpoint/2010/main" val="23476391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2" y="411510"/>
            <a:ext cx="2483766"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4" name="矩形 13"/>
          <p:cNvSpPr/>
          <p:nvPr/>
        </p:nvSpPr>
        <p:spPr>
          <a:xfrm>
            <a:off x="71500" y="434685"/>
            <a:ext cx="2185214" cy="461665"/>
          </a:xfrm>
          <a:prstGeom prst="rect">
            <a:avLst/>
          </a:prstGeom>
        </p:spPr>
        <p:txBody>
          <a:bodyPr wrap="none">
            <a:spAutoFit/>
          </a:bodyPr>
          <a:lstStyle/>
          <a:p>
            <a:r>
              <a:rPr lang="en-US" altLang="zh-CN" sz="2400" b="1" dirty="0">
                <a:solidFill>
                  <a:schemeClr val="bg1"/>
                </a:solidFill>
                <a:latin typeface="Times New Roman" panose="02020603050405020304" pitchFamily="18" charset="0"/>
                <a:ea typeface="微软雅黑" pitchFamily="34" charset="-122"/>
                <a:sym typeface="Times New Roman" panose="02020603050405020304" pitchFamily="18" charset="0"/>
              </a:rPr>
              <a:t> 4.1.2 </a:t>
            </a:r>
            <a:r>
              <a:rPr lang="zh-CN" altLang="en-US" sz="2400" b="1" dirty="0">
                <a:solidFill>
                  <a:schemeClr val="bg1"/>
                </a:solidFill>
                <a:latin typeface="Times New Roman" panose="02020603050405020304" pitchFamily="18" charset="0"/>
                <a:ea typeface="微软雅黑" pitchFamily="34" charset="-122"/>
                <a:sym typeface="Times New Roman" panose="02020603050405020304" pitchFamily="18" charset="0"/>
              </a:rPr>
              <a:t>交流电桥</a:t>
            </a:r>
          </a:p>
        </p:txBody>
      </p:sp>
      <p:sp>
        <p:nvSpPr>
          <p:cNvPr id="2" name="矩形 1"/>
          <p:cNvSpPr/>
          <p:nvPr/>
        </p:nvSpPr>
        <p:spPr>
          <a:xfrm>
            <a:off x="228600" y="1023578"/>
            <a:ext cx="4343400" cy="3083921"/>
          </a:xfrm>
          <a:prstGeom prst="rect">
            <a:avLst/>
          </a:prstGeom>
        </p:spPr>
        <p:txBody>
          <a:bodyPr wrap="square">
            <a:spAutoFit/>
          </a:bodyPr>
          <a:lstStyle/>
          <a:p>
            <a:pPr marL="285750" indent="-285750">
              <a:lnSpc>
                <a:spcPct val="120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当电桥的供桥电压为</a:t>
            </a:r>
            <a:r>
              <a:rPr lang="zh-CN" altLang="en-US" b="1" dirty="0">
                <a:solidFill>
                  <a:srgbClr val="FF0000"/>
                </a:solidFill>
                <a:latin typeface="Times New Roman" panose="02020603050405020304" pitchFamily="18" charset="0"/>
                <a:ea typeface="微软雅黑" panose="020B0503020204020204" pitchFamily="34" charset="-122"/>
                <a:sym typeface="Times New Roman" panose="02020603050405020304" pitchFamily="18" charset="0"/>
              </a:rPr>
              <a:t>交流</a:t>
            </a: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电压时，电桥转换电路为</a:t>
            </a:r>
            <a:r>
              <a:rPr lang="zh-CN" altLang="en-US" b="1" dirty="0">
                <a:solidFill>
                  <a:srgbClr val="FF0000"/>
                </a:solidFill>
                <a:latin typeface="Times New Roman" panose="02020603050405020304" pitchFamily="18" charset="0"/>
                <a:ea typeface="微软雅黑" panose="020B0503020204020204" pitchFamily="34" charset="-122"/>
                <a:sym typeface="Times New Roman" panose="02020603050405020304" pitchFamily="18" charset="0"/>
              </a:rPr>
              <a:t>交流电桥</a:t>
            </a: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a:t>
            </a: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0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与直流电桥相比，交流电桥</a:t>
            </a:r>
            <a:r>
              <a:rPr lang="zh-CN" altLang="en-US" b="1" dirty="0">
                <a:solidFill>
                  <a:srgbClr val="FF0000"/>
                </a:solidFill>
                <a:latin typeface="Times New Roman" panose="02020603050405020304" pitchFamily="18" charset="0"/>
                <a:ea typeface="微软雅黑" panose="020B0503020204020204" pitchFamily="34" charset="-122"/>
                <a:sym typeface="Times New Roman" panose="02020603050405020304" pitchFamily="18" charset="0"/>
              </a:rPr>
              <a:t>双向</a:t>
            </a: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供电，更有利于</a:t>
            </a:r>
            <a:r>
              <a:rPr lang="zh-CN" altLang="en-US" b="1" dirty="0">
                <a:solidFill>
                  <a:srgbClr val="FF0000"/>
                </a:solidFill>
                <a:latin typeface="Times New Roman" panose="02020603050405020304" pitchFamily="18" charset="0"/>
                <a:ea typeface="微软雅黑" panose="020B0503020204020204" pitchFamily="34" charset="-122"/>
                <a:sym typeface="Times New Roman" panose="02020603050405020304" pitchFamily="18" charset="0"/>
              </a:rPr>
              <a:t>消除零漂</a:t>
            </a: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，所以实用的电桥转换电路多为</a:t>
            </a:r>
            <a:r>
              <a:rPr lang="zh-CN" altLang="en-US" b="1" dirty="0">
                <a:solidFill>
                  <a:srgbClr val="FF0000"/>
                </a:solidFill>
                <a:latin typeface="Times New Roman" panose="02020603050405020304" pitchFamily="18" charset="0"/>
                <a:ea typeface="微软雅黑" panose="020B0503020204020204" pitchFamily="34" charset="-122"/>
                <a:sym typeface="Times New Roman" panose="02020603050405020304" pitchFamily="18" charset="0"/>
              </a:rPr>
              <a:t>交流</a:t>
            </a: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电桥；</a:t>
            </a: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0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交流电桥与直流电桥的不同点主要在以下两点：</a:t>
            </a: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800100" lvl="1" indent="-342900">
              <a:lnSpc>
                <a:spcPct val="120000"/>
              </a:lnSpc>
              <a:buClr>
                <a:schemeClr val="accent3">
                  <a:lumMod val="75000"/>
                </a:schemeClr>
              </a:buClr>
              <a:buFont typeface="Wingdings" panose="05000000000000000000" pitchFamily="2" charset="2"/>
              <a:buChar char="u"/>
            </a:pP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激励电源为</a:t>
            </a:r>
            <a:r>
              <a:rPr lang="zh-CN" altLang="en-US" b="1" dirty="0">
                <a:solidFill>
                  <a:srgbClr val="FF0000"/>
                </a:solidFill>
                <a:latin typeface="Times New Roman" panose="02020603050405020304" pitchFamily="18" charset="0"/>
                <a:ea typeface="微软雅黑" panose="020B0503020204020204" pitchFamily="34" charset="-122"/>
                <a:sym typeface="Times New Roman" panose="02020603050405020304" pitchFamily="18" charset="0"/>
              </a:rPr>
              <a:t>交流</a:t>
            </a: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电源；</a:t>
            </a:r>
          </a:p>
          <a:p>
            <a:pPr marL="800100" lvl="1" indent="-342900">
              <a:lnSpc>
                <a:spcPct val="120000"/>
              </a:lnSpc>
              <a:buClr>
                <a:schemeClr val="accent3">
                  <a:lumMod val="75000"/>
                </a:schemeClr>
              </a:buClr>
              <a:buFont typeface="Wingdings" panose="05000000000000000000" pitchFamily="2" charset="2"/>
              <a:buChar char="u"/>
            </a:pP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桥臂可以是</a:t>
            </a:r>
            <a:r>
              <a:rPr lang="zh-CN" altLang="en-US" b="1" dirty="0">
                <a:solidFill>
                  <a:srgbClr val="FF0000"/>
                </a:solidFill>
                <a:latin typeface="Times New Roman" panose="02020603050405020304" pitchFamily="18" charset="0"/>
                <a:ea typeface="微软雅黑" panose="020B0503020204020204" pitchFamily="34" charset="-122"/>
                <a:sym typeface="Times New Roman" panose="02020603050405020304" pitchFamily="18" charset="0"/>
              </a:rPr>
              <a:t>电阻</a:t>
            </a: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a:t>
            </a:r>
            <a:r>
              <a:rPr lang="zh-CN" altLang="en-US" b="1" dirty="0">
                <a:solidFill>
                  <a:srgbClr val="FF0000"/>
                </a:solidFill>
                <a:latin typeface="Times New Roman" panose="02020603050405020304" pitchFamily="18" charset="0"/>
                <a:ea typeface="微软雅黑" panose="020B0503020204020204" pitchFamily="34" charset="-122"/>
                <a:sym typeface="Times New Roman" panose="02020603050405020304" pitchFamily="18" charset="0"/>
              </a:rPr>
              <a:t>电感</a:t>
            </a: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或</a:t>
            </a:r>
            <a:r>
              <a:rPr lang="zh-CN" altLang="en-US" b="1" dirty="0">
                <a:solidFill>
                  <a:srgbClr val="FF0000"/>
                </a:solidFill>
                <a:latin typeface="Times New Roman" panose="02020603050405020304" pitchFamily="18" charset="0"/>
                <a:ea typeface="微软雅黑" panose="020B0503020204020204" pitchFamily="34" charset="-122"/>
                <a:sym typeface="Times New Roman" panose="02020603050405020304" pitchFamily="18" charset="0"/>
              </a:rPr>
              <a:t>电容</a:t>
            </a: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a:t>
            </a: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48064" y="1041058"/>
            <a:ext cx="2844316" cy="3309021"/>
          </a:xfrm>
          <a:prstGeom prst="rect">
            <a:avLst/>
          </a:prstGeom>
        </p:spPr>
      </p:pic>
    </p:spTree>
    <p:extLst>
      <p:ext uri="{BB962C8B-B14F-4D97-AF65-F5344CB8AC3E}">
        <p14:creationId xmlns:p14="http://schemas.microsoft.com/office/powerpoint/2010/main" val="39751189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2" y="411510"/>
            <a:ext cx="2483766"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4" name="矩形 13"/>
          <p:cNvSpPr/>
          <p:nvPr/>
        </p:nvSpPr>
        <p:spPr>
          <a:xfrm>
            <a:off x="71500" y="434685"/>
            <a:ext cx="2185214" cy="461665"/>
          </a:xfrm>
          <a:prstGeom prst="rect">
            <a:avLst/>
          </a:prstGeom>
        </p:spPr>
        <p:txBody>
          <a:bodyPr wrap="none">
            <a:spAutoFit/>
          </a:bodyPr>
          <a:lstStyle/>
          <a:p>
            <a:r>
              <a:rPr lang="en-US" altLang="zh-CN" sz="2400" b="1" dirty="0">
                <a:solidFill>
                  <a:schemeClr val="bg1"/>
                </a:solidFill>
                <a:latin typeface="Times New Roman" panose="02020603050405020304" pitchFamily="18" charset="0"/>
                <a:ea typeface="微软雅黑" pitchFamily="34" charset="-122"/>
                <a:sym typeface="Times New Roman" panose="02020603050405020304" pitchFamily="18" charset="0"/>
              </a:rPr>
              <a:t> 4.1.2 </a:t>
            </a:r>
            <a:r>
              <a:rPr lang="zh-CN" altLang="en-US" sz="2400" b="1" dirty="0">
                <a:solidFill>
                  <a:schemeClr val="bg1"/>
                </a:solidFill>
                <a:latin typeface="Times New Roman" panose="02020603050405020304" pitchFamily="18" charset="0"/>
                <a:ea typeface="微软雅黑" pitchFamily="34" charset="-122"/>
                <a:sym typeface="Times New Roman" panose="02020603050405020304" pitchFamily="18" charset="0"/>
              </a:rPr>
              <a:t>交流电桥</a:t>
            </a:r>
          </a:p>
        </p:txBody>
      </p:sp>
      <mc:AlternateContent xmlns:mc="http://schemas.openxmlformats.org/markup-compatibility/2006" xmlns:a14="http://schemas.microsoft.com/office/drawing/2010/main">
        <mc:Choice Requires="a14">
          <p:sp>
            <p:nvSpPr>
              <p:cNvPr id="2" name="矩形 1"/>
              <p:cNvSpPr/>
              <p:nvPr/>
            </p:nvSpPr>
            <p:spPr>
              <a:xfrm>
                <a:off x="228600" y="1023578"/>
                <a:ext cx="8686800" cy="4119333"/>
              </a:xfrm>
              <a:prstGeom prst="rect">
                <a:avLst/>
              </a:prstGeom>
            </p:spPr>
            <p:txBody>
              <a:bodyPr wrap="square">
                <a:spAutoFit/>
              </a:bodyPr>
              <a:lstStyle/>
              <a:p>
                <a:pPr marL="285750" indent="-285750">
                  <a:lnSpc>
                    <a:spcPct val="120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若在测量前电桥输出电压为</a:t>
                </a:r>
                <a:r>
                  <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0</a:t>
                </a: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，电桥达平衡状态，则可得</a:t>
                </a:r>
                <a:r>
                  <a:rPr lang="zh-CN" altLang="en-US" b="1" dirty="0">
                    <a:solidFill>
                      <a:srgbClr val="FF0000"/>
                    </a:solidFill>
                    <a:latin typeface="Times New Roman" panose="02020603050405020304" pitchFamily="18" charset="0"/>
                    <a:ea typeface="微软雅黑" panose="020B0503020204020204" pitchFamily="34" charset="-122"/>
                    <a:sym typeface="Times New Roman" panose="02020603050405020304" pitchFamily="18" charset="0"/>
                  </a:rPr>
                  <a:t>电桥平衡条件</a:t>
                </a: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为：</a:t>
                </a: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0000"/>
                  </a:lnSpc>
                  <a:spcBef>
                    <a:spcPts val="600"/>
                  </a:spcBef>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正弦交流电压供电情况下，各桥臂阻抗用复数</a:t>
                </a:r>
                <a14:m>
                  <m:oMath xmlns:m="http://schemas.openxmlformats.org/officeDocument/2006/math">
                    <m:sSub>
                      <m:sSubPr>
                        <m:ctrlPr>
                          <a:rPr lang="zh-CN" altLang="zh-CN" b="1" i="1">
                            <a:latin typeface="Cambria Math" panose="02040503050406030204" pitchFamily="18" charset="0"/>
                          </a:rPr>
                        </m:ctrlPr>
                      </m:sSubPr>
                      <m:e>
                        <m:r>
                          <a:rPr lang="en-US" altLang="zh-CN" b="1" i="1">
                            <a:latin typeface="Cambria Math" panose="02040503050406030204" pitchFamily="18" charset="0"/>
                          </a:rPr>
                          <m:t>𝒛</m:t>
                        </m:r>
                      </m:e>
                      <m:sub>
                        <m:r>
                          <a:rPr lang="en-US" altLang="zh-CN" b="1" i="1">
                            <a:latin typeface="Cambria Math" panose="02040503050406030204" pitchFamily="18" charset="0"/>
                          </a:rPr>
                          <m:t>𝒊</m:t>
                        </m:r>
                      </m:sub>
                    </m:sSub>
                    <m:r>
                      <a:rPr lang="en-US" altLang="zh-CN" b="1" i="1">
                        <a:latin typeface="Cambria Math" panose="02040503050406030204" pitchFamily="18" charset="0"/>
                      </a:rPr>
                      <m:t>=∣</m:t>
                    </m:r>
                    <m:sSub>
                      <m:sSubPr>
                        <m:ctrlPr>
                          <a:rPr lang="zh-CN" altLang="zh-CN" b="1" i="1">
                            <a:latin typeface="Cambria Math" panose="02040503050406030204" pitchFamily="18" charset="0"/>
                          </a:rPr>
                        </m:ctrlPr>
                      </m:sSubPr>
                      <m:e>
                        <m:r>
                          <a:rPr lang="en-US" altLang="zh-CN" b="1" i="1">
                            <a:latin typeface="Cambria Math" panose="02040503050406030204" pitchFamily="18" charset="0"/>
                          </a:rPr>
                          <m:t>𝒛</m:t>
                        </m:r>
                      </m:e>
                      <m:sub>
                        <m:r>
                          <a:rPr lang="en-US" altLang="zh-CN" b="1" i="1">
                            <a:latin typeface="Cambria Math" panose="02040503050406030204" pitchFamily="18" charset="0"/>
                          </a:rPr>
                          <m:t>𝒊</m:t>
                        </m:r>
                      </m:sub>
                    </m:sSub>
                    <m:r>
                      <a:rPr lang="en-US" altLang="zh-CN" b="1" i="1">
                        <a:latin typeface="Cambria Math" panose="02040503050406030204" pitchFamily="18" charset="0"/>
                      </a:rPr>
                      <m:t>∣</m:t>
                    </m:r>
                    <m:sSup>
                      <m:sSupPr>
                        <m:ctrlPr>
                          <a:rPr lang="zh-CN" altLang="zh-CN" b="1" i="1">
                            <a:latin typeface="Cambria Math" panose="02040503050406030204" pitchFamily="18" charset="0"/>
                          </a:rPr>
                        </m:ctrlPr>
                      </m:sSupPr>
                      <m:e>
                        <m:r>
                          <a:rPr lang="en-US" altLang="zh-CN" b="1" i="1">
                            <a:latin typeface="Cambria Math" panose="02040503050406030204" pitchFamily="18" charset="0"/>
                          </a:rPr>
                          <m:t>𝒆</m:t>
                        </m:r>
                      </m:e>
                      <m:sup>
                        <m:sSub>
                          <m:sSubPr>
                            <m:ctrlPr>
                              <a:rPr lang="zh-CN" altLang="zh-CN" b="1" i="1">
                                <a:latin typeface="Cambria Math" panose="02040503050406030204" pitchFamily="18" charset="0"/>
                              </a:rPr>
                            </m:ctrlPr>
                          </m:sSubPr>
                          <m:e>
                            <m:r>
                              <a:rPr lang="en-US" altLang="zh-CN" b="1" i="1">
                                <a:latin typeface="Cambria Math" panose="02040503050406030204" pitchFamily="18" charset="0"/>
                              </a:rPr>
                              <m:t>𝝓</m:t>
                            </m:r>
                          </m:e>
                          <m:sub>
                            <m:r>
                              <a:rPr lang="en-US" altLang="zh-CN" b="1" i="1">
                                <a:latin typeface="Cambria Math" panose="02040503050406030204" pitchFamily="18" charset="0"/>
                              </a:rPr>
                              <m:t>𝒊</m:t>
                            </m:r>
                          </m:sub>
                        </m:sSub>
                      </m:sup>
                    </m:sSup>
                  </m:oMath>
                </a14:m>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表示，则可得：</a:t>
                </a: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0000"/>
                  </a:lnSpc>
                  <a:spcBef>
                    <a:spcPts val="600"/>
                  </a:spcBef>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交流电桥平衡条件分为幅值和相角两个部分：</a:t>
                </a: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0000"/>
                  </a:lnSpc>
                  <a:spcBef>
                    <a:spcPts val="600"/>
                  </a:spcBef>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0000"/>
                  </a:lnSpc>
                  <a:spcBef>
                    <a:spcPts val="1800"/>
                  </a:spcBef>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阻抗角</a:t>
                </a:r>
                <a14:m>
                  <m:oMath xmlns:m="http://schemas.openxmlformats.org/officeDocument/2006/math">
                    <m:r>
                      <a:rPr lang="en-US" altLang="zh-CN" b="1" i="1">
                        <a:latin typeface="Cambria Math" panose="02040503050406030204" pitchFamily="18" charset="0"/>
                      </a:rPr>
                      <m:t>𝝓</m:t>
                    </m:r>
                  </m:oMath>
                </a14:m>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表示桥臂电流与电压之间的相位差：</a:t>
                </a: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742950" lvl="1" indent="-285750">
                  <a:lnSpc>
                    <a:spcPct val="110000"/>
                  </a:lnSpc>
                  <a:spcBef>
                    <a:spcPts val="600"/>
                  </a:spcBef>
                  <a:buClr>
                    <a:schemeClr val="accent3">
                      <a:lumMod val="75000"/>
                    </a:schemeClr>
                  </a:buClr>
                  <a:buFont typeface="Wingdings" panose="05000000000000000000" pitchFamily="2" charset="2"/>
                  <a:buChar char="u"/>
                </a:pPr>
                <a:r>
                  <a:rPr lang="zh-CN" altLang="zh-CN" b="1" dirty="0">
                    <a:solidFill>
                      <a:prstClr val="black"/>
                    </a:solidFill>
                    <a:latin typeface="Times New Roman" panose="02020603050405020304" pitchFamily="18" charset="0"/>
                    <a:ea typeface="微软雅黑" panose="020B0503020204020204" pitchFamily="34" charset="-122"/>
                  </a:rPr>
                  <a:t>当桥臂为纯电阻时，</a:t>
                </a:r>
                <a14:m>
                  <m:oMath xmlns:m="http://schemas.openxmlformats.org/officeDocument/2006/math">
                    <m:r>
                      <a:rPr lang="en-US" altLang="zh-CN" b="1" i="1">
                        <a:solidFill>
                          <a:prstClr val="black"/>
                        </a:solidFill>
                        <a:latin typeface="Cambria Math" panose="02040503050406030204" pitchFamily="18" charset="0"/>
                        <a:ea typeface="微软雅黑" panose="020B0503020204020204" pitchFamily="34" charset="-122"/>
                      </a:rPr>
                      <m:t>𝝓</m:t>
                    </m:r>
                    <m:r>
                      <a:rPr lang="en-US" altLang="zh-CN" b="1">
                        <a:solidFill>
                          <a:prstClr val="black"/>
                        </a:solidFill>
                        <a:latin typeface="Cambria Math" panose="02040503050406030204" pitchFamily="18" charset="0"/>
                        <a:ea typeface="微软雅黑" panose="020B0503020204020204" pitchFamily="34" charset="-122"/>
                      </a:rPr>
                      <m:t>=</m:t>
                    </m:r>
                    <m:r>
                      <a:rPr lang="en-US" altLang="zh-CN" b="1" i="1">
                        <a:solidFill>
                          <a:prstClr val="black"/>
                        </a:solidFill>
                        <a:latin typeface="Cambria Math" panose="02040503050406030204" pitchFamily="18" charset="0"/>
                        <a:ea typeface="微软雅黑" panose="020B0503020204020204" pitchFamily="34" charset="-122"/>
                      </a:rPr>
                      <m:t>𝟎</m:t>
                    </m:r>
                  </m:oMath>
                </a14:m>
                <a:r>
                  <a:rPr lang="zh-CN" altLang="zh-CN" b="1" dirty="0">
                    <a:solidFill>
                      <a:prstClr val="black"/>
                    </a:solidFill>
                    <a:latin typeface="Times New Roman" panose="02020603050405020304" pitchFamily="18" charset="0"/>
                    <a:ea typeface="微软雅黑" panose="020B0503020204020204" pitchFamily="34" charset="-122"/>
                  </a:rPr>
                  <a:t>；</a:t>
                </a:r>
                <a:endParaRPr lang="en-US" altLang="zh-CN" b="1" dirty="0">
                  <a:solidFill>
                    <a:prstClr val="black"/>
                  </a:solidFill>
                  <a:latin typeface="Times New Roman" panose="02020603050405020304" pitchFamily="18" charset="0"/>
                  <a:ea typeface="微软雅黑" panose="020B0503020204020204" pitchFamily="34" charset="-122"/>
                </a:endParaRPr>
              </a:p>
              <a:p>
                <a:pPr marL="742950" lvl="1" indent="-285750">
                  <a:lnSpc>
                    <a:spcPct val="110000"/>
                  </a:lnSpc>
                  <a:spcBef>
                    <a:spcPts val="600"/>
                  </a:spcBef>
                  <a:buClr>
                    <a:schemeClr val="accent3">
                      <a:lumMod val="75000"/>
                    </a:schemeClr>
                  </a:buClr>
                  <a:buFont typeface="Wingdings" panose="05000000000000000000" pitchFamily="2" charset="2"/>
                  <a:buChar char="u"/>
                </a:pPr>
                <a:r>
                  <a:rPr lang="zh-CN" altLang="zh-CN" b="1" dirty="0">
                    <a:solidFill>
                      <a:prstClr val="black"/>
                    </a:solidFill>
                    <a:latin typeface="Times New Roman" panose="02020603050405020304" pitchFamily="18" charset="0"/>
                    <a:ea typeface="微软雅黑" panose="020B0503020204020204" pitchFamily="34" charset="-122"/>
                  </a:rPr>
                  <a:t>若为电感性阻抗时，</a:t>
                </a:r>
                <a14:m>
                  <m:oMath xmlns:m="http://schemas.openxmlformats.org/officeDocument/2006/math">
                    <m:r>
                      <a:rPr lang="en-US" altLang="zh-CN" b="1" i="1">
                        <a:solidFill>
                          <a:prstClr val="black"/>
                        </a:solidFill>
                        <a:latin typeface="Cambria Math" panose="02040503050406030204" pitchFamily="18" charset="0"/>
                        <a:ea typeface="微软雅黑" panose="020B0503020204020204" pitchFamily="34" charset="-122"/>
                      </a:rPr>
                      <m:t>𝝓</m:t>
                    </m:r>
                    <m:r>
                      <a:rPr lang="en-US" altLang="zh-CN" b="1">
                        <a:solidFill>
                          <a:prstClr val="black"/>
                        </a:solidFill>
                        <a:latin typeface="Cambria Math" panose="02040503050406030204" pitchFamily="18" charset="0"/>
                        <a:ea typeface="微软雅黑" panose="020B0503020204020204" pitchFamily="34" charset="-122"/>
                      </a:rPr>
                      <m:t>&gt;</m:t>
                    </m:r>
                    <m:r>
                      <a:rPr lang="en-US" altLang="zh-CN" b="1" i="1">
                        <a:solidFill>
                          <a:prstClr val="black"/>
                        </a:solidFill>
                        <a:latin typeface="Cambria Math" panose="02040503050406030204" pitchFamily="18" charset="0"/>
                        <a:ea typeface="微软雅黑" panose="020B0503020204020204" pitchFamily="34" charset="-122"/>
                      </a:rPr>
                      <m:t>𝟎</m:t>
                    </m:r>
                  </m:oMath>
                </a14:m>
                <a:r>
                  <a:rPr lang="zh-CN" altLang="zh-CN" b="1" dirty="0">
                    <a:solidFill>
                      <a:prstClr val="black"/>
                    </a:solidFill>
                    <a:latin typeface="Times New Roman" panose="02020603050405020304" pitchFamily="18" charset="0"/>
                    <a:ea typeface="微软雅黑" panose="020B0503020204020204" pitchFamily="34" charset="-122"/>
                  </a:rPr>
                  <a:t>；</a:t>
                </a:r>
                <a:endParaRPr lang="en-US" altLang="zh-CN" b="1" dirty="0">
                  <a:solidFill>
                    <a:prstClr val="black"/>
                  </a:solidFill>
                  <a:latin typeface="Times New Roman" panose="02020603050405020304" pitchFamily="18" charset="0"/>
                  <a:ea typeface="微软雅黑" panose="020B0503020204020204" pitchFamily="34" charset="-122"/>
                </a:endParaRPr>
              </a:p>
              <a:p>
                <a:pPr marL="742950" lvl="1" indent="-285750">
                  <a:lnSpc>
                    <a:spcPct val="110000"/>
                  </a:lnSpc>
                  <a:spcBef>
                    <a:spcPts val="600"/>
                  </a:spcBef>
                  <a:buClr>
                    <a:schemeClr val="accent3">
                      <a:lumMod val="75000"/>
                    </a:schemeClr>
                  </a:buClr>
                  <a:buFont typeface="Wingdings" panose="05000000000000000000" pitchFamily="2" charset="2"/>
                  <a:buChar char="u"/>
                </a:pPr>
                <a:r>
                  <a:rPr lang="zh-CN" altLang="zh-CN" b="1" dirty="0">
                    <a:solidFill>
                      <a:prstClr val="black"/>
                    </a:solidFill>
                    <a:latin typeface="Times New Roman" panose="02020603050405020304" pitchFamily="18" charset="0"/>
                    <a:ea typeface="微软雅黑" panose="020B0503020204020204" pitchFamily="34" charset="-122"/>
                  </a:rPr>
                  <a:t>若为电容性阻抗时，</a:t>
                </a:r>
                <a14:m>
                  <m:oMath xmlns:m="http://schemas.openxmlformats.org/officeDocument/2006/math">
                    <m:r>
                      <a:rPr lang="en-US" altLang="zh-CN" b="1" i="1">
                        <a:solidFill>
                          <a:prstClr val="black"/>
                        </a:solidFill>
                        <a:latin typeface="Cambria Math" panose="02040503050406030204" pitchFamily="18" charset="0"/>
                        <a:ea typeface="微软雅黑" panose="020B0503020204020204" pitchFamily="34" charset="-122"/>
                      </a:rPr>
                      <m:t>𝝓</m:t>
                    </m:r>
                    <m:r>
                      <a:rPr lang="en-US" altLang="zh-CN" b="1">
                        <a:solidFill>
                          <a:prstClr val="black"/>
                        </a:solidFill>
                        <a:latin typeface="Cambria Math" panose="02040503050406030204" pitchFamily="18" charset="0"/>
                        <a:ea typeface="微软雅黑" panose="020B0503020204020204" pitchFamily="34" charset="-122"/>
                      </a:rPr>
                      <m:t>&lt;</m:t>
                    </m:r>
                    <m:r>
                      <a:rPr lang="en-US" altLang="zh-CN" b="1" i="1">
                        <a:solidFill>
                          <a:prstClr val="black"/>
                        </a:solidFill>
                        <a:latin typeface="Cambria Math" panose="02040503050406030204" pitchFamily="18" charset="0"/>
                        <a:ea typeface="微软雅黑" panose="020B0503020204020204" pitchFamily="34" charset="-122"/>
                      </a:rPr>
                      <m:t>𝟎</m:t>
                    </m:r>
                  </m:oMath>
                </a14:m>
                <a:r>
                  <a:rPr lang="zh-CN" altLang="zh-CN" b="1" dirty="0">
                    <a:solidFill>
                      <a:prstClr val="black"/>
                    </a:solidFill>
                    <a:latin typeface="Times New Roman" panose="02020603050405020304" pitchFamily="18" charset="0"/>
                    <a:ea typeface="微软雅黑" panose="020B0503020204020204" pitchFamily="34" charset="-122"/>
                  </a:rPr>
                  <a:t>。</a:t>
                </a: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p:txBody>
          </p:sp>
        </mc:Choice>
        <mc:Fallback xmlns="">
          <p:sp>
            <p:nvSpPr>
              <p:cNvPr id="2" name="矩形 1"/>
              <p:cNvSpPr>
                <a:spLocks noRot="1" noChangeAspect="1" noMove="1" noResize="1" noEditPoints="1" noAdjustHandles="1" noChangeArrowheads="1" noChangeShapeType="1" noTextEdit="1"/>
              </p:cNvSpPr>
              <p:nvPr/>
            </p:nvSpPr>
            <p:spPr>
              <a:xfrm>
                <a:off x="228600" y="1023578"/>
                <a:ext cx="8686800" cy="4119333"/>
              </a:xfrm>
              <a:prstGeom prst="rect">
                <a:avLst/>
              </a:prstGeom>
              <a:blipFill>
                <a:blip r:embed="rId3"/>
                <a:stretch>
                  <a:fillRect l="-491" t="-14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矩形 2"/>
              <p:cNvSpPr/>
              <p:nvPr/>
            </p:nvSpPr>
            <p:spPr>
              <a:xfrm>
                <a:off x="3851920" y="1446334"/>
                <a:ext cx="145559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b="1" i="1" smtClean="0">
                              <a:solidFill>
                                <a:srgbClr val="FF0000"/>
                              </a:solidFill>
                              <a:latin typeface="Cambria Math" panose="02040503050406030204" pitchFamily="18" charset="0"/>
                            </a:rPr>
                          </m:ctrlPr>
                        </m:sSubPr>
                        <m:e>
                          <m:r>
                            <a:rPr lang="zh-CN" altLang="en-US" b="1" i="1">
                              <a:solidFill>
                                <a:srgbClr val="FF0000"/>
                              </a:solidFill>
                              <a:latin typeface="Cambria Math" panose="02040503050406030204" pitchFamily="18" charset="0"/>
                            </a:rPr>
                            <m:t>𝒛</m:t>
                          </m:r>
                        </m:e>
                        <m:sub>
                          <m:r>
                            <a:rPr lang="zh-CN" altLang="en-US" b="1" i="0">
                              <a:solidFill>
                                <a:srgbClr val="FF0000"/>
                              </a:solidFill>
                              <a:latin typeface="Cambria Math" panose="02040503050406030204" pitchFamily="18" charset="0"/>
                            </a:rPr>
                            <m:t>𝟏</m:t>
                          </m:r>
                        </m:sub>
                      </m:sSub>
                      <m:sSub>
                        <m:sSubPr>
                          <m:ctrlPr>
                            <a:rPr lang="zh-CN" altLang="en-US" b="1" i="1">
                              <a:solidFill>
                                <a:srgbClr val="FF0000"/>
                              </a:solidFill>
                              <a:latin typeface="Cambria Math" panose="02040503050406030204" pitchFamily="18" charset="0"/>
                            </a:rPr>
                          </m:ctrlPr>
                        </m:sSubPr>
                        <m:e>
                          <m:r>
                            <a:rPr lang="zh-CN" altLang="en-US" b="1" i="1">
                              <a:solidFill>
                                <a:srgbClr val="FF0000"/>
                              </a:solidFill>
                              <a:latin typeface="Cambria Math" panose="02040503050406030204" pitchFamily="18" charset="0"/>
                            </a:rPr>
                            <m:t>𝒛</m:t>
                          </m:r>
                        </m:e>
                        <m:sub>
                          <m:r>
                            <a:rPr lang="zh-CN" altLang="en-US" b="1" i="0">
                              <a:solidFill>
                                <a:srgbClr val="FF0000"/>
                              </a:solidFill>
                              <a:latin typeface="Cambria Math" panose="02040503050406030204" pitchFamily="18" charset="0"/>
                            </a:rPr>
                            <m:t>𝟑</m:t>
                          </m:r>
                        </m:sub>
                      </m:sSub>
                      <m:r>
                        <a:rPr lang="zh-CN" altLang="en-US" b="1" i="0">
                          <a:solidFill>
                            <a:srgbClr val="FF0000"/>
                          </a:solidFill>
                          <a:latin typeface="Cambria Math" panose="02040503050406030204" pitchFamily="18" charset="0"/>
                        </a:rPr>
                        <m:t>=</m:t>
                      </m:r>
                      <m:sSub>
                        <m:sSubPr>
                          <m:ctrlPr>
                            <a:rPr lang="zh-CN" altLang="en-US" b="1" i="1">
                              <a:solidFill>
                                <a:srgbClr val="FF0000"/>
                              </a:solidFill>
                              <a:latin typeface="Cambria Math" panose="02040503050406030204" pitchFamily="18" charset="0"/>
                            </a:rPr>
                          </m:ctrlPr>
                        </m:sSubPr>
                        <m:e>
                          <m:r>
                            <a:rPr lang="zh-CN" altLang="en-US" b="1" i="1">
                              <a:solidFill>
                                <a:srgbClr val="FF0000"/>
                              </a:solidFill>
                              <a:latin typeface="Cambria Math" panose="02040503050406030204" pitchFamily="18" charset="0"/>
                            </a:rPr>
                            <m:t>𝒛</m:t>
                          </m:r>
                        </m:e>
                        <m:sub>
                          <m:r>
                            <a:rPr lang="zh-CN" altLang="en-US" b="1" i="0">
                              <a:solidFill>
                                <a:srgbClr val="FF0000"/>
                              </a:solidFill>
                              <a:latin typeface="Cambria Math" panose="02040503050406030204" pitchFamily="18" charset="0"/>
                            </a:rPr>
                            <m:t>𝟐</m:t>
                          </m:r>
                        </m:sub>
                      </m:sSub>
                      <m:sSub>
                        <m:sSubPr>
                          <m:ctrlPr>
                            <a:rPr lang="zh-CN" altLang="en-US" b="1" i="1">
                              <a:solidFill>
                                <a:srgbClr val="FF0000"/>
                              </a:solidFill>
                              <a:latin typeface="Cambria Math" panose="02040503050406030204" pitchFamily="18" charset="0"/>
                            </a:rPr>
                          </m:ctrlPr>
                        </m:sSubPr>
                        <m:e>
                          <m:r>
                            <a:rPr lang="zh-CN" altLang="en-US" b="1" i="1">
                              <a:solidFill>
                                <a:srgbClr val="FF0000"/>
                              </a:solidFill>
                              <a:latin typeface="Cambria Math" panose="02040503050406030204" pitchFamily="18" charset="0"/>
                            </a:rPr>
                            <m:t>𝒛</m:t>
                          </m:r>
                        </m:e>
                        <m:sub>
                          <m:r>
                            <a:rPr lang="zh-CN" altLang="en-US" b="1" i="0">
                              <a:solidFill>
                                <a:srgbClr val="FF0000"/>
                              </a:solidFill>
                              <a:latin typeface="Cambria Math" panose="02040503050406030204" pitchFamily="18" charset="0"/>
                            </a:rPr>
                            <m:t>𝟒</m:t>
                          </m:r>
                        </m:sub>
                      </m:sSub>
                    </m:oMath>
                  </m:oMathPara>
                </a14:m>
                <a:endParaRPr lang="zh-CN" altLang="en-US" b="1" dirty="0"/>
              </a:p>
            </p:txBody>
          </p:sp>
        </mc:Choice>
        <mc:Fallback xmlns="">
          <p:sp>
            <p:nvSpPr>
              <p:cNvPr id="3" name="矩形 2"/>
              <p:cNvSpPr>
                <a:spLocks noRot="1" noChangeAspect="1" noMove="1" noResize="1" noEditPoints="1" noAdjustHandles="1" noChangeArrowheads="1" noChangeShapeType="1" noTextEdit="1"/>
              </p:cNvSpPr>
              <p:nvPr/>
            </p:nvSpPr>
            <p:spPr>
              <a:xfrm>
                <a:off x="3851920" y="1446334"/>
                <a:ext cx="1455591" cy="369332"/>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p:cNvSpPr/>
              <p:nvPr/>
            </p:nvSpPr>
            <p:spPr>
              <a:xfrm>
                <a:off x="2447764" y="2183823"/>
                <a:ext cx="4241481" cy="38792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b="1">
                          <a:latin typeface="Cambria Math" panose="02040503050406030204" pitchFamily="18" charset="0"/>
                        </a:rPr>
                        <m:t>∣</m:t>
                      </m:r>
                      <m:sSub>
                        <m:sSubPr>
                          <m:ctrlPr>
                            <a:rPr lang="zh-CN" altLang="en-US" b="1" i="1">
                              <a:latin typeface="Cambria Math" panose="02040503050406030204" pitchFamily="18" charset="0"/>
                            </a:rPr>
                          </m:ctrlPr>
                        </m:sSubPr>
                        <m:e>
                          <m:r>
                            <a:rPr lang="zh-CN" altLang="en-US" b="1" i="1">
                              <a:latin typeface="Cambria Math" panose="02040503050406030204" pitchFamily="18" charset="0"/>
                            </a:rPr>
                            <m:t>𝒛</m:t>
                          </m:r>
                        </m:e>
                        <m:sub>
                          <m:r>
                            <a:rPr lang="zh-CN" altLang="en-US" b="1" i="0">
                              <a:latin typeface="Cambria Math" panose="02040503050406030204" pitchFamily="18" charset="0"/>
                            </a:rPr>
                            <m:t>𝟏</m:t>
                          </m:r>
                        </m:sub>
                      </m:sSub>
                      <m:r>
                        <a:rPr lang="zh-CN" altLang="en-US" b="1" i="0">
                          <a:latin typeface="Cambria Math" panose="02040503050406030204" pitchFamily="18" charset="0"/>
                        </a:rPr>
                        <m:t>∣∣</m:t>
                      </m:r>
                      <m:sSub>
                        <m:sSubPr>
                          <m:ctrlPr>
                            <a:rPr lang="zh-CN" altLang="en-US" b="1" i="1">
                              <a:latin typeface="Cambria Math" panose="02040503050406030204" pitchFamily="18" charset="0"/>
                            </a:rPr>
                          </m:ctrlPr>
                        </m:sSubPr>
                        <m:e>
                          <m:r>
                            <a:rPr lang="zh-CN" altLang="en-US" b="1" i="1">
                              <a:latin typeface="Cambria Math" panose="02040503050406030204" pitchFamily="18" charset="0"/>
                            </a:rPr>
                            <m:t>𝒛</m:t>
                          </m:r>
                        </m:e>
                        <m:sub>
                          <m:r>
                            <a:rPr lang="zh-CN" altLang="en-US" b="1" i="0">
                              <a:latin typeface="Cambria Math" panose="02040503050406030204" pitchFamily="18" charset="0"/>
                            </a:rPr>
                            <m:t>𝟑</m:t>
                          </m:r>
                        </m:sub>
                      </m:sSub>
                      <m:r>
                        <a:rPr lang="zh-CN" altLang="en-US" b="1" i="0">
                          <a:latin typeface="Cambria Math" panose="02040503050406030204" pitchFamily="18" charset="0"/>
                        </a:rPr>
                        <m:t>∣</m:t>
                      </m:r>
                      <m:sSup>
                        <m:sSupPr>
                          <m:ctrlPr>
                            <a:rPr lang="zh-CN" altLang="en-US" b="1" i="1">
                              <a:latin typeface="Cambria Math" panose="02040503050406030204" pitchFamily="18" charset="0"/>
                            </a:rPr>
                          </m:ctrlPr>
                        </m:sSupPr>
                        <m:e>
                          <m:r>
                            <a:rPr lang="zh-CN" altLang="en-US" b="1" i="1">
                              <a:latin typeface="Cambria Math" panose="02040503050406030204" pitchFamily="18" charset="0"/>
                            </a:rPr>
                            <m:t>𝒆</m:t>
                          </m:r>
                        </m:e>
                        <m:sup>
                          <m:d>
                            <m:dPr>
                              <m:ctrlPr>
                                <a:rPr lang="zh-CN" altLang="en-US" b="1" i="1">
                                  <a:latin typeface="Cambria Math" panose="02040503050406030204" pitchFamily="18" charset="0"/>
                                </a:rPr>
                              </m:ctrlPr>
                            </m:dPr>
                            <m:e>
                              <m:sSub>
                                <m:sSubPr>
                                  <m:ctrlPr>
                                    <a:rPr lang="zh-CN" altLang="en-US" b="1" i="1">
                                      <a:latin typeface="Cambria Math" panose="02040503050406030204" pitchFamily="18" charset="0"/>
                                    </a:rPr>
                                  </m:ctrlPr>
                                </m:sSubPr>
                                <m:e>
                                  <m:r>
                                    <a:rPr lang="zh-CN" altLang="en-US" b="1" i="1">
                                      <a:latin typeface="Cambria Math" panose="02040503050406030204" pitchFamily="18" charset="0"/>
                                    </a:rPr>
                                    <m:t>𝝓</m:t>
                                  </m:r>
                                </m:e>
                                <m:sub>
                                  <m:r>
                                    <a:rPr lang="zh-CN" altLang="en-US" b="1" i="0">
                                      <a:latin typeface="Cambria Math" panose="02040503050406030204" pitchFamily="18" charset="0"/>
                                    </a:rPr>
                                    <m:t>𝟏</m:t>
                                  </m:r>
                                </m:sub>
                              </m:sSub>
                              <m:r>
                                <a:rPr lang="zh-CN" altLang="en-US" b="1" i="0">
                                  <a:latin typeface="Cambria Math" panose="02040503050406030204" pitchFamily="18" charset="0"/>
                                </a:rPr>
                                <m:t>+</m:t>
                              </m:r>
                              <m:sSub>
                                <m:sSubPr>
                                  <m:ctrlPr>
                                    <a:rPr lang="zh-CN" altLang="en-US" b="1" i="1">
                                      <a:latin typeface="Cambria Math" panose="02040503050406030204" pitchFamily="18" charset="0"/>
                                    </a:rPr>
                                  </m:ctrlPr>
                                </m:sSubPr>
                                <m:e>
                                  <m:r>
                                    <a:rPr lang="zh-CN" altLang="en-US" b="1" i="1">
                                      <a:latin typeface="Cambria Math" panose="02040503050406030204" pitchFamily="18" charset="0"/>
                                    </a:rPr>
                                    <m:t>𝝓</m:t>
                                  </m:r>
                                </m:e>
                                <m:sub>
                                  <m:r>
                                    <a:rPr lang="zh-CN" altLang="en-US" b="1" i="0">
                                      <a:latin typeface="Cambria Math" panose="02040503050406030204" pitchFamily="18" charset="0"/>
                                    </a:rPr>
                                    <m:t>𝟑</m:t>
                                  </m:r>
                                </m:sub>
                              </m:sSub>
                            </m:e>
                          </m:d>
                        </m:sup>
                      </m:sSup>
                      <m:r>
                        <a:rPr lang="zh-CN" altLang="en-US" b="1" i="0">
                          <a:latin typeface="Cambria Math" panose="02040503050406030204" pitchFamily="18" charset="0"/>
                        </a:rPr>
                        <m:t>=∣</m:t>
                      </m:r>
                      <m:sSub>
                        <m:sSubPr>
                          <m:ctrlPr>
                            <a:rPr lang="zh-CN" altLang="en-US" b="1" i="1">
                              <a:latin typeface="Cambria Math" panose="02040503050406030204" pitchFamily="18" charset="0"/>
                            </a:rPr>
                          </m:ctrlPr>
                        </m:sSubPr>
                        <m:e>
                          <m:r>
                            <a:rPr lang="zh-CN" altLang="en-US" b="1" i="1">
                              <a:latin typeface="Cambria Math" panose="02040503050406030204" pitchFamily="18" charset="0"/>
                            </a:rPr>
                            <m:t>𝒛</m:t>
                          </m:r>
                        </m:e>
                        <m:sub>
                          <m:r>
                            <a:rPr lang="zh-CN" altLang="en-US" b="1" i="0">
                              <a:latin typeface="Cambria Math" panose="02040503050406030204" pitchFamily="18" charset="0"/>
                            </a:rPr>
                            <m:t>𝟐</m:t>
                          </m:r>
                        </m:sub>
                      </m:sSub>
                      <m:r>
                        <a:rPr lang="zh-CN" altLang="en-US" b="1" i="0">
                          <a:latin typeface="Cambria Math" panose="02040503050406030204" pitchFamily="18" charset="0"/>
                        </a:rPr>
                        <m:t>∣∣</m:t>
                      </m:r>
                      <m:sSub>
                        <m:sSubPr>
                          <m:ctrlPr>
                            <a:rPr lang="zh-CN" altLang="en-US" b="1" i="1">
                              <a:latin typeface="Cambria Math" panose="02040503050406030204" pitchFamily="18" charset="0"/>
                            </a:rPr>
                          </m:ctrlPr>
                        </m:sSubPr>
                        <m:e>
                          <m:r>
                            <a:rPr lang="zh-CN" altLang="en-US" b="1" i="1">
                              <a:latin typeface="Cambria Math" panose="02040503050406030204" pitchFamily="18" charset="0"/>
                            </a:rPr>
                            <m:t>𝒛</m:t>
                          </m:r>
                        </m:e>
                        <m:sub>
                          <m:r>
                            <a:rPr lang="zh-CN" altLang="en-US" b="1" i="0">
                              <a:latin typeface="Cambria Math" panose="02040503050406030204" pitchFamily="18" charset="0"/>
                            </a:rPr>
                            <m:t>𝟒</m:t>
                          </m:r>
                        </m:sub>
                      </m:sSub>
                      <m:r>
                        <a:rPr lang="zh-CN" altLang="en-US" b="1" i="0">
                          <a:latin typeface="Cambria Math" panose="02040503050406030204" pitchFamily="18" charset="0"/>
                        </a:rPr>
                        <m:t>∣</m:t>
                      </m:r>
                      <m:sSup>
                        <m:sSupPr>
                          <m:ctrlPr>
                            <a:rPr lang="zh-CN" altLang="en-US" b="1" i="1">
                              <a:latin typeface="Cambria Math" panose="02040503050406030204" pitchFamily="18" charset="0"/>
                            </a:rPr>
                          </m:ctrlPr>
                        </m:sSupPr>
                        <m:e>
                          <m:r>
                            <a:rPr lang="zh-CN" altLang="en-US" b="1" i="1">
                              <a:latin typeface="Cambria Math" panose="02040503050406030204" pitchFamily="18" charset="0"/>
                            </a:rPr>
                            <m:t>𝒆</m:t>
                          </m:r>
                        </m:e>
                        <m:sup>
                          <m:d>
                            <m:dPr>
                              <m:ctrlPr>
                                <a:rPr lang="zh-CN" altLang="en-US" b="1" i="1">
                                  <a:latin typeface="Cambria Math" panose="02040503050406030204" pitchFamily="18" charset="0"/>
                                </a:rPr>
                              </m:ctrlPr>
                            </m:dPr>
                            <m:e>
                              <m:sSub>
                                <m:sSubPr>
                                  <m:ctrlPr>
                                    <a:rPr lang="zh-CN" altLang="en-US" b="1" i="1">
                                      <a:latin typeface="Cambria Math" panose="02040503050406030204" pitchFamily="18" charset="0"/>
                                    </a:rPr>
                                  </m:ctrlPr>
                                </m:sSubPr>
                                <m:e>
                                  <m:r>
                                    <a:rPr lang="zh-CN" altLang="en-US" b="1" i="1">
                                      <a:latin typeface="Cambria Math" panose="02040503050406030204" pitchFamily="18" charset="0"/>
                                    </a:rPr>
                                    <m:t>𝝓</m:t>
                                  </m:r>
                                </m:e>
                                <m:sub>
                                  <m:r>
                                    <a:rPr lang="zh-CN" altLang="en-US" b="1" i="0">
                                      <a:latin typeface="Cambria Math" panose="02040503050406030204" pitchFamily="18" charset="0"/>
                                    </a:rPr>
                                    <m:t>𝟐</m:t>
                                  </m:r>
                                </m:sub>
                              </m:sSub>
                              <m:r>
                                <a:rPr lang="zh-CN" altLang="en-US" b="1" i="0">
                                  <a:latin typeface="Cambria Math" panose="02040503050406030204" pitchFamily="18" charset="0"/>
                                </a:rPr>
                                <m:t>+</m:t>
                              </m:r>
                              <m:sSub>
                                <m:sSubPr>
                                  <m:ctrlPr>
                                    <a:rPr lang="zh-CN" altLang="en-US" b="1" i="1">
                                      <a:latin typeface="Cambria Math" panose="02040503050406030204" pitchFamily="18" charset="0"/>
                                    </a:rPr>
                                  </m:ctrlPr>
                                </m:sSubPr>
                                <m:e>
                                  <m:r>
                                    <a:rPr lang="zh-CN" altLang="en-US" b="1" i="1">
                                      <a:latin typeface="Cambria Math" panose="02040503050406030204" pitchFamily="18" charset="0"/>
                                    </a:rPr>
                                    <m:t>𝝓</m:t>
                                  </m:r>
                                </m:e>
                                <m:sub>
                                  <m:r>
                                    <a:rPr lang="zh-CN" altLang="en-US" b="1" i="0">
                                      <a:latin typeface="Cambria Math" panose="02040503050406030204" pitchFamily="18" charset="0"/>
                                    </a:rPr>
                                    <m:t>𝟒</m:t>
                                  </m:r>
                                </m:sub>
                              </m:sSub>
                            </m:e>
                          </m:d>
                        </m:sup>
                      </m:sSup>
                    </m:oMath>
                  </m:oMathPara>
                </a14:m>
                <a:endParaRPr lang="zh-CN" altLang="en-US" b="1" dirty="0"/>
              </a:p>
            </p:txBody>
          </p:sp>
        </mc:Choice>
        <mc:Fallback xmlns="">
          <p:sp>
            <p:nvSpPr>
              <p:cNvPr id="4" name="矩形 3"/>
              <p:cNvSpPr>
                <a:spLocks noRot="1" noChangeAspect="1" noMove="1" noResize="1" noEditPoints="1" noAdjustHandles="1" noChangeArrowheads="1" noChangeShapeType="1" noTextEdit="1"/>
              </p:cNvSpPr>
              <p:nvPr/>
            </p:nvSpPr>
            <p:spPr>
              <a:xfrm>
                <a:off x="2447764" y="2183823"/>
                <a:ext cx="4241481" cy="387927"/>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p:cNvSpPr/>
              <p:nvPr/>
            </p:nvSpPr>
            <p:spPr>
              <a:xfrm>
                <a:off x="3338252" y="2859782"/>
                <a:ext cx="2493888" cy="71019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zh-CN" altLang="en-US" b="1" i="1" smtClean="0">
                              <a:latin typeface="Cambria Math" panose="02040503050406030204" pitchFamily="18" charset="0"/>
                            </a:rPr>
                          </m:ctrlPr>
                        </m:dPr>
                        <m:e>
                          <m:eqArr>
                            <m:eqArrPr>
                              <m:ctrlPr>
                                <a:rPr lang="zh-CN" altLang="en-US" b="1" i="1">
                                  <a:latin typeface="Cambria Math" panose="02040503050406030204" pitchFamily="18" charset="0"/>
                                </a:rPr>
                              </m:ctrlPr>
                            </m:eqArrPr>
                            <m:e>
                              <m:r>
                                <a:rPr lang="zh-CN" altLang="en-US" b="1">
                                  <a:latin typeface="Cambria Math" panose="02040503050406030204" pitchFamily="18" charset="0"/>
                                </a:rPr>
                                <m:t>&amp;</m:t>
                              </m:r>
                              <m:r>
                                <a:rPr lang="zh-CN" altLang="en-US" b="1" i="0">
                                  <a:latin typeface="Cambria Math" panose="02040503050406030204" pitchFamily="18" charset="0"/>
                                </a:rPr>
                                <m:t>∣</m:t>
                              </m:r>
                              <m:sSub>
                                <m:sSubPr>
                                  <m:ctrlPr>
                                    <a:rPr lang="zh-CN" altLang="en-US" b="1" i="1">
                                      <a:latin typeface="Cambria Math" panose="02040503050406030204" pitchFamily="18" charset="0"/>
                                    </a:rPr>
                                  </m:ctrlPr>
                                </m:sSubPr>
                                <m:e>
                                  <m:r>
                                    <a:rPr lang="zh-CN" altLang="en-US" b="1" i="1">
                                      <a:latin typeface="Cambria Math" panose="02040503050406030204" pitchFamily="18" charset="0"/>
                                    </a:rPr>
                                    <m:t>𝒛</m:t>
                                  </m:r>
                                </m:e>
                                <m:sub>
                                  <m:r>
                                    <a:rPr lang="zh-CN" altLang="en-US" b="1" i="0">
                                      <a:latin typeface="Cambria Math" panose="02040503050406030204" pitchFamily="18" charset="0"/>
                                    </a:rPr>
                                    <m:t>𝟏</m:t>
                                  </m:r>
                                </m:sub>
                              </m:sSub>
                              <m:r>
                                <a:rPr lang="zh-CN" altLang="en-US" b="1" i="0">
                                  <a:latin typeface="Cambria Math" panose="02040503050406030204" pitchFamily="18" charset="0"/>
                                </a:rPr>
                                <m:t>∣∣</m:t>
                              </m:r>
                              <m:sSub>
                                <m:sSubPr>
                                  <m:ctrlPr>
                                    <a:rPr lang="zh-CN" altLang="en-US" b="1" i="1">
                                      <a:latin typeface="Cambria Math" panose="02040503050406030204" pitchFamily="18" charset="0"/>
                                    </a:rPr>
                                  </m:ctrlPr>
                                </m:sSubPr>
                                <m:e>
                                  <m:r>
                                    <a:rPr lang="zh-CN" altLang="en-US" b="1" i="1">
                                      <a:latin typeface="Cambria Math" panose="02040503050406030204" pitchFamily="18" charset="0"/>
                                    </a:rPr>
                                    <m:t>𝒛</m:t>
                                  </m:r>
                                </m:e>
                                <m:sub>
                                  <m:r>
                                    <a:rPr lang="en-US" altLang="zh-CN" b="1" i="0" smtClean="0">
                                      <a:latin typeface="Cambria Math" panose="02040503050406030204" pitchFamily="18" charset="0"/>
                                    </a:rPr>
                                    <m:t>𝟑</m:t>
                                  </m:r>
                                </m:sub>
                              </m:sSub>
                              <m:r>
                                <a:rPr lang="zh-CN" altLang="en-US" b="1" i="0">
                                  <a:latin typeface="Cambria Math" panose="02040503050406030204" pitchFamily="18" charset="0"/>
                                </a:rPr>
                                <m:t>∣=∣</m:t>
                              </m:r>
                              <m:sSub>
                                <m:sSubPr>
                                  <m:ctrlPr>
                                    <a:rPr lang="zh-CN" altLang="en-US" b="1" i="1">
                                      <a:latin typeface="Cambria Math" panose="02040503050406030204" pitchFamily="18" charset="0"/>
                                    </a:rPr>
                                  </m:ctrlPr>
                                </m:sSubPr>
                                <m:e>
                                  <m:r>
                                    <a:rPr lang="zh-CN" altLang="en-US" b="1" i="1">
                                      <a:latin typeface="Cambria Math" panose="02040503050406030204" pitchFamily="18" charset="0"/>
                                    </a:rPr>
                                    <m:t>𝒛</m:t>
                                  </m:r>
                                </m:e>
                                <m:sub>
                                  <m:r>
                                    <a:rPr lang="zh-CN" altLang="en-US" b="1" i="0">
                                      <a:latin typeface="Cambria Math" panose="02040503050406030204" pitchFamily="18" charset="0"/>
                                    </a:rPr>
                                    <m:t>𝟐</m:t>
                                  </m:r>
                                </m:sub>
                              </m:sSub>
                              <m:r>
                                <a:rPr lang="zh-CN" altLang="en-US" b="1" i="0">
                                  <a:latin typeface="Cambria Math" panose="02040503050406030204" pitchFamily="18" charset="0"/>
                                </a:rPr>
                                <m:t>∣∣</m:t>
                              </m:r>
                              <m:sSub>
                                <m:sSubPr>
                                  <m:ctrlPr>
                                    <a:rPr lang="zh-CN" altLang="en-US" b="1" i="1">
                                      <a:latin typeface="Cambria Math" panose="02040503050406030204" pitchFamily="18" charset="0"/>
                                    </a:rPr>
                                  </m:ctrlPr>
                                </m:sSubPr>
                                <m:e>
                                  <m:r>
                                    <a:rPr lang="zh-CN" altLang="en-US" b="1" i="1">
                                      <a:latin typeface="Cambria Math" panose="02040503050406030204" pitchFamily="18" charset="0"/>
                                    </a:rPr>
                                    <m:t>𝒛</m:t>
                                  </m:r>
                                </m:e>
                                <m:sub>
                                  <m:r>
                                    <a:rPr lang="zh-CN" altLang="en-US" b="1" i="0">
                                      <a:latin typeface="Cambria Math" panose="02040503050406030204" pitchFamily="18" charset="0"/>
                                    </a:rPr>
                                    <m:t>𝟒</m:t>
                                  </m:r>
                                </m:sub>
                              </m:sSub>
                              <m:r>
                                <a:rPr lang="zh-CN" altLang="en-US" b="1" i="0">
                                  <a:latin typeface="Cambria Math" panose="02040503050406030204" pitchFamily="18" charset="0"/>
                                </a:rPr>
                                <m:t>∣</m:t>
                              </m:r>
                            </m:e>
                            <m:e>
                              <m:r>
                                <a:rPr lang="zh-CN" altLang="en-US" b="1" i="0">
                                  <a:latin typeface="Cambria Math" panose="02040503050406030204" pitchFamily="18" charset="0"/>
                                </a:rPr>
                                <m:t>&amp;</m:t>
                              </m:r>
                              <m:sSub>
                                <m:sSubPr>
                                  <m:ctrlPr>
                                    <a:rPr lang="zh-CN" altLang="en-US" b="1" i="1">
                                      <a:latin typeface="Cambria Math" panose="02040503050406030204" pitchFamily="18" charset="0"/>
                                    </a:rPr>
                                  </m:ctrlPr>
                                </m:sSubPr>
                                <m:e>
                                  <m:r>
                                    <a:rPr lang="zh-CN" altLang="en-US" b="1" i="1">
                                      <a:latin typeface="Cambria Math" panose="02040503050406030204" pitchFamily="18" charset="0"/>
                                    </a:rPr>
                                    <m:t>𝝓</m:t>
                                  </m:r>
                                </m:e>
                                <m:sub>
                                  <m:r>
                                    <a:rPr lang="en-US" altLang="zh-CN" b="1" i="0" smtClean="0">
                                      <a:latin typeface="Cambria Math" panose="02040503050406030204" pitchFamily="18" charset="0"/>
                                    </a:rPr>
                                    <m:t>𝟏</m:t>
                                  </m:r>
                                </m:sub>
                              </m:sSub>
                              <m:r>
                                <a:rPr lang="zh-CN" altLang="en-US" b="1" i="0">
                                  <a:latin typeface="Cambria Math" panose="02040503050406030204" pitchFamily="18" charset="0"/>
                                </a:rPr>
                                <m:t>+</m:t>
                              </m:r>
                              <m:sSub>
                                <m:sSubPr>
                                  <m:ctrlPr>
                                    <a:rPr lang="zh-CN" altLang="en-US" b="1" i="1">
                                      <a:latin typeface="Cambria Math" panose="02040503050406030204" pitchFamily="18" charset="0"/>
                                    </a:rPr>
                                  </m:ctrlPr>
                                </m:sSubPr>
                                <m:e>
                                  <m:r>
                                    <a:rPr lang="zh-CN" altLang="en-US" b="1" i="1">
                                      <a:latin typeface="Cambria Math" panose="02040503050406030204" pitchFamily="18" charset="0"/>
                                    </a:rPr>
                                    <m:t>𝝓</m:t>
                                  </m:r>
                                </m:e>
                                <m:sub>
                                  <m:r>
                                    <a:rPr lang="en-US" altLang="zh-CN" b="1" i="0" smtClean="0">
                                      <a:latin typeface="Cambria Math" panose="02040503050406030204" pitchFamily="18" charset="0"/>
                                    </a:rPr>
                                    <m:t>𝟑</m:t>
                                  </m:r>
                                </m:sub>
                              </m:sSub>
                              <m:r>
                                <a:rPr lang="zh-CN" altLang="en-US" b="1" i="0">
                                  <a:latin typeface="Cambria Math" panose="02040503050406030204" pitchFamily="18" charset="0"/>
                                </a:rPr>
                                <m:t>=</m:t>
                              </m:r>
                              <m:sSub>
                                <m:sSubPr>
                                  <m:ctrlPr>
                                    <a:rPr lang="zh-CN" altLang="en-US" b="1" i="1">
                                      <a:latin typeface="Cambria Math" panose="02040503050406030204" pitchFamily="18" charset="0"/>
                                    </a:rPr>
                                  </m:ctrlPr>
                                </m:sSubPr>
                                <m:e>
                                  <m:r>
                                    <a:rPr lang="zh-CN" altLang="en-US" b="1" i="1">
                                      <a:latin typeface="Cambria Math" panose="02040503050406030204" pitchFamily="18" charset="0"/>
                                    </a:rPr>
                                    <m:t>𝝓</m:t>
                                  </m:r>
                                </m:e>
                                <m:sub>
                                  <m:r>
                                    <a:rPr lang="zh-CN" altLang="en-US" b="1" i="0">
                                      <a:latin typeface="Cambria Math" panose="02040503050406030204" pitchFamily="18" charset="0"/>
                                    </a:rPr>
                                    <m:t>𝟐</m:t>
                                  </m:r>
                                </m:sub>
                              </m:sSub>
                              <m:r>
                                <a:rPr lang="zh-CN" altLang="en-US" b="1" i="0">
                                  <a:latin typeface="Cambria Math" panose="02040503050406030204" pitchFamily="18" charset="0"/>
                                </a:rPr>
                                <m:t>+</m:t>
                              </m:r>
                              <m:sSub>
                                <m:sSubPr>
                                  <m:ctrlPr>
                                    <a:rPr lang="zh-CN" altLang="en-US" b="1" i="1">
                                      <a:latin typeface="Cambria Math" panose="02040503050406030204" pitchFamily="18" charset="0"/>
                                    </a:rPr>
                                  </m:ctrlPr>
                                </m:sSubPr>
                                <m:e>
                                  <m:r>
                                    <a:rPr lang="zh-CN" altLang="en-US" b="1" i="1">
                                      <a:latin typeface="Cambria Math" panose="02040503050406030204" pitchFamily="18" charset="0"/>
                                    </a:rPr>
                                    <m:t>𝝓</m:t>
                                  </m:r>
                                </m:e>
                                <m:sub>
                                  <m:r>
                                    <a:rPr lang="zh-CN" altLang="en-US" b="1" i="0">
                                      <a:latin typeface="Cambria Math" panose="02040503050406030204" pitchFamily="18" charset="0"/>
                                    </a:rPr>
                                    <m:t>𝟒</m:t>
                                  </m:r>
                                </m:sub>
                              </m:sSub>
                            </m:e>
                          </m:eqArr>
                        </m:e>
                      </m:d>
                    </m:oMath>
                  </m:oMathPara>
                </a14:m>
                <a:endParaRPr lang="zh-CN" altLang="en-US" b="1" dirty="0"/>
              </a:p>
            </p:txBody>
          </p:sp>
        </mc:Choice>
        <mc:Fallback xmlns="">
          <p:sp>
            <p:nvSpPr>
              <p:cNvPr id="5" name="矩形 4"/>
              <p:cNvSpPr>
                <a:spLocks noRot="1" noChangeAspect="1" noMove="1" noResize="1" noEditPoints="1" noAdjustHandles="1" noChangeArrowheads="1" noChangeShapeType="1" noTextEdit="1"/>
              </p:cNvSpPr>
              <p:nvPr/>
            </p:nvSpPr>
            <p:spPr>
              <a:xfrm>
                <a:off x="3338252" y="2859782"/>
                <a:ext cx="2493888" cy="710194"/>
              </a:xfrm>
              <a:prstGeom prst="rect">
                <a:avLst/>
              </a:prstGeom>
              <a:blipFill>
                <a:blip r:embed="rId6"/>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756948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2" y="411510"/>
            <a:ext cx="2483766"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4" name="矩形 13"/>
          <p:cNvSpPr/>
          <p:nvPr/>
        </p:nvSpPr>
        <p:spPr>
          <a:xfrm>
            <a:off x="71500" y="434685"/>
            <a:ext cx="2185214" cy="461665"/>
          </a:xfrm>
          <a:prstGeom prst="rect">
            <a:avLst/>
          </a:prstGeom>
        </p:spPr>
        <p:txBody>
          <a:bodyPr wrap="none">
            <a:spAutoFit/>
          </a:bodyPr>
          <a:lstStyle/>
          <a:p>
            <a:r>
              <a:rPr lang="en-US" altLang="zh-CN" sz="2400" b="1" dirty="0">
                <a:solidFill>
                  <a:schemeClr val="bg1"/>
                </a:solidFill>
                <a:latin typeface="Times New Roman" panose="02020603050405020304" pitchFamily="18" charset="0"/>
                <a:ea typeface="微软雅黑" pitchFamily="34" charset="-122"/>
                <a:sym typeface="Times New Roman" panose="02020603050405020304" pitchFamily="18" charset="0"/>
              </a:rPr>
              <a:t> 4.1.2 </a:t>
            </a:r>
            <a:r>
              <a:rPr lang="zh-CN" altLang="en-US" sz="2400" b="1" dirty="0">
                <a:solidFill>
                  <a:schemeClr val="bg1"/>
                </a:solidFill>
                <a:latin typeface="Times New Roman" panose="02020603050405020304" pitchFamily="18" charset="0"/>
                <a:ea typeface="微软雅黑" pitchFamily="34" charset="-122"/>
                <a:sym typeface="Times New Roman" panose="02020603050405020304" pitchFamily="18" charset="0"/>
              </a:rPr>
              <a:t>交流电桥</a:t>
            </a:r>
          </a:p>
        </p:txBody>
      </p:sp>
      <p:sp>
        <p:nvSpPr>
          <p:cNvPr id="2" name="矩形 1"/>
          <p:cNvSpPr/>
          <p:nvPr/>
        </p:nvSpPr>
        <p:spPr>
          <a:xfrm>
            <a:off x="228600" y="1023578"/>
            <a:ext cx="8686800" cy="3748719"/>
          </a:xfrm>
          <a:prstGeom prst="rect">
            <a:avLst/>
          </a:prstGeom>
        </p:spPr>
        <p:txBody>
          <a:bodyPr wrap="square">
            <a:spAutoFit/>
          </a:bodyPr>
          <a:lstStyle/>
          <a:p>
            <a:pPr marL="285750" indent="-285750">
              <a:lnSpc>
                <a:spcPct val="120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常见的交流电桥有</a:t>
            </a:r>
            <a:r>
              <a:rPr lang="zh-CN" altLang="en-US" b="1" dirty="0">
                <a:solidFill>
                  <a:srgbClr val="FF0000"/>
                </a:solidFill>
                <a:latin typeface="Times New Roman" panose="02020603050405020304" pitchFamily="18" charset="0"/>
                <a:ea typeface="微软雅黑" panose="020B0503020204020204" pitchFamily="34" charset="-122"/>
                <a:sym typeface="Times New Roman" panose="02020603050405020304" pitchFamily="18" charset="0"/>
              </a:rPr>
              <a:t>电容式</a:t>
            </a: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电桥和</a:t>
            </a:r>
            <a:r>
              <a:rPr lang="zh-CN" altLang="en-US" b="1" dirty="0">
                <a:solidFill>
                  <a:srgbClr val="FF0000"/>
                </a:solidFill>
                <a:latin typeface="Times New Roman" panose="02020603050405020304" pitchFamily="18" charset="0"/>
                <a:ea typeface="微软雅黑" panose="020B0503020204020204" pitchFamily="34" charset="-122"/>
                <a:sym typeface="Times New Roman" panose="02020603050405020304" pitchFamily="18" charset="0"/>
              </a:rPr>
              <a:t>电感式</a:t>
            </a: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电桥两种：</a:t>
            </a: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p:txBody>
      </p:sp>
      <p:pic>
        <p:nvPicPr>
          <p:cNvPr id="8" name="图片 7"/>
          <p:cNvPicPr/>
          <p:nvPr/>
        </p:nvPicPr>
        <p:blipFill>
          <a:blip r:embed="rId3">
            <a:extLst>
              <a:ext uri="{28A0092B-C50C-407E-A947-70E740481C1C}">
                <a14:useLocalDpi xmlns:a14="http://schemas.microsoft.com/office/drawing/2010/main" val="0"/>
              </a:ext>
            </a:extLst>
          </a:blip>
          <a:srcRect/>
          <a:stretch>
            <a:fillRect/>
          </a:stretch>
        </p:blipFill>
        <p:spPr bwMode="auto">
          <a:xfrm>
            <a:off x="791580" y="1491630"/>
            <a:ext cx="3084652" cy="2740278"/>
          </a:xfrm>
          <a:prstGeom prst="rect">
            <a:avLst/>
          </a:prstGeom>
          <a:noFill/>
          <a:ln>
            <a:noFill/>
          </a:ln>
        </p:spPr>
      </p:pic>
      <p:pic>
        <p:nvPicPr>
          <p:cNvPr id="9" name="图片 8"/>
          <p:cNvPicPr/>
          <p:nvPr/>
        </p:nvPicPr>
        <p:blipFill>
          <a:blip r:embed="rId4">
            <a:extLst>
              <a:ext uri="{28A0092B-C50C-407E-A947-70E740481C1C}">
                <a14:useLocalDpi xmlns:a14="http://schemas.microsoft.com/office/drawing/2010/main" val="0"/>
              </a:ext>
            </a:extLst>
          </a:blip>
          <a:srcRect/>
          <a:stretch>
            <a:fillRect/>
          </a:stretch>
        </p:blipFill>
        <p:spPr bwMode="auto">
          <a:xfrm>
            <a:off x="5364088" y="1498231"/>
            <a:ext cx="2916324" cy="2799412"/>
          </a:xfrm>
          <a:prstGeom prst="rect">
            <a:avLst/>
          </a:prstGeom>
          <a:noFill/>
          <a:ln>
            <a:noFill/>
          </a:ln>
        </p:spPr>
      </p:pic>
      <p:sp>
        <p:nvSpPr>
          <p:cNvPr id="6" name="矩形 5"/>
          <p:cNvSpPr/>
          <p:nvPr/>
        </p:nvSpPr>
        <p:spPr>
          <a:xfrm>
            <a:off x="1728612" y="4231908"/>
            <a:ext cx="1210588" cy="338554"/>
          </a:xfrm>
          <a:prstGeom prst="rect">
            <a:avLst/>
          </a:prstGeom>
        </p:spPr>
        <p:txBody>
          <a:bodyPr wrap="none">
            <a:spAutoFit/>
          </a:bodyPr>
          <a:lstStyle/>
          <a:p>
            <a:r>
              <a:rPr lang="zh-CN" altLang="zh-CN" sz="1600" b="1" dirty="0">
                <a:solidFill>
                  <a:prstClr val="black"/>
                </a:solidFill>
                <a:latin typeface="Times New Roman" panose="02020603050405020304" pitchFamily="18" charset="0"/>
                <a:ea typeface="微软雅黑" panose="020B0503020204020204" pitchFamily="34" charset="-122"/>
              </a:rPr>
              <a:t>电容式电桥</a:t>
            </a:r>
            <a:endParaRPr lang="zh-CN" altLang="en-US" sz="1600" b="1" dirty="0">
              <a:solidFill>
                <a:prstClr val="black"/>
              </a:solidFill>
              <a:latin typeface="Times New Roman" panose="02020603050405020304" pitchFamily="18" charset="0"/>
              <a:ea typeface="微软雅黑" panose="020B0503020204020204" pitchFamily="34" charset="-122"/>
            </a:endParaRPr>
          </a:p>
        </p:txBody>
      </p:sp>
      <p:sp>
        <p:nvSpPr>
          <p:cNvPr id="7" name="矩形 6"/>
          <p:cNvSpPr/>
          <p:nvPr/>
        </p:nvSpPr>
        <p:spPr>
          <a:xfrm>
            <a:off x="6216956" y="4236378"/>
            <a:ext cx="1210588" cy="338554"/>
          </a:xfrm>
          <a:prstGeom prst="rect">
            <a:avLst/>
          </a:prstGeom>
        </p:spPr>
        <p:txBody>
          <a:bodyPr wrap="none">
            <a:spAutoFit/>
          </a:bodyPr>
          <a:lstStyle/>
          <a:p>
            <a:r>
              <a:rPr lang="zh-CN" altLang="zh-CN" sz="1600" b="1" dirty="0">
                <a:solidFill>
                  <a:prstClr val="black"/>
                </a:solidFill>
                <a:latin typeface="Times New Roman" panose="02020603050405020304" pitchFamily="18" charset="0"/>
                <a:ea typeface="微软雅黑" panose="020B0503020204020204" pitchFamily="34" charset="-122"/>
              </a:rPr>
              <a:t>电感式电桥</a:t>
            </a:r>
            <a:endParaRPr lang="zh-CN" altLang="en-US" sz="1600" b="1" dirty="0">
              <a:solidFill>
                <a:prstClr val="black"/>
              </a:solidFill>
              <a:latin typeface="Times New Roman" panose="02020603050405020304" pitchFamily="18" charset="0"/>
              <a:ea typeface="微软雅黑" panose="020B0503020204020204" pitchFamily="34" charset="-122"/>
            </a:endParaRPr>
          </a:p>
        </p:txBody>
      </p:sp>
    </p:spTree>
    <p:extLst>
      <p:ext uri="{BB962C8B-B14F-4D97-AF65-F5344CB8AC3E}">
        <p14:creationId xmlns:p14="http://schemas.microsoft.com/office/powerpoint/2010/main" val="6281543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2" y="411510"/>
            <a:ext cx="2483766"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4" name="矩形 13"/>
          <p:cNvSpPr/>
          <p:nvPr/>
        </p:nvSpPr>
        <p:spPr>
          <a:xfrm>
            <a:off x="71500" y="434685"/>
            <a:ext cx="2185214" cy="461665"/>
          </a:xfrm>
          <a:prstGeom prst="rect">
            <a:avLst/>
          </a:prstGeom>
        </p:spPr>
        <p:txBody>
          <a:bodyPr wrap="none">
            <a:spAutoFit/>
          </a:bodyPr>
          <a:lstStyle/>
          <a:p>
            <a:r>
              <a:rPr lang="en-US" altLang="zh-CN" sz="2400" b="1" dirty="0">
                <a:solidFill>
                  <a:schemeClr val="bg1"/>
                </a:solidFill>
                <a:latin typeface="Times New Roman" panose="02020603050405020304" pitchFamily="18" charset="0"/>
                <a:ea typeface="微软雅黑" pitchFamily="34" charset="-122"/>
                <a:sym typeface="Times New Roman" panose="02020603050405020304" pitchFamily="18" charset="0"/>
              </a:rPr>
              <a:t> 4.1.2 </a:t>
            </a:r>
            <a:r>
              <a:rPr lang="zh-CN" altLang="en-US" sz="2400" b="1" dirty="0">
                <a:solidFill>
                  <a:schemeClr val="bg1"/>
                </a:solidFill>
                <a:latin typeface="Times New Roman" panose="02020603050405020304" pitchFamily="18" charset="0"/>
                <a:ea typeface="微软雅黑" pitchFamily="34" charset="-122"/>
                <a:sym typeface="Times New Roman" panose="02020603050405020304" pitchFamily="18" charset="0"/>
              </a:rPr>
              <a:t>交流电桥</a:t>
            </a:r>
          </a:p>
        </p:txBody>
      </p:sp>
      <p:sp>
        <p:nvSpPr>
          <p:cNvPr id="2" name="矩形 1"/>
          <p:cNvSpPr/>
          <p:nvPr/>
        </p:nvSpPr>
        <p:spPr>
          <a:xfrm>
            <a:off x="228600" y="1095586"/>
            <a:ext cx="8686800" cy="3748719"/>
          </a:xfrm>
          <a:prstGeom prst="rect">
            <a:avLst/>
          </a:prstGeom>
        </p:spPr>
        <p:txBody>
          <a:bodyPr wrap="square">
            <a:spAutoFit/>
          </a:bodyPr>
          <a:lstStyle/>
          <a:p>
            <a:pPr marL="285750" indent="-285750">
              <a:lnSpc>
                <a:spcPct val="120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交流电桥测量精度主要受以下几个因素的影响：</a:t>
            </a: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742950" lvl="1" indent="-285750">
              <a:lnSpc>
                <a:spcPct val="120000"/>
              </a:lnSpc>
              <a:buClr>
                <a:schemeClr val="accent3">
                  <a:lumMod val="75000"/>
                </a:schemeClr>
              </a:buClr>
              <a:buFont typeface="Wingdings" panose="05000000000000000000" pitchFamily="2" charset="2"/>
              <a:buChar char="u"/>
            </a:pP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电桥各元件之间的互感</a:t>
            </a:r>
            <a:r>
              <a:rPr lang="zh-CN" altLang="en-US" b="1" dirty="0">
                <a:solidFill>
                  <a:srgbClr val="FF0000"/>
                </a:solidFill>
                <a:latin typeface="Times New Roman" panose="02020603050405020304" pitchFamily="18" charset="0"/>
                <a:ea typeface="微软雅黑" panose="020B0503020204020204" pitchFamily="34" charset="-122"/>
                <a:sym typeface="Times New Roman" panose="02020603050405020304" pitchFamily="18" charset="0"/>
              </a:rPr>
              <a:t>耦合</a:t>
            </a: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a:t>
            </a: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742950" lvl="1" indent="-285750">
              <a:lnSpc>
                <a:spcPct val="120000"/>
              </a:lnSpc>
              <a:buClr>
                <a:schemeClr val="accent3">
                  <a:lumMod val="75000"/>
                </a:schemeClr>
              </a:buClr>
              <a:buFont typeface="Wingdings" panose="05000000000000000000" pitchFamily="2" charset="2"/>
              <a:buChar char="u"/>
            </a:pP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泄漏电阻以及元件间、元件对地之间的</a:t>
            </a:r>
            <a:r>
              <a:rPr lang="zh-CN" altLang="en-US" b="1" dirty="0">
                <a:solidFill>
                  <a:srgbClr val="FF0000"/>
                </a:solidFill>
                <a:latin typeface="Times New Roman" panose="02020603050405020304" pitchFamily="18" charset="0"/>
                <a:ea typeface="微软雅黑" panose="020B0503020204020204" pitchFamily="34" charset="-122"/>
                <a:sym typeface="Times New Roman" panose="02020603050405020304" pitchFamily="18" charset="0"/>
              </a:rPr>
              <a:t>分布电容</a:t>
            </a: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a:t>
            </a: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742950" lvl="1" indent="-285750">
              <a:lnSpc>
                <a:spcPct val="120000"/>
              </a:lnSpc>
              <a:buClr>
                <a:schemeClr val="accent3">
                  <a:lumMod val="75000"/>
                </a:schemeClr>
              </a:buClr>
              <a:buFont typeface="Wingdings" panose="05000000000000000000" pitchFamily="2" charset="2"/>
              <a:buChar char="u"/>
            </a:pP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邻近交流电路对电桥的</a:t>
            </a:r>
            <a:r>
              <a:rPr lang="zh-CN" altLang="en-US" b="1" dirty="0">
                <a:solidFill>
                  <a:srgbClr val="FF0000"/>
                </a:solidFill>
                <a:latin typeface="Times New Roman" panose="02020603050405020304" pitchFamily="18" charset="0"/>
                <a:ea typeface="微软雅黑" panose="020B0503020204020204" pitchFamily="34" charset="-122"/>
                <a:sym typeface="Times New Roman" panose="02020603050405020304" pitchFamily="18" charset="0"/>
              </a:rPr>
              <a:t>感应</a:t>
            </a: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影响等。</a:t>
            </a: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0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激励电源的</a:t>
            </a:r>
            <a:r>
              <a:rPr lang="zh-CN" altLang="en-US" b="1" dirty="0">
                <a:solidFill>
                  <a:srgbClr val="FF0000"/>
                </a:solidFill>
                <a:latin typeface="Times New Roman" panose="02020603050405020304" pitchFamily="18" charset="0"/>
                <a:ea typeface="微软雅黑" panose="020B0503020204020204" pitchFamily="34" charset="-122"/>
                <a:sym typeface="Times New Roman" panose="02020603050405020304" pitchFamily="18" charset="0"/>
              </a:rPr>
              <a:t>电压</a:t>
            </a: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和</a:t>
            </a:r>
            <a:r>
              <a:rPr lang="zh-CN" altLang="en-US" b="1" dirty="0">
                <a:solidFill>
                  <a:srgbClr val="FF0000"/>
                </a:solidFill>
                <a:latin typeface="Times New Roman" panose="02020603050405020304" pitchFamily="18" charset="0"/>
                <a:ea typeface="微软雅黑" panose="020B0503020204020204" pitchFamily="34" charset="-122"/>
                <a:sym typeface="Times New Roman" panose="02020603050405020304" pitchFamily="18" charset="0"/>
              </a:rPr>
              <a:t>频率</a:t>
            </a: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必须具有很好的</a:t>
            </a:r>
            <a:r>
              <a:rPr lang="zh-CN" altLang="en-US" b="1" dirty="0">
                <a:solidFill>
                  <a:srgbClr val="FF0000"/>
                </a:solidFill>
                <a:latin typeface="Times New Roman" panose="02020603050405020304" pitchFamily="18" charset="0"/>
                <a:ea typeface="微软雅黑" panose="020B0503020204020204" pitchFamily="34" charset="-122"/>
                <a:sym typeface="Times New Roman" panose="02020603050405020304" pitchFamily="18" charset="0"/>
              </a:rPr>
              <a:t>稳定</a:t>
            </a: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性，否则交流电桥无法正常工作。</a:t>
            </a: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p:txBody>
      </p:sp>
    </p:spTree>
    <p:extLst>
      <p:ext uri="{BB962C8B-B14F-4D97-AF65-F5344CB8AC3E}">
        <p14:creationId xmlns:p14="http://schemas.microsoft.com/office/powerpoint/2010/main" val="2336741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1" y="339503"/>
            <a:ext cx="4463988"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4" name="矩形 3"/>
          <p:cNvSpPr/>
          <p:nvPr/>
        </p:nvSpPr>
        <p:spPr>
          <a:xfrm>
            <a:off x="107504" y="381893"/>
            <a:ext cx="4356485" cy="461665"/>
          </a:xfrm>
          <a:prstGeom prst="rect">
            <a:avLst/>
          </a:prstGeom>
        </p:spPr>
        <p:txBody>
          <a:bodyPr wrap="square">
            <a:spAutoFit/>
          </a:bodyPr>
          <a:lstStyle/>
          <a:p>
            <a:r>
              <a:rPr lang="zh-CN" altLang="en-US" sz="2400" b="1" dirty="0">
                <a:solidFill>
                  <a:schemeClr val="bg1"/>
                </a:solidFill>
                <a:latin typeface="Times New Roman" panose="02020603050405020304" pitchFamily="18" charset="0"/>
                <a:ea typeface="微软雅黑" pitchFamily="34" charset="-122"/>
                <a:sym typeface="Times New Roman" panose="02020603050405020304" pitchFamily="18" charset="0"/>
              </a:rPr>
              <a:t>第</a:t>
            </a:r>
            <a:r>
              <a:rPr lang="en-US" altLang="zh-CN" sz="2400" b="1" dirty="0">
                <a:solidFill>
                  <a:schemeClr val="bg1"/>
                </a:solidFill>
                <a:latin typeface="Times New Roman" panose="02020603050405020304" pitchFamily="18" charset="0"/>
                <a:ea typeface="微软雅黑" pitchFamily="34" charset="-122"/>
                <a:sym typeface="Times New Roman" panose="02020603050405020304" pitchFamily="18" charset="0"/>
              </a:rPr>
              <a:t>4</a:t>
            </a:r>
            <a:r>
              <a:rPr lang="zh-CN" altLang="en-US" sz="2400" b="1" dirty="0">
                <a:solidFill>
                  <a:schemeClr val="bg1"/>
                </a:solidFill>
                <a:latin typeface="Times New Roman" panose="02020603050405020304" pitchFamily="18" charset="0"/>
                <a:ea typeface="微软雅黑" pitchFamily="34" charset="-122"/>
                <a:sym typeface="Times New Roman" panose="02020603050405020304" pitchFamily="18" charset="0"/>
              </a:rPr>
              <a:t>章  传感器信号调理与处理</a:t>
            </a:r>
            <a:endParaRPr lang="zh-CN" altLang="zh-CN" sz="2400" b="1" dirty="0">
              <a:solidFill>
                <a:schemeClr val="bg1"/>
              </a:solidFill>
              <a:latin typeface="Times New Roman" panose="02020603050405020304" pitchFamily="18" charset="0"/>
              <a:ea typeface="微软雅黑" pitchFamily="34" charset="-122"/>
              <a:sym typeface="Times New Roman" panose="02020603050405020304" pitchFamily="18" charset="0"/>
            </a:endParaRPr>
          </a:p>
        </p:txBody>
      </p:sp>
      <p:sp>
        <p:nvSpPr>
          <p:cNvPr id="5" name="Rectangle 2"/>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8" name="Rectangle 4"/>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22" name="圆柱形 21"/>
          <p:cNvSpPr/>
          <p:nvPr/>
        </p:nvSpPr>
        <p:spPr>
          <a:xfrm>
            <a:off x="1137799" y="1167594"/>
            <a:ext cx="828092" cy="504056"/>
          </a:xfrm>
          <a:prstGeom prst="can">
            <a:avLst/>
          </a:prstGeom>
          <a:solidFill>
            <a:schemeClr val="accent3">
              <a:lumMod val="40000"/>
              <a:lumOff val="60000"/>
            </a:schemeClr>
          </a:solidFill>
          <a:ln w="28575">
            <a:solidFill>
              <a:schemeClr val="accent5">
                <a:lumMod val="75000"/>
              </a:schemeClr>
            </a:solidFill>
          </a:ln>
          <a:scene3d>
            <a:camera prst="orthographicFront"/>
            <a:lightRig rig="threePt" dir="t">
              <a:rot lat="0" lon="0" rev="1200000"/>
            </a:lightRig>
          </a:scene3d>
          <a:sp3d>
            <a:bevelT w="63500" h="25400"/>
          </a:sp3d>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sz="2000" b="1" dirty="0">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23" name="TextBox 22"/>
          <p:cNvSpPr txBox="1"/>
          <p:nvPr/>
        </p:nvSpPr>
        <p:spPr>
          <a:xfrm>
            <a:off x="2001891" y="2755857"/>
            <a:ext cx="648072" cy="400110"/>
          </a:xfrm>
          <a:prstGeom prst="rect">
            <a:avLst/>
          </a:prstGeom>
          <a:noFill/>
        </p:spPr>
        <p:txBody>
          <a:bodyPr wrap="square" rtlCol="0">
            <a:spAutoFit/>
          </a:bodyPr>
          <a:lstStyle/>
          <a:p>
            <a:pPr algn="ctr"/>
            <a:r>
              <a:rPr lang="en-US" altLang="zh-CN" sz="2000" b="1" dirty="0">
                <a:latin typeface="Times New Roman" panose="02020603050405020304" pitchFamily="18" charset="0"/>
                <a:ea typeface="微软雅黑" panose="020B0503020204020204" pitchFamily="34" charset="-122"/>
                <a:sym typeface="Times New Roman" panose="02020603050405020304" pitchFamily="18" charset="0"/>
              </a:rPr>
              <a:t>9.1</a:t>
            </a:r>
            <a:endParaRPr lang="zh-CN" altLang="en-US" sz="2000" b="1" dirty="0">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24" name="圆柱形 23"/>
          <p:cNvSpPr/>
          <p:nvPr/>
        </p:nvSpPr>
        <p:spPr>
          <a:xfrm>
            <a:off x="2064281" y="2602112"/>
            <a:ext cx="828092" cy="504056"/>
          </a:xfrm>
          <a:prstGeom prst="can">
            <a:avLst/>
          </a:prstGeom>
          <a:solidFill>
            <a:schemeClr val="accent3">
              <a:lumMod val="40000"/>
              <a:lumOff val="60000"/>
            </a:schemeClr>
          </a:solidFill>
          <a:ln w="28575">
            <a:solidFill>
              <a:schemeClr val="accent5">
                <a:lumMod val="75000"/>
              </a:schemeClr>
            </a:solidFill>
          </a:ln>
          <a:scene3d>
            <a:camera prst="orthographicFront"/>
            <a:lightRig rig="threePt" dir="t">
              <a:rot lat="0" lon="0" rev="1200000"/>
            </a:lightRig>
          </a:scene3d>
          <a:sp3d>
            <a:bevelT w="63500" h="25400"/>
          </a:sp3d>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sz="2000" b="1" dirty="0">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32" name="TextBox 31"/>
          <p:cNvSpPr txBox="1"/>
          <p:nvPr/>
        </p:nvSpPr>
        <p:spPr>
          <a:xfrm>
            <a:off x="2197445" y="2706058"/>
            <a:ext cx="648072" cy="400110"/>
          </a:xfrm>
          <a:prstGeom prst="rect">
            <a:avLst/>
          </a:prstGeom>
          <a:noFill/>
        </p:spPr>
        <p:txBody>
          <a:bodyPr wrap="square" rtlCol="0">
            <a:spAutoFit/>
          </a:bodyPr>
          <a:lstStyle/>
          <a:p>
            <a:pPr algn="ctr"/>
            <a:r>
              <a:rPr lang="en-US" altLang="zh-CN" sz="2000" b="1" dirty="0">
                <a:latin typeface="Times New Roman" panose="02020603050405020304" pitchFamily="18" charset="0"/>
                <a:ea typeface="微软雅黑" panose="020B0503020204020204" pitchFamily="34" charset="-122"/>
                <a:sym typeface="Times New Roman" panose="02020603050405020304" pitchFamily="18" charset="0"/>
              </a:rPr>
              <a:t>4.3</a:t>
            </a:r>
            <a:endParaRPr lang="zh-CN" altLang="en-US" sz="2000" b="1" dirty="0">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33" name="TextBox 32"/>
          <p:cNvSpPr txBox="1"/>
          <p:nvPr/>
        </p:nvSpPr>
        <p:spPr>
          <a:xfrm>
            <a:off x="1245811" y="1235536"/>
            <a:ext cx="648072" cy="400110"/>
          </a:xfrm>
          <a:prstGeom prst="rect">
            <a:avLst/>
          </a:prstGeom>
          <a:noFill/>
        </p:spPr>
        <p:txBody>
          <a:bodyPr wrap="square" rtlCol="0">
            <a:spAutoFit/>
          </a:bodyPr>
          <a:lstStyle/>
          <a:p>
            <a:pPr algn="ctr"/>
            <a:r>
              <a:rPr lang="en-US" altLang="zh-CN" sz="2000" b="1" dirty="0">
                <a:latin typeface="Times New Roman" panose="02020603050405020304" pitchFamily="18" charset="0"/>
                <a:ea typeface="微软雅黑" panose="020B0503020204020204" pitchFamily="34" charset="-122"/>
                <a:sym typeface="Times New Roman" panose="02020603050405020304" pitchFamily="18" charset="0"/>
              </a:rPr>
              <a:t>4.1</a:t>
            </a:r>
            <a:endParaRPr lang="zh-CN" altLang="en-US" sz="2000" b="1" dirty="0">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35" name="圆柱形 34"/>
          <p:cNvSpPr/>
          <p:nvPr/>
        </p:nvSpPr>
        <p:spPr>
          <a:xfrm>
            <a:off x="2469947" y="1131590"/>
            <a:ext cx="661893" cy="504056"/>
          </a:xfrm>
          <a:prstGeom prst="can">
            <a:avLst>
              <a:gd name="adj" fmla="val 13750"/>
            </a:avLst>
          </a:prstGeom>
          <a:solidFill>
            <a:schemeClr val="accent3">
              <a:lumMod val="40000"/>
              <a:lumOff val="60000"/>
            </a:schemeClr>
          </a:solidFill>
          <a:ln w="28575">
            <a:solidFill>
              <a:schemeClr val="accent5">
                <a:lumMod val="75000"/>
              </a:schemeClr>
            </a:solidFill>
          </a:ln>
          <a:scene3d>
            <a:camera prst="orthographicFront"/>
            <a:lightRig rig="threePt" dir="t">
              <a:rot lat="0" lon="0" rev="1200000"/>
            </a:lightRig>
          </a:scene3d>
          <a:sp3d>
            <a:bevelT w="63500" h="25400"/>
          </a:sp3d>
        </p:spPr>
        <p:style>
          <a:lnRef idx="0">
            <a:schemeClr val="accent5"/>
          </a:lnRef>
          <a:fillRef idx="3">
            <a:schemeClr val="accent5"/>
          </a:fillRef>
          <a:effectRef idx="3">
            <a:schemeClr val="accent5"/>
          </a:effectRef>
          <a:fontRef idx="minor">
            <a:schemeClr val="lt1"/>
          </a:fontRef>
        </p:style>
        <p:txBody>
          <a:bodyPr rtlCol="0" anchor="ctr"/>
          <a:lstStyle/>
          <a:p>
            <a:r>
              <a:rPr lang="zh-CN" altLang="en-US" b="1" dirty="0">
                <a:solidFill>
                  <a:schemeClr val="tx1"/>
                </a:solidFill>
                <a:latin typeface="Times New Roman" panose="02020603050405020304" pitchFamily="18" charset="0"/>
                <a:ea typeface="微软雅黑" panose="020B0503020204020204" pitchFamily="34" charset="-122"/>
                <a:sym typeface="Times New Roman" panose="02020603050405020304" pitchFamily="18" charset="0"/>
              </a:rPr>
              <a:t>电桥</a:t>
            </a:r>
          </a:p>
        </p:txBody>
      </p:sp>
      <p:sp>
        <p:nvSpPr>
          <p:cNvPr id="36" name="圆柱形 35"/>
          <p:cNvSpPr/>
          <p:nvPr/>
        </p:nvSpPr>
        <p:spPr>
          <a:xfrm>
            <a:off x="3385577" y="2602112"/>
            <a:ext cx="1186423" cy="504056"/>
          </a:xfrm>
          <a:prstGeom prst="can">
            <a:avLst>
              <a:gd name="adj" fmla="val 13750"/>
            </a:avLst>
          </a:prstGeom>
          <a:solidFill>
            <a:schemeClr val="accent3">
              <a:lumMod val="40000"/>
              <a:lumOff val="60000"/>
            </a:schemeClr>
          </a:solidFill>
          <a:ln w="28575">
            <a:solidFill>
              <a:schemeClr val="accent5">
                <a:lumMod val="75000"/>
              </a:schemeClr>
            </a:solidFill>
          </a:ln>
          <a:scene3d>
            <a:camera prst="orthographicFront"/>
            <a:lightRig rig="threePt" dir="t">
              <a:rot lat="0" lon="0" rev="1200000"/>
            </a:lightRig>
          </a:scene3d>
          <a:sp3d>
            <a:bevelT w="63500" h="25400"/>
          </a:sp3d>
        </p:spPr>
        <p:style>
          <a:lnRef idx="0">
            <a:schemeClr val="accent5"/>
          </a:lnRef>
          <a:fillRef idx="3">
            <a:schemeClr val="accent5"/>
          </a:fillRef>
          <a:effectRef idx="3">
            <a:schemeClr val="accent5"/>
          </a:effectRef>
          <a:fontRef idx="minor">
            <a:schemeClr val="lt1"/>
          </a:fontRef>
        </p:style>
        <p:txBody>
          <a:bodyPr rtlCol="0" anchor="ctr"/>
          <a:lstStyle/>
          <a:p>
            <a:r>
              <a:rPr lang="zh-CN" altLang="en-US" b="1" dirty="0">
                <a:solidFill>
                  <a:schemeClr val="tx1"/>
                </a:solidFill>
                <a:latin typeface="Times New Roman" panose="02020603050405020304" pitchFamily="18" charset="0"/>
                <a:ea typeface="微软雅黑" panose="020B0503020204020204" pitchFamily="34" charset="-122"/>
                <a:sym typeface="Times New Roman" panose="02020603050405020304" pitchFamily="18" charset="0"/>
              </a:rPr>
              <a:t>信号滤波</a:t>
            </a:r>
          </a:p>
        </p:txBody>
      </p:sp>
      <p:cxnSp>
        <p:nvCxnSpPr>
          <p:cNvPr id="41" name="直接连接符 40"/>
          <p:cNvCxnSpPr>
            <a:endCxn id="35" idx="2"/>
          </p:cNvCxnSpPr>
          <p:nvPr/>
        </p:nvCxnSpPr>
        <p:spPr>
          <a:xfrm>
            <a:off x="1994745" y="1383618"/>
            <a:ext cx="475202" cy="0"/>
          </a:xfrm>
          <a:prstGeom prst="line">
            <a:avLst/>
          </a:prstGeom>
          <a:ln w="28575">
            <a:solidFill>
              <a:schemeClr val="accent3">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3" name="直接连接符 42"/>
          <p:cNvCxnSpPr>
            <a:stCxn id="24" idx="4"/>
            <a:endCxn id="36" idx="2"/>
          </p:cNvCxnSpPr>
          <p:nvPr/>
        </p:nvCxnSpPr>
        <p:spPr>
          <a:xfrm>
            <a:off x="2892373" y="2854140"/>
            <a:ext cx="493204" cy="0"/>
          </a:xfrm>
          <a:prstGeom prst="line">
            <a:avLst/>
          </a:prstGeom>
          <a:ln w="28575">
            <a:solidFill>
              <a:schemeClr val="accent3">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16" name="圆柱形 15"/>
          <p:cNvSpPr/>
          <p:nvPr/>
        </p:nvSpPr>
        <p:spPr>
          <a:xfrm>
            <a:off x="1720649" y="1851619"/>
            <a:ext cx="828092" cy="504056"/>
          </a:xfrm>
          <a:prstGeom prst="can">
            <a:avLst/>
          </a:prstGeom>
          <a:solidFill>
            <a:schemeClr val="accent3">
              <a:lumMod val="40000"/>
              <a:lumOff val="60000"/>
            </a:schemeClr>
          </a:solidFill>
          <a:ln w="28575">
            <a:solidFill>
              <a:schemeClr val="accent5">
                <a:lumMod val="75000"/>
              </a:schemeClr>
            </a:solidFill>
          </a:ln>
          <a:scene3d>
            <a:camera prst="orthographicFront"/>
            <a:lightRig rig="threePt" dir="t">
              <a:rot lat="0" lon="0" rev="1200000"/>
            </a:lightRig>
          </a:scene3d>
          <a:sp3d>
            <a:bevelT w="63500" h="25400"/>
          </a:sp3d>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sz="2000" b="1" dirty="0">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7" name="TextBox 32"/>
          <p:cNvSpPr txBox="1"/>
          <p:nvPr/>
        </p:nvSpPr>
        <p:spPr>
          <a:xfrm>
            <a:off x="1828661" y="1955565"/>
            <a:ext cx="648072" cy="400110"/>
          </a:xfrm>
          <a:prstGeom prst="rect">
            <a:avLst/>
          </a:prstGeom>
          <a:noFill/>
        </p:spPr>
        <p:txBody>
          <a:bodyPr wrap="square" rtlCol="0">
            <a:spAutoFit/>
          </a:bodyPr>
          <a:lstStyle/>
          <a:p>
            <a:pPr algn="ctr"/>
            <a:r>
              <a:rPr lang="en-US" altLang="zh-CN" sz="2000" b="1" dirty="0">
                <a:latin typeface="Times New Roman" panose="02020603050405020304" pitchFamily="18" charset="0"/>
                <a:ea typeface="微软雅黑" panose="020B0503020204020204" pitchFamily="34" charset="-122"/>
                <a:sym typeface="Times New Roman" panose="02020603050405020304" pitchFamily="18" charset="0"/>
              </a:rPr>
              <a:t>4.2</a:t>
            </a:r>
            <a:endParaRPr lang="zh-CN" altLang="en-US" sz="2000" b="1" dirty="0">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8" name="圆柱形 17"/>
          <p:cNvSpPr/>
          <p:nvPr/>
        </p:nvSpPr>
        <p:spPr>
          <a:xfrm>
            <a:off x="3052797" y="1851619"/>
            <a:ext cx="1116124" cy="504056"/>
          </a:xfrm>
          <a:prstGeom prst="can">
            <a:avLst>
              <a:gd name="adj" fmla="val 13750"/>
            </a:avLst>
          </a:prstGeom>
          <a:solidFill>
            <a:schemeClr val="accent3">
              <a:lumMod val="40000"/>
              <a:lumOff val="60000"/>
            </a:schemeClr>
          </a:solidFill>
          <a:ln w="28575">
            <a:solidFill>
              <a:schemeClr val="accent5">
                <a:lumMod val="75000"/>
              </a:schemeClr>
            </a:solidFill>
          </a:ln>
          <a:scene3d>
            <a:camera prst="orthographicFront"/>
            <a:lightRig rig="threePt" dir="t">
              <a:rot lat="0" lon="0" rev="1200000"/>
            </a:lightRig>
          </a:scene3d>
          <a:sp3d>
            <a:bevelT w="63500" h="25400"/>
          </a:sp3d>
        </p:spPr>
        <p:style>
          <a:lnRef idx="0">
            <a:schemeClr val="accent5"/>
          </a:lnRef>
          <a:fillRef idx="3">
            <a:schemeClr val="accent5"/>
          </a:fillRef>
          <a:effectRef idx="3">
            <a:schemeClr val="accent5"/>
          </a:effectRef>
          <a:fontRef idx="minor">
            <a:schemeClr val="lt1"/>
          </a:fontRef>
        </p:style>
        <p:txBody>
          <a:bodyPr rtlCol="0" anchor="ctr"/>
          <a:lstStyle/>
          <a:p>
            <a:r>
              <a:rPr lang="zh-CN" altLang="en-US" b="1" dirty="0">
                <a:solidFill>
                  <a:schemeClr val="tx1"/>
                </a:solidFill>
                <a:latin typeface="Times New Roman" panose="02020603050405020304" pitchFamily="18" charset="0"/>
                <a:ea typeface="微软雅黑" panose="020B0503020204020204" pitchFamily="34" charset="-122"/>
                <a:sym typeface="Times New Roman" panose="02020603050405020304" pitchFamily="18" charset="0"/>
              </a:rPr>
              <a:t>信号放大</a:t>
            </a:r>
          </a:p>
        </p:txBody>
      </p:sp>
      <p:cxnSp>
        <p:nvCxnSpPr>
          <p:cNvPr id="19" name="直接连接符 18"/>
          <p:cNvCxnSpPr>
            <a:endCxn id="18" idx="2"/>
          </p:cNvCxnSpPr>
          <p:nvPr/>
        </p:nvCxnSpPr>
        <p:spPr>
          <a:xfrm>
            <a:off x="2577595" y="2103647"/>
            <a:ext cx="475202" cy="0"/>
          </a:xfrm>
          <a:prstGeom prst="line">
            <a:avLst/>
          </a:prstGeom>
          <a:ln w="28575">
            <a:solidFill>
              <a:schemeClr val="accent3">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29" name="TextBox 22"/>
          <p:cNvSpPr txBox="1"/>
          <p:nvPr/>
        </p:nvSpPr>
        <p:spPr>
          <a:xfrm>
            <a:off x="2612909" y="3584313"/>
            <a:ext cx="648072" cy="400110"/>
          </a:xfrm>
          <a:prstGeom prst="rect">
            <a:avLst/>
          </a:prstGeom>
          <a:noFill/>
        </p:spPr>
        <p:txBody>
          <a:bodyPr wrap="square" rtlCol="0">
            <a:spAutoFit/>
          </a:bodyPr>
          <a:lstStyle/>
          <a:p>
            <a:pPr algn="ctr"/>
            <a:r>
              <a:rPr lang="en-US" altLang="zh-CN" sz="2000" b="1" dirty="0">
                <a:latin typeface="Times New Roman" panose="02020603050405020304" pitchFamily="18" charset="0"/>
                <a:ea typeface="微软雅黑" panose="020B0503020204020204" pitchFamily="34" charset="-122"/>
                <a:sym typeface="Times New Roman" panose="02020603050405020304" pitchFamily="18" charset="0"/>
              </a:rPr>
              <a:t>9.1</a:t>
            </a:r>
            <a:endParaRPr lang="zh-CN" altLang="en-US" sz="2000" b="1" dirty="0">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30" name="圆柱形 29"/>
          <p:cNvSpPr/>
          <p:nvPr/>
        </p:nvSpPr>
        <p:spPr>
          <a:xfrm>
            <a:off x="2675299" y="3352604"/>
            <a:ext cx="828092" cy="504056"/>
          </a:xfrm>
          <a:prstGeom prst="can">
            <a:avLst/>
          </a:prstGeom>
          <a:solidFill>
            <a:schemeClr val="accent3">
              <a:lumMod val="40000"/>
              <a:lumOff val="60000"/>
            </a:schemeClr>
          </a:solidFill>
          <a:ln w="28575">
            <a:solidFill>
              <a:schemeClr val="accent5">
                <a:lumMod val="75000"/>
              </a:schemeClr>
            </a:solidFill>
          </a:ln>
          <a:scene3d>
            <a:camera prst="orthographicFront"/>
            <a:lightRig rig="threePt" dir="t">
              <a:rot lat="0" lon="0" rev="1200000"/>
            </a:lightRig>
          </a:scene3d>
          <a:sp3d>
            <a:bevelT w="63500" h="25400"/>
          </a:sp3d>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sz="2000" b="1" dirty="0">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31" name="TextBox 31"/>
          <p:cNvSpPr txBox="1"/>
          <p:nvPr/>
        </p:nvSpPr>
        <p:spPr>
          <a:xfrm>
            <a:off x="2808463" y="3456550"/>
            <a:ext cx="648072" cy="400110"/>
          </a:xfrm>
          <a:prstGeom prst="rect">
            <a:avLst/>
          </a:prstGeom>
          <a:noFill/>
        </p:spPr>
        <p:txBody>
          <a:bodyPr wrap="square" rtlCol="0">
            <a:spAutoFit/>
          </a:bodyPr>
          <a:lstStyle/>
          <a:p>
            <a:pPr algn="ctr"/>
            <a:r>
              <a:rPr lang="en-US" altLang="zh-CN" sz="2000" b="1" dirty="0">
                <a:latin typeface="Times New Roman" panose="02020603050405020304" pitchFamily="18" charset="0"/>
                <a:ea typeface="微软雅黑" panose="020B0503020204020204" pitchFamily="34" charset="-122"/>
                <a:sym typeface="Times New Roman" panose="02020603050405020304" pitchFamily="18" charset="0"/>
              </a:rPr>
              <a:t>4.4</a:t>
            </a:r>
            <a:endParaRPr lang="zh-CN" altLang="en-US" sz="2000" b="1" dirty="0">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34" name="圆柱形 33"/>
          <p:cNvSpPr/>
          <p:nvPr/>
        </p:nvSpPr>
        <p:spPr>
          <a:xfrm>
            <a:off x="3996595" y="3352604"/>
            <a:ext cx="1150809" cy="504056"/>
          </a:xfrm>
          <a:prstGeom prst="can">
            <a:avLst>
              <a:gd name="adj" fmla="val 13750"/>
            </a:avLst>
          </a:prstGeom>
          <a:solidFill>
            <a:schemeClr val="accent3">
              <a:lumMod val="40000"/>
              <a:lumOff val="60000"/>
            </a:schemeClr>
          </a:solidFill>
          <a:ln w="28575">
            <a:solidFill>
              <a:schemeClr val="accent5">
                <a:lumMod val="75000"/>
              </a:schemeClr>
            </a:solidFill>
          </a:ln>
          <a:scene3d>
            <a:camera prst="orthographicFront"/>
            <a:lightRig rig="threePt" dir="t">
              <a:rot lat="0" lon="0" rev="1200000"/>
            </a:lightRig>
          </a:scene3d>
          <a:sp3d>
            <a:bevelT w="63500" h="25400"/>
          </a:sp3d>
        </p:spPr>
        <p:style>
          <a:lnRef idx="0">
            <a:schemeClr val="accent5"/>
          </a:lnRef>
          <a:fillRef idx="3">
            <a:schemeClr val="accent5"/>
          </a:fillRef>
          <a:effectRef idx="3">
            <a:schemeClr val="accent5"/>
          </a:effectRef>
          <a:fontRef idx="minor">
            <a:schemeClr val="lt1"/>
          </a:fontRef>
        </p:style>
        <p:txBody>
          <a:bodyPr rtlCol="0" anchor="ctr"/>
          <a:lstStyle/>
          <a:p>
            <a:r>
              <a:rPr lang="zh-CN" altLang="en-US" b="1" dirty="0">
                <a:solidFill>
                  <a:schemeClr val="tx1"/>
                </a:solidFill>
                <a:latin typeface="Times New Roman" panose="02020603050405020304" pitchFamily="18" charset="0"/>
                <a:ea typeface="微软雅黑" panose="020B0503020204020204" pitchFamily="34" charset="-122"/>
                <a:sym typeface="Times New Roman" panose="02020603050405020304" pitchFamily="18" charset="0"/>
              </a:rPr>
              <a:t>信号变换</a:t>
            </a:r>
          </a:p>
        </p:txBody>
      </p:sp>
      <p:cxnSp>
        <p:nvCxnSpPr>
          <p:cNvPr id="37" name="直接连接符 36"/>
          <p:cNvCxnSpPr>
            <a:stCxn id="30" idx="4"/>
            <a:endCxn id="34" idx="2"/>
          </p:cNvCxnSpPr>
          <p:nvPr/>
        </p:nvCxnSpPr>
        <p:spPr>
          <a:xfrm>
            <a:off x="3503391" y="3604632"/>
            <a:ext cx="493204" cy="0"/>
          </a:xfrm>
          <a:prstGeom prst="line">
            <a:avLst/>
          </a:prstGeom>
          <a:ln w="28575">
            <a:solidFill>
              <a:schemeClr val="accent3">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39" name="圆柱形 38"/>
          <p:cNvSpPr/>
          <p:nvPr/>
        </p:nvSpPr>
        <p:spPr>
          <a:xfrm>
            <a:off x="3278769" y="4102706"/>
            <a:ext cx="828092" cy="504056"/>
          </a:xfrm>
          <a:prstGeom prst="can">
            <a:avLst/>
          </a:prstGeom>
          <a:solidFill>
            <a:schemeClr val="accent3">
              <a:lumMod val="40000"/>
              <a:lumOff val="60000"/>
            </a:schemeClr>
          </a:solidFill>
          <a:ln w="28575">
            <a:solidFill>
              <a:schemeClr val="accent5">
                <a:lumMod val="75000"/>
              </a:schemeClr>
            </a:solidFill>
          </a:ln>
          <a:scene3d>
            <a:camera prst="orthographicFront"/>
            <a:lightRig rig="threePt" dir="t">
              <a:rot lat="0" lon="0" rev="1200000"/>
            </a:lightRig>
          </a:scene3d>
          <a:sp3d>
            <a:bevelT w="63500" h="25400"/>
          </a:sp3d>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sz="2000" b="1" dirty="0">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40" name="TextBox 31"/>
          <p:cNvSpPr txBox="1"/>
          <p:nvPr/>
        </p:nvSpPr>
        <p:spPr>
          <a:xfrm>
            <a:off x="3411933" y="4206652"/>
            <a:ext cx="648072" cy="400110"/>
          </a:xfrm>
          <a:prstGeom prst="rect">
            <a:avLst/>
          </a:prstGeom>
          <a:noFill/>
        </p:spPr>
        <p:txBody>
          <a:bodyPr wrap="square" rtlCol="0">
            <a:spAutoFit/>
          </a:bodyPr>
          <a:lstStyle/>
          <a:p>
            <a:pPr algn="ctr"/>
            <a:r>
              <a:rPr lang="en-US" altLang="zh-CN" sz="2000" b="1" dirty="0">
                <a:latin typeface="Times New Roman" panose="02020603050405020304" pitchFamily="18" charset="0"/>
                <a:ea typeface="微软雅黑" panose="020B0503020204020204" pitchFamily="34" charset="-122"/>
                <a:sym typeface="Times New Roman" panose="02020603050405020304" pitchFamily="18" charset="0"/>
              </a:rPr>
              <a:t>4.5</a:t>
            </a:r>
            <a:endParaRPr lang="zh-CN" altLang="en-US" sz="2000" b="1" dirty="0">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42" name="圆柱形 41"/>
          <p:cNvSpPr/>
          <p:nvPr/>
        </p:nvSpPr>
        <p:spPr>
          <a:xfrm>
            <a:off x="4600065" y="4102706"/>
            <a:ext cx="1556111" cy="504056"/>
          </a:xfrm>
          <a:prstGeom prst="can">
            <a:avLst>
              <a:gd name="adj" fmla="val 13750"/>
            </a:avLst>
          </a:prstGeom>
          <a:solidFill>
            <a:schemeClr val="accent3">
              <a:lumMod val="40000"/>
              <a:lumOff val="60000"/>
            </a:schemeClr>
          </a:solidFill>
          <a:ln w="28575">
            <a:solidFill>
              <a:schemeClr val="accent5">
                <a:lumMod val="75000"/>
              </a:schemeClr>
            </a:solidFill>
          </a:ln>
          <a:scene3d>
            <a:camera prst="orthographicFront"/>
            <a:lightRig rig="threePt" dir="t">
              <a:rot lat="0" lon="0" rev="1200000"/>
            </a:lightRig>
          </a:scene3d>
          <a:sp3d>
            <a:bevelT w="63500" h="25400"/>
          </a:sp3d>
        </p:spPr>
        <p:style>
          <a:lnRef idx="0">
            <a:schemeClr val="accent5"/>
          </a:lnRef>
          <a:fillRef idx="3">
            <a:schemeClr val="accent5"/>
          </a:fillRef>
          <a:effectRef idx="3">
            <a:schemeClr val="accent5"/>
          </a:effectRef>
          <a:fontRef idx="minor">
            <a:schemeClr val="lt1"/>
          </a:fontRef>
        </p:style>
        <p:txBody>
          <a:bodyPr rtlCol="0" anchor="ctr"/>
          <a:lstStyle/>
          <a:p>
            <a:r>
              <a:rPr lang="zh-CN" altLang="en-US" b="1" dirty="0">
                <a:solidFill>
                  <a:schemeClr val="tx1"/>
                </a:solidFill>
                <a:latin typeface="Times New Roman" panose="02020603050405020304" pitchFamily="18" charset="0"/>
                <a:ea typeface="微软雅黑" panose="020B0503020204020204" pitchFamily="34" charset="-122"/>
                <a:sym typeface="Times New Roman" panose="02020603050405020304" pitchFamily="18" charset="0"/>
              </a:rPr>
              <a:t>微弱信号检测</a:t>
            </a:r>
          </a:p>
        </p:txBody>
      </p:sp>
      <p:cxnSp>
        <p:nvCxnSpPr>
          <p:cNvPr id="44" name="直接连接符 43"/>
          <p:cNvCxnSpPr>
            <a:stCxn id="39" idx="4"/>
            <a:endCxn id="42" idx="2"/>
          </p:cNvCxnSpPr>
          <p:nvPr/>
        </p:nvCxnSpPr>
        <p:spPr>
          <a:xfrm>
            <a:off x="4106861" y="4354734"/>
            <a:ext cx="493204" cy="0"/>
          </a:xfrm>
          <a:prstGeom prst="line">
            <a:avLst/>
          </a:prstGeom>
          <a:ln w="28575">
            <a:solidFill>
              <a:schemeClr val="accent3">
                <a:lumMod val="75000"/>
              </a:schemeClr>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649676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2" y="411510"/>
            <a:ext cx="3851918"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4" name="矩形 13"/>
          <p:cNvSpPr/>
          <p:nvPr/>
        </p:nvSpPr>
        <p:spPr>
          <a:xfrm>
            <a:off x="71500" y="434685"/>
            <a:ext cx="3724096" cy="461665"/>
          </a:xfrm>
          <a:prstGeom prst="rect">
            <a:avLst/>
          </a:prstGeom>
        </p:spPr>
        <p:txBody>
          <a:bodyPr wrap="none">
            <a:spAutoFit/>
          </a:bodyPr>
          <a:lstStyle/>
          <a:p>
            <a:r>
              <a:rPr lang="en-US" altLang="zh-CN" sz="2400" b="1" dirty="0">
                <a:solidFill>
                  <a:schemeClr val="bg1"/>
                </a:solidFill>
                <a:latin typeface="Times New Roman" panose="02020603050405020304" pitchFamily="18" charset="0"/>
                <a:ea typeface="微软雅黑" pitchFamily="34" charset="-122"/>
                <a:sym typeface="Times New Roman" panose="02020603050405020304" pitchFamily="18" charset="0"/>
              </a:rPr>
              <a:t> 4.1.3 </a:t>
            </a:r>
            <a:r>
              <a:rPr lang="zh-CN" altLang="en-US" sz="2400" b="1" dirty="0">
                <a:solidFill>
                  <a:schemeClr val="bg1"/>
                </a:solidFill>
                <a:latin typeface="Times New Roman" panose="02020603050405020304" pitchFamily="18" charset="0"/>
                <a:ea typeface="微软雅黑" pitchFamily="34" charset="-122"/>
                <a:sym typeface="Times New Roman" panose="02020603050405020304" pitchFamily="18" charset="0"/>
              </a:rPr>
              <a:t>电桥操作的技术规范</a:t>
            </a:r>
          </a:p>
        </p:txBody>
      </p:sp>
      <p:sp>
        <p:nvSpPr>
          <p:cNvPr id="10" name="矩形 9"/>
          <p:cNvSpPr/>
          <p:nvPr/>
        </p:nvSpPr>
        <p:spPr>
          <a:xfrm>
            <a:off x="241756" y="1743658"/>
            <a:ext cx="8686800" cy="3139321"/>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marL="285750" indent="-285750">
              <a:lnSpc>
                <a:spcPct val="110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当传感器与电桥距离较远的时候，为了保证电桥的正常工作，需要对电路进行补偿：</a:t>
            </a: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p:txBody>
      </p:sp>
      <p:sp>
        <p:nvSpPr>
          <p:cNvPr id="11" name="矩形 10"/>
          <p:cNvSpPr/>
          <p:nvPr/>
        </p:nvSpPr>
        <p:spPr>
          <a:xfrm>
            <a:off x="899592" y="1269801"/>
            <a:ext cx="2052228" cy="369332"/>
          </a:xfrm>
          <a:prstGeom prst="rect">
            <a:avLst/>
          </a:prstGeom>
          <a:ln>
            <a:solidFill>
              <a:schemeClr val="accent3">
                <a:lumMod val="75000"/>
              </a:schemeClr>
            </a:solidFill>
          </a:ln>
        </p:spPr>
        <p:style>
          <a:lnRef idx="2">
            <a:schemeClr val="accent3"/>
          </a:lnRef>
          <a:fillRef idx="1">
            <a:schemeClr val="lt1"/>
          </a:fillRef>
          <a:effectRef idx="0">
            <a:schemeClr val="accent3"/>
          </a:effectRef>
          <a:fontRef idx="minor">
            <a:schemeClr val="dk1"/>
          </a:fontRef>
        </p:style>
        <p:txBody>
          <a:bodyPr wrap="square">
            <a:spAutoFit/>
          </a:bodyPr>
          <a:lstStyle/>
          <a:p>
            <a:pPr lvl="0" algn="ct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连接导线的补偿</a:t>
            </a:r>
          </a:p>
        </p:txBody>
      </p:sp>
      <p:sp>
        <p:nvSpPr>
          <p:cNvPr id="12" name="七角星 11"/>
          <p:cNvSpPr/>
          <p:nvPr/>
        </p:nvSpPr>
        <p:spPr>
          <a:xfrm>
            <a:off x="395536" y="1023578"/>
            <a:ext cx="648072" cy="576064"/>
          </a:xfrm>
          <a:prstGeom prst="star7">
            <a:avLst/>
          </a:prstGeom>
          <a:solidFill>
            <a:schemeClr val="accent3">
              <a:lumMod val="40000"/>
              <a:lumOff val="60000"/>
            </a:schemeClr>
          </a:solidFill>
          <a:ln>
            <a:solidFill>
              <a:schemeClr val="accent3">
                <a:lumMod val="75000"/>
              </a:schemeClr>
            </a:solidFill>
          </a:ln>
          <a:scene3d>
            <a:camera prst="orthographicFront"/>
            <a:lightRig rig="threePt" dir="t"/>
          </a:scene3d>
          <a:sp3d>
            <a:bevelT w="152400" h="50800" prst="softRound"/>
          </a:sp3d>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CN" sz="2800" b="1" dirty="0">
                <a:latin typeface="Times New Roman" panose="02020603050405020304" pitchFamily="18" charset="0"/>
                <a:ea typeface="微软雅黑" panose="020B0503020204020204" pitchFamily="34" charset="-122"/>
                <a:sym typeface="Times New Roman" panose="02020603050405020304" pitchFamily="18" charset="0"/>
              </a:rPr>
              <a:t>1</a:t>
            </a:r>
            <a:endParaRPr lang="zh-CN" altLang="en-US" sz="2800" b="1" dirty="0">
              <a:latin typeface="Times New Roman" panose="02020603050405020304" pitchFamily="18" charset="0"/>
              <a:ea typeface="微软雅黑" panose="020B0503020204020204" pitchFamily="34" charset="-122"/>
              <a:sym typeface="Times New Roman" panose="02020603050405020304" pitchFamily="18" charset="0"/>
            </a:endParaRPr>
          </a:p>
        </p:txBody>
      </p:sp>
      <p:pic>
        <p:nvPicPr>
          <p:cNvPr id="20" name="图片 19"/>
          <p:cNvPicPr/>
          <p:nvPr/>
        </p:nvPicPr>
        <p:blipFill>
          <a:blip r:embed="rId3">
            <a:extLst>
              <a:ext uri="{28A0092B-C50C-407E-A947-70E740481C1C}">
                <a14:useLocalDpi xmlns:a14="http://schemas.microsoft.com/office/drawing/2010/main" val="0"/>
              </a:ext>
            </a:extLst>
          </a:blip>
          <a:srcRect/>
          <a:stretch>
            <a:fillRect/>
          </a:stretch>
        </p:blipFill>
        <p:spPr bwMode="auto">
          <a:xfrm>
            <a:off x="3108123" y="2337104"/>
            <a:ext cx="3065186" cy="1116124"/>
          </a:xfrm>
          <a:prstGeom prst="rect">
            <a:avLst/>
          </a:prstGeom>
          <a:noFill/>
          <a:ln>
            <a:noFill/>
          </a:ln>
        </p:spPr>
      </p:pic>
      <p:pic>
        <p:nvPicPr>
          <p:cNvPr id="21" name="图片 20"/>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108123" y="3723258"/>
            <a:ext cx="2954065" cy="1009080"/>
          </a:xfrm>
          <a:prstGeom prst="rect">
            <a:avLst/>
          </a:prstGeom>
          <a:noFill/>
          <a:ln>
            <a:noFill/>
          </a:ln>
        </p:spPr>
      </p:pic>
      <p:sp>
        <p:nvSpPr>
          <p:cNvPr id="22" name="下箭头 21"/>
          <p:cNvSpPr/>
          <p:nvPr/>
        </p:nvSpPr>
        <p:spPr>
          <a:xfrm>
            <a:off x="4477143" y="3147678"/>
            <a:ext cx="216023" cy="611100"/>
          </a:xfrm>
          <a:prstGeom prst="downArrow">
            <a:avLst/>
          </a:prstGeom>
          <a:solidFill>
            <a:schemeClr val="tx1">
              <a:lumMod val="50000"/>
              <a:lumOff val="50000"/>
            </a:schemeClr>
          </a:solidFill>
          <a:ln>
            <a:solidFill>
              <a:schemeClr val="tx1"/>
            </a:solidFill>
          </a:ln>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sz="1600" b="1" dirty="0"/>
          </a:p>
        </p:txBody>
      </p:sp>
      <p:sp>
        <p:nvSpPr>
          <p:cNvPr id="23" name="矩形 22"/>
          <p:cNvSpPr/>
          <p:nvPr/>
        </p:nvSpPr>
        <p:spPr>
          <a:xfrm>
            <a:off x="6552220" y="2387312"/>
            <a:ext cx="1826141" cy="584775"/>
          </a:xfrm>
          <a:prstGeom prst="rect">
            <a:avLst/>
          </a:prstGeom>
        </p:spPr>
        <p:txBody>
          <a:bodyPr wrap="square">
            <a:spAutoFit/>
          </a:bodyPr>
          <a:lstStyle/>
          <a:p>
            <a:pPr algn="ctr"/>
            <a:r>
              <a:rPr lang="zh-CN" altLang="zh-CN" sz="1600" b="1" dirty="0">
                <a:solidFill>
                  <a:prstClr val="black"/>
                </a:solidFill>
                <a:latin typeface="Times New Roman" panose="02020603050405020304" pitchFamily="18" charset="0"/>
                <a:ea typeface="微软雅黑" panose="020B0503020204020204" pitchFamily="34" charset="-122"/>
              </a:rPr>
              <a:t>具有远距离连接传感器的电桥</a:t>
            </a:r>
            <a:endParaRPr lang="zh-CN" altLang="en-US" sz="1600" b="1" dirty="0">
              <a:solidFill>
                <a:prstClr val="black"/>
              </a:solidFill>
              <a:latin typeface="Times New Roman" panose="02020603050405020304" pitchFamily="18" charset="0"/>
              <a:ea typeface="微软雅黑" panose="020B0503020204020204" pitchFamily="34" charset="-122"/>
            </a:endParaRPr>
          </a:p>
        </p:txBody>
      </p:sp>
      <p:sp>
        <p:nvSpPr>
          <p:cNvPr id="24" name="矩形 23"/>
          <p:cNvSpPr/>
          <p:nvPr/>
        </p:nvSpPr>
        <p:spPr>
          <a:xfrm>
            <a:off x="6660232" y="3889244"/>
            <a:ext cx="1826141" cy="338554"/>
          </a:xfrm>
          <a:prstGeom prst="rect">
            <a:avLst/>
          </a:prstGeom>
        </p:spPr>
        <p:txBody>
          <a:bodyPr wrap="none">
            <a:spAutoFit/>
          </a:bodyPr>
          <a:lstStyle/>
          <a:p>
            <a:r>
              <a:rPr lang="zh-CN" altLang="zh-CN" sz="1600" b="1" dirty="0">
                <a:solidFill>
                  <a:prstClr val="black"/>
                </a:solidFill>
                <a:latin typeface="Times New Roman" panose="02020603050405020304" pitchFamily="18" charset="0"/>
                <a:ea typeface="微软雅黑" panose="020B0503020204020204" pitchFamily="34" charset="-122"/>
              </a:rPr>
              <a:t>带补偿电缆的电桥</a:t>
            </a:r>
            <a:endParaRPr lang="zh-CN" altLang="en-US" sz="1600" b="1" dirty="0">
              <a:solidFill>
                <a:prstClr val="black"/>
              </a:solidFill>
              <a:latin typeface="Times New Roman" panose="02020603050405020304" pitchFamily="18" charset="0"/>
              <a:ea typeface="微软雅黑" panose="020B0503020204020204" pitchFamily="34" charset="-122"/>
            </a:endParaRPr>
          </a:p>
        </p:txBody>
      </p:sp>
    </p:spTree>
    <p:extLst>
      <p:ext uri="{BB962C8B-B14F-4D97-AF65-F5344CB8AC3E}">
        <p14:creationId xmlns:p14="http://schemas.microsoft.com/office/powerpoint/2010/main" val="26645679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2" y="411510"/>
            <a:ext cx="3851918"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4" name="矩形 13"/>
          <p:cNvSpPr/>
          <p:nvPr/>
        </p:nvSpPr>
        <p:spPr>
          <a:xfrm>
            <a:off x="71500" y="434685"/>
            <a:ext cx="3724096" cy="461665"/>
          </a:xfrm>
          <a:prstGeom prst="rect">
            <a:avLst/>
          </a:prstGeom>
        </p:spPr>
        <p:txBody>
          <a:bodyPr wrap="none">
            <a:spAutoFit/>
          </a:bodyPr>
          <a:lstStyle/>
          <a:p>
            <a:r>
              <a:rPr lang="en-US" altLang="zh-CN" sz="2400" b="1" dirty="0">
                <a:solidFill>
                  <a:schemeClr val="bg1"/>
                </a:solidFill>
                <a:latin typeface="Times New Roman" panose="02020603050405020304" pitchFamily="18" charset="0"/>
                <a:ea typeface="微软雅黑" pitchFamily="34" charset="-122"/>
                <a:sym typeface="Times New Roman" panose="02020603050405020304" pitchFamily="18" charset="0"/>
              </a:rPr>
              <a:t> 4.1.3 </a:t>
            </a:r>
            <a:r>
              <a:rPr lang="zh-CN" altLang="en-US" sz="2400" b="1" dirty="0">
                <a:solidFill>
                  <a:schemeClr val="bg1"/>
                </a:solidFill>
                <a:latin typeface="Times New Roman" panose="02020603050405020304" pitchFamily="18" charset="0"/>
                <a:ea typeface="微软雅黑" pitchFamily="34" charset="-122"/>
                <a:sym typeface="Times New Roman" panose="02020603050405020304" pitchFamily="18" charset="0"/>
              </a:rPr>
              <a:t>电桥操作的技术规范</a:t>
            </a:r>
          </a:p>
        </p:txBody>
      </p:sp>
      <mc:AlternateContent xmlns:mc="http://schemas.openxmlformats.org/markup-compatibility/2006" xmlns:a14="http://schemas.microsoft.com/office/drawing/2010/main">
        <mc:Choice Requires="a14">
          <p:sp>
            <p:nvSpPr>
              <p:cNvPr id="10" name="矩形 9"/>
              <p:cNvSpPr/>
              <p:nvPr/>
            </p:nvSpPr>
            <p:spPr>
              <a:xfrm>
                <a:off x="241756" y="1707654"/>
                <a:ext cx="8686800" cy="3139321"/>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marL="285750" indent="-285750">
                  <a:lnSpc>
                    <a:spcPct val="110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在输入导线的一根或两根上串联可变电阻</a:t>
                </a:r>
                <a14:m>
                  <m:oMath xmlns:m="http://schemas.openxmlformats.org/officeDocument/2006/math">
                    <m:sSub>
                      <m:sSubPr>
                        <m:ctrlPr>
                          <a:rPr lang="zh-CN" altLang="zh-CN" b="1" i="1">
                            <a:latin typeface="Cambria Math" panose="02040503050406030204" pitchFamily="18" charset="0"/>
                          </a:rPr>
                        </m:ctrlPr>
                      </m:sSubPr>
                      <m:e>
                        <m:r>
                          <a:rPr lang="en-US" altLang="zh-CN" b="1" i="1">
                            <a:latin typeface="Cambria Math" panose="02040503050406030204" pitchFamily="18" charset="0"/>
                          </a:rPr>
                          <m:t>𝑹</m:t>
                        </m:r>
                      </m:e>
                      <m:sub>
                        <m:r>
                          <a:rPr lang="en-US" altLang="zh-CN" b="1" i="1">
                            <a:latin typeface="Cambria Math" panose="02040503050406030204" pitchFamily="18" charset="0"/>
                          </a:rPr>
                          <m:t>𝒔</m:t>
                        </m:r>
                      </m:sub>
                    </m:sSub>
                  </m:oMath>
                </a14:m>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，即可实现电桥灵敏度的调节；</a:t>
                </a: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p:txBody>
          </p:sp>
        </mc:Choice>
        <mc:Fallback xmlns="">
          <p:sp>
            <p:nvSpPr>
              <p:cNvPr id="10" name="矩形 9"/>
              <p:cNvSpPr>
                <a:spLocks noRot="1" noChangeAspect="1" noMove="1" noResize="1" noEditPoints="1" noAdjustHandles="1" noChangeArrowheads="1" noChangeShapeType="1" noTextEdit="1"/>
              </p:cNvSpPr>
              <p:nvPr/>
            </p:nvSpPr>
            <p:spPr>
              <a:xfrm>
                <a:off x="241756" y="1707654"/>
                <a:ext cx="8686800" cy="3139321"/>
              </a:xfrm>
              <a:prstGeom prst="rect">
                <a:avLst/>
              </a:prstGeom>
              <a:blipFill>
                <a:blip r:embed="rId3"/>
                <a:stretch>
                  <a:fillRect l="-350" t="-385"/>
                </a:stretch>
              </a:blipFill>
            </p:spPr>
            <p:txBody>
              <a:bodyPr/>
              <a:lstStyle/>
              <a:p>
                <a:r>
                  <a:rPr lang="zh-CN" altLang="en-US">
                    <a:noFill/>
                  </a:rPr>
                  <a:t> </a:t>
                </a:r>
              </a:p>
            </p:txBody>
          </p:sp>
        </mc:Fallback>
      </mc:AlternateContent>
      <p:sp>
        <p:nvSpPr>
          <p:cNvPr id="11" name="矩形 10"/>
          <p:cNvSpPr/>
          <p:nvPr/>
        </p:nvSpPr>
        <p:spPr>
          <a:xfrm>
            <a:off x="899592" y="1269801"/>
            <a:ext cx="2376264" cy="369332"/>
          </a:xfrm>
          <a:prstGeom prst="rect">
            <a:avLst/>
          </a:prstGeom>
          <a:ln>
            <a:solidFill>
              <a:schemeClr val="accent3">
                <a:lumMod val="75000"/>
              </a:schemeClr>
            </a:solidFill>
          </a:ln>
        </p:spPr>
        <p:style>
          <a:lnRef idx="2">
            <a:schemeClr val="accent3"/>
          </a:lnRef>
          <a:fillRef idx="1">
            <a:schemeClr val="lt1"/>
          </a:fillRef>
          <a:effectRef idx="0">
            <a:schemeClr val="accent3"/>
          </a:effectRef>
          <a:fontRef idx="minor">
            <a:schemeClr val="dk1"/>
          </a:fontRef>
        </p:style>
        <p:txBody>
          <a:bodyPr wrap="square">
            <a:spAutoFit/>
          </a:bodyPr>
          <a:lstStyle/>
          <a:p>
            <a:pPr lvl="0" algn="ct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电桥灵敏度的调节</a:t>
            </a:r>
          </a:p>
        </p:txBody>
      </p:sp>
      <p:sp>
        <p:nvSpPr>
          <p:cNvPr id="12" name="七角星 11"/>
          <p:cNvSpPr/>
          <p:nvPr/>
        </p:nvSpPr>
        <p:spPr>
          <a:xfrm>
            <a:off x="395536" y="1023578"/>
            <a:ext cx="648072" cy="576064"/>
          </a:xfrm>
          <a:prstGeom prst="star7">
            <a:avLst/>
          </a:prstGeom>
          <a:solidFill>
            <a:schemeClr val="accent3">
              <a:lumMod val="40000"/>
              <a:lumOff val="60000"/>
            </a:schemeClr>
          </a:solidFill>
          <a:ln>
            <a:solidFill>
              <a:schemeClr val="accent3">
                <a:lumMod val="75000"/>
              </a:schemeClr>
            </a:solidFill>
          </a:ln>
          <a:scene3d>
            <a:camera prst="orthographicFront"/>
            <a:lightRig rig="threePt" dir="t"/>
          </a:scene3d>
          <a:sp3d>
            <a:bevelT w="152400" h="50800" prst="softRound"/>
          </a:sp3d>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CN" sz="2800" b="1" dirty="0">
                <a:latin typeface="Times New Roman" panose="02020603050405020304" pitchFamily="18" charset="0"/>
                <a:ea typeface="微软雅黑" panose="020B0503020204020204" pitchFamily="34" charset="-122"/>
                <a:sym typeface="Times New Roman" panose="02020603050405020304" pitchFamily="18" charset="0"/>
              </a:rPr>
              <a:t>2</a:t>
            </a:r>
            <a:endParaRPr lang="zh-CN" altLang="en-US" sz="2800" b="1" dirty="0">
              <a:latin typeface="Times New Roman" panose="02020603050405020304" pitchFamily="18" charset="0"/>
              <a:ea typeface="微软雅黑" panose="020B0503020204020204" pitchFamily="34" charset="-122"/>
              <a:sym typeface="Times New Roman" panose="02020603050405020304" pitchFamily="18" charset="0"/>
            </a:endParaRPr>
          </a:p>
        </p:txBody>
      </p:sp>
      <p:pic>
        <p:nvPicPr>
          <p:cNvPr id="15" name="图片 14"/>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544108" y="2103698"/>
            <a:ext cx="3168352" cy="2686298"/>
          </a:xfrm>
          <a:prstGeom prst="rect">
            <a:avLst/>
          </a:prstGeom>
          <a:noFill/>
          <a:ln>
            <a:noFill/>
          </a:ln>
        </p:spPr>
      </p:pic>
      <mc:AlternateContent xmlns:mc="http://schemas.openxmlformats.org/markup-compatibility/2006" xmlns:a14="http://schemas.microsoft.com/office/drawing/2010/main">
        <mc:Choice Requires="a14">
          <p:sp>
            <p:nvSpPr>
              <p:cNvPr id="16" name="矩形 15"/>
              <p:cNvSpPr/>
              <p:nvPr/>
            </p:nvSpPr>
            <p:spPr>
              <a:xfrm>
                <a:off x="257110" y="2031690"/>
                <a:ext cx="4782941" cy="2773067"/>
              </a:xfrm>
              <a:prstGeom prst="rect">
                <a:avLst/>
              </a:prstGeom>
            </p:spPr>
            <p:txBody>
              <a:bodyPr wrap="square">
                <a:spAutoFit/>
              </a:bodyPr>
              <a:lstStyle/>
              <a:p>
                <a:pPr marL="285750" indent="-285750">
                  <a:lnSpc>
                    <a:spcPct val="110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设电桥所有臂的电阻值均为</a:t>
                </a:r>
                <a14:m>
                  <m:oMath xmlns:m="http://schemas.openxmlformats.org/officeDocument/2006/math">
                    <m:r>
                      <a:rPr lang="en-US" altLang="zh-CN" b="1" i="1">
                        <a:latin typeface="Cambria Math" panose="02040503050406030204" pitchFamily="18" charset="0"/>
                      </a:rPr>
                      <m:t>𝑹</m:t>
                    </m:r>
                  </m:oMath>
                </a14:m>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，则由电压源所看到的电阻值亦将为</a:t>
                </a:r>
                <a14:m>
                  <m:oMath xmlns:m="http://schemas.openxmlformats.org/officeDocument/2006/math">
                    <m:r>
                      <a:rPr lang="en-US" altLang="zh-CN" b="1" i="1">
                        <a:latin typeface="Cambria Math" panose="02040503050406030204" pitchFamily="18" charset="0"/>
                      </a:rPr>
                      <m:t>𝑹</m:t>
                    </m:r>
                  </m:oMath>
                </a14:m>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a:t>
                </a: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10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串联可变电阻</a:t>
                </a:r>
                <a14:m>
                  <m:oMath xmlns:m="http://schemas.openxmlformats.org/officeDocument/2006/math">
                    <m:sSub>
                      <m:sSubPr>
                        <m:ctrlPr>
                          <a:rPr lang="zh-CN" altLang="zh-CN" b="1" i="1">
                            <a:latin typeface="Cambria Math" panose="02040503050406030204" pitchFamily="18" charset="0"/>
                          </a:rPr>
                        </m:ctrlPr>
                      </m:sSubPr>
                      <m:e>
                        <m:r>
                          <a:rPr lang="en-US" altLang="zh-CN" b="1" i="1">
                            <a:latin typeface="Cambria Math" panose="02040503050406030204" pitchFamily="18" charset="0"/>
                          </a:rPr>
                          <m:t>𝑹</m:t>
                        </m:r>
                      </m:e>
                      <m:sub>
                        <m:r>
                          <a:rPr lang="en-US" altLang="zh-CN" b="1" i="1">
                            <a:latin typeface="Cambria Math" panose="02040503050406030204" pitchFamily="18" charset="0"/>
                          </a:rPr>
                          <m:t>𝒔</m:t>
                        </m:r>
                      </m:sub>
                    </m:sSub>
                  </m:oMath>
                </a14:m>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后，由分压电路原理可得电桥的输入将减小为原来的</a:t>
                </a:r>
                <a14:m>
                  <m:oMath xmlns:m="http://schemas.openxmlformats.org/officeDocument/2006/math">
                    <m:r>
                      <a:rPr lang="zh-CN" altLang="en-US" b="1" i="1">
                        <a:latin typeface="Cambria Math" panose="02040503050406030204" pitchFamily="18" charset="0"/>
                      </a:rPr>
                      <m:t>𝒏</m:t>
                    </m:r>
                  </m:oMath>
                </a14:m>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倍，即：</a:t>
                </a: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2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10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调节串联电阻</a:t>
                </a:r>
                <a14:m>
                  <m:oMath xmlns:m="http://schemas.openxmlformats.org/officeDocument/2006/math">
                    <m:sSub>
                      <m:sSubPr>
                        <m:ctrlPr>
                          <a:rPr lang="zh-CN" altLang="en-US" b="1" i="1" smtClean="0">
                            <a:solidFill>
                              <a:srgbClr val="FF0000"/>
                            </a:solidFill>
                            <a:latin typeface="Cambria Math" panose="02040503050406030204" pitchFamily="18" charset="0"/>
                          </a:rPr>
                        </m:ctrlPr>
                      </m:sSubPr>
                      <m:e>
                        <m:r>
                          <a:rPr lang="zh-CN" altLang="en-US" b="1" i="1">
                            <a:solidFill>
                              <a:srgbClr val="FF0000"/>
                            </a:solidFill>
                            <a:latin typeface="Cambria Math" panose="02040503050406030204" pitchFamily="18" charset="0"/>
                          </a:rPr>
                          <m:t>𝑹</m:t>
                        </m:r>
                      </m:e>
                      <m:sub>
                        <m:r>
                          <a:rPr lang="zh-CN" altLang="en-US" b="1" i="1">
                            <a:solidFill>
                              <a:srgbClr val="FF0000"/>
                            </a:solidFill>
                            <a:latin typeface="Cambria Math" panose="02040503050406030204" pitchFamily="18" charset="0"/>
                          </a:rPr>
                          <m:t>𝒔</m:t>
                        </m:r>
                      </m:sub>
                    </m:sSub>
                  </m:oMath>
                </a14:m>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即可改变电桥的</a:t>
                </a:r>
                <a:r>
                  <a:rPr lang="zh-CN" altLang="en-US" b="1" dirty="0">
                    <a:solidFill>
                      <a:srgbClr val="FF0000"/>
                    </a:solidFill>
                    <a:latin typeface="Times New Roman" panose="02020603050405020304" pitchFamily="18" charset="0"/>
                    <a:ea typeface="微软雅黑" panose="020B0503020204020204" pitchFamily="34" charset="-122"/>
                    <a:sym typeface="Times New Roman" panose="02020603050405020304" pitchFamily="18" charset="0"/>
                  </a:rPr>
                  <a:t>灵敏度</a:t>
                </a: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a:t>
                </a: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742950" lvl="1" indent="-285750">
                  <a:buClr>
                    <a:schemeClr val="accent3">
                      <a:lumMod val="75000"/>
                    </a:schemeClr>
                  </a:buClr>
                  <a:buFont typeface="Wingdings" panose="05000000000000000000" pitchFamily="2" charset="2"/>
                  <a:buChar char="u"/>
                </a:pPr>
                <a14:m>
                  <m:oMath xmlns:m="http://schemas.openxmlformats.org/officeDocument/2006/math">
                    <m:sSub>
                      <m:sSubPr>
                        <m:ctrlPr>
                          <a:rPr lang="zh-CN" altLang="en-US" sz="1600" b="1" i="1">
                            <a:latin typeface="Cambria Math" panose="02040503050406030204" pitchFamily="18" charset="0"/>
                          </a:rPr>
                        </m:ctrlPr>
                      </m:sSubPr>
                      <m:e>
                        <m:r>
                          <a:rPr lang="zh-CN" altLang="en-US" sz="1600" b="1" i="1">
                            <a:latin typeface="Cambria Math" panose="02040503050406030204" pitchFamily="18" charset="0"/>
                          </a:rPr>
                          <m:t>𝑹</m:t>
                        </m:r>
                      </m:e>
                      <m:sub>
                        <m:r>
                          <a:rPr lang="zh-CN" altLang="en-US" sz="1600" b="1" i="1">
                            <a:latin typeface="Cambria Math" panose="02040503050406030204" pitchFamily="18" charset="0"/>
                          </a:rPr>
                          <m:t>𝒔</m:t>
                        </m:r>
                      </m:sub>
                    </m:sSub>
                  </m:oMath>
                </a14:m>
                <a:r>
                  <a:rPr lang="zh-CN" altLang="en-US" sz="1600"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越</a:t>
                </a:r>
                <a:r>
                  <a:rPr lang="zh-CN" altLang="en-US" sz="1600" b="1" dirty="0">
                    <a:solidFill>
                      <a:srgbClr val="FF0000"/>
                    </a:solidFill>
                    <a:latin typeface="Times New Roman" panose="02020603050405020304" pitchFamily="18" charset="0"/>
                    <a:ea typeface="微软雅黑" panose="020B0503020204020204" pitchFamily="34" charset="-122"/>
                    <a:sym typeface="Times New Roman" panose="02020603050405020304" pitchFamily="18" charset="0"/>
                  </a:rPr>
                  <a:t>小</a:t>
                </a:r>
                <a:r>
                  <a:rPr lang="zh-CN" altLang="en-US" sz="1600"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，电桥灵敏度越</a:t>
                </a:r>
                <a:r>
                  <a:rPr lang="zh-CN" altLang="en-US" sz="1600" b="1" dirty="0">
                    <a:solidFill>
                      <a:srgbClr val="FF0000"/>
                    </a:solidFill>
                    <a:latin typeface="Times New Roman" panose="02020603050405020304" pitchFamily="18" charset="0"/>
                    <a:ea typeface="微软雅黑" panose="020B0503020204020204" pitchFamily="34" charset="-122"/>
                    <a:sym typeface="Times New Roman" panose="02020603050405020304" pitchFamily="18" charset="0"/>
                  </a:rPr>
                  <a:t>大</a:t>
                </a:r>
                <a:r>
                  <a:rPr lang="zh-CN" altLang="en-US" sz="1600"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a:t>
                </a:r>
                <a:endParaRPr lang="en-US" altLang="zh-CN" sz="1600"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742950" lvl="1" indent="-285750">
                  <a:buClr>
                    <a:schemeClr val="accent3">
                      <a:lumMod val="75000"/>
                    </a:schemeClr>
                  </a:buClr>
                  <a:buFont typeface="Wingdings" panose="05000000000000000000" pitchFamily="2" charset="2"/>
                  <a:buChar char="u"/>
                </a:pPr>
                <a14:m>
                  <m:oMath xmlns:m="http://schemas.openxmlformats.org/officeDocument/2006/math">
                    <m:sSub>
                      <m:sSubPr>
                        <m:ctrlPr>
                          <a:rPr lang="zh-CN" altLang="en-US" sz="1600" b="1" i="1">
                            <a:latin typeface="Cambria Math" panose="02040503050406030204" pitchFamily="18" charset="0"/>
                          </a:rPr>
                        </m:ctrlPr>
                      </m:sSubPr>
                      <m:e>
                        <m:r>
                          <a:rPr lang="zh-CN" altLang="en-US" sz="1600" b="1" i="1">
                            <a:latin typeface="Cambria Math" panose="02040503050406030204" pitchFamily="18" charset="0"/>
                          </a:rPr>
                          <m:t>𝑹</m:t>
                        </m:r>
                      </m:e>
                      <m:sub>
                        <m:r>
                          <a:rPr lang="zh-CN" altLang="en-US" sz="1600" b="1" i="1">
                            <a:latin typeface="Cambria Math" panose="02040503050406030204" pitchFamily="18" charset="0"/>
                          </a:rPr>
                          <m:t>𝒔</m:t>
                        </m:r>
                      </m:sub>
                    </m:sSub>
                  </m:oMath>
                </a14:m>
                <a:r>
                  <a:rPr lang="zh-CN" altLang="en-US" sz="1600"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越</a:t>
                </a:r>
                <a:r>
                  <a:rPr lang="zh-CN" altLang="en-US" sz="1600" b="1" dirty="0">
                    <a:solidFill>
                      <a:srgbClr val="FF0000"/>
                    </a:solidFill>
                    <a:latin typeface="Times New Roman" panose="02020603050405020304" pitchFamily="18" charset="0"/>
                    <a:ea typeface="微软雅黑" panose="020B0503020204020204" pitchFamily="34" charset="-122"/>
                    <a:sym typeface="Times New Roman" panose="02020603050405020304" pitchFamily="18" charset="0"/>
                  </a:rPr>
                  <a:t>大</a:t>
                </a:r>
                <a:r>
                  <a:rPr lang="zh-CN" altLang="en-US" sz="1600"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，电桥灵敏度越</a:t>
                </a:r>
                <a:r>
                  <a:rPr lang="zh-CN" altLang="en-US" sz="1600" b="1" dirty="0">
                    <a:solidFill>
                      <a:srgbClr val="FF0000"/>
                    </a:solidFill>
                    <a:latin typeface="Times New Roman" panose="02020603050405020304" pitchFamily="18" charset="0"/>
                    <a:ea typeface="微软雅黑" panose="020B0503020204020204" pitchFamily="34" charset="-122"/>
                    <a:sym typeface="Times New Roman" panose="02020603050405020304" pitchFamily="18" charset="0"/>
                  </a:rPr>
                  <a:t>小</a:t>
                </a:r>
                <a:r>
                  <a:rPr lang="zh-CN" altLang="en-US" sz="1600"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a:t>
                </a:r>
                <a:endParaRPr lang="en-US" altLang="zh-CN" sz="1600"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p:txBody>
          </p:sp>
        </mc:Choice>
        <mc:Fallback xmlns="">
          <p:sp>
            <p:nvSpPr>
              <p:cNvPr id="16" name="矩形 15"/>
              <p:cNvSpPr>
                <a:spLocks noRot="1" noChangeAspect="1" noMove="1" noResize="1" noEditPoints="1" noAdjustHandles="1" noChangeArrowheads="1" noChangeShapeType="1" noTextEdit="1"/>
              </p:cNvSpPr>
              <p:nvPr/>
            </p:nvSpPr>
            <p:spPr>
              <a:xfrm>
                <a:off x="257110" y="2031690"/>
                <a:ext cx="4782941" cy="2773067"/>
              </a:xfrm>
              <a:prstGeom prst="rect">
                <a:avLst/>
              </a:prstGeom>
              <a:blipFill>
                <a:blip r:embed="rId5"/>
                <a:stretch>
                  <a:fillRect l="-764" t="-879" r="-637" b="-197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 name="矩形 1"/>
              <p:cNvSpPr/>
              <p:nvPr/>
            </p:nvSpPr>
            <p:spPr>
              <a:xfrm>
                <a:off x="1234251" y="3255826"/>
                <a:ext cx="2828658" cy="66191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b="1" i="1">
                          <a:latin typeface="Cambria Math" panose="02040503050406030204" pitchFamily="18" charset="0"/>
                        </a:rPr>
                        <m:t>𝒏</m:t>
                      </m:r>
                      <m:r>
                        <a:rPr lang="zh-CN" altLang="en-US" b="1" i="0">
                          <a:latin typeface="Cambria Math" panose="02040503050406030204" pitchFamily="18" charset="0"/>
                        </a:rPr>
                        <m:t>=</m:t>
                      </m:r>
                      <m:f>
                        <m:fPr>
                          <m:ctrlPr>
                            <a:rPr lang="zh-CN" altLang="en-US" b="1" i="1">
                              <a:latin typeface="Cambria Math" panose="02040503050406030204" pitchFamily="18" charset="0"/>
                            </a:rPr>
                          </m:ctrlPr>
                        </m:fPr>
                        <m:num>
                          <m:r>
                            <a:rPr lang="zh-CN" altLang="en-US" b="1" i="1">
                              <a:latin typeface="Cambria Math" panose="02040503050406030204" pitchFamily="18" charset="0"/>
                            </a:rPr>
                            <m:t>𝑹</m:t>
                          </m:r>
                        </m:num>
                        <m:den>
                          <m:r>
                            <a:rPr lang="zh-CN" altLang="en-US" b="1" i="1">
                              <a:latin typeface="Cambria Math" panose="02040503050406030204" pitchFamily="18" charset="0"/>
                            </a:rPr>
                            <m:t>𝑹</m:t>
                          </m:r>
                          <m:r>
                            <a:rPr lang="zh-CN" altLang="en-US" b="1" i="0">
                              <a:latin typeface="Cambria Math" panose="02040503050406030204" pitchFamily="18" charset="0"/>
                            </a:rPr>
                            <m:t>+</m:t>
                          </m:r>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𝑹</m:t>
                              </m:r>
                            </m:e>
                            <m:sub>
                              <m:r>
                                <a:rPr lang="zh-CN" altLang="en-US" b="1" i="1">
                                  <a:latin typeface="Cambria Math" panose="02040503050406030204" pitchFamily="18" charset="0"/>
                                </a:rPr>
                                <m:t>𝒔</m:t>
                              </m:r>
                            </m:sub>
                          </m:sSub>
                        </m:den>
                      </m:f>
                      <m:r>
                        <a:rPr lang="zh-CN" altLang="en-US" b="1" i="0">
                          <a:latin typeface="Cambria Math" panose="02040503050406030204" pitchFamily="18" charset="0"/>
                        </a:rPr>
                        <m:t>=</m:t>
                      </m:r>
                      <m:f>
                        <m:fPr>
                          <m:ctrlPr>
                            <a:rPr lang="zh-CN" altLang="en-US" b="1" i="1">
                              <a:latin typeface="Cambria Math" panose="02040503050406030204" pitchFamily="18" charset="0"/>
                            </a:rPr>
                          </m:ctrlPr>
                        </m:fPr>
                        <m:num>
                          <m:r>
                            <a:rPr lang="zh-CN" altLang="en-US" b="1" i="0">
                              <a:latin typeface="Cambria Math" panose="02040503050406030204" pitchFamily="18" charset="0"/>
                            </a:rPr>
                            <m:t>𝟏</m:t>
                          </m:r>
                        </m:num>
                        <m:den>
                          <m:d>
                            <m:dPr>
                              <m:begChr m:val=""/>
                              <m:ctrlPr>
                                <a:rPr lang="zh-CN" altLang="en-US" b="1" i="1">
                                  <a:latin typeface="Cambria Math" panose="02040503050406030204" pitchFamily="18" charset="0"/>
                                </a:rPr>
                              </m:ctrlPr>
                            </m:dPr>
                            <m:e>
                              <m:r>
                                <a:rPr lang="zh-CN" altLang="en-US" b="1" i="0">
                                  <a:latin typeface="Cambria Math" panose="02040503050406030204" pitchFamily="18" charset="0"/>
                                </a:rPr>
                                <m:t>𝟏</m:t>
                              </m:r>
                              <m:r>
                                <a:rPr lang="zh-CN" altLang="en-US" b="1" i="0">
                                  <a:latin typeface="Cambria Math" panose="02040503050406030204" pitchFamily="18" charset="0"/>
                                </a:rPr>
                                <m:t>+(</m:t>
                              </m:r>
                              <m:f>
                                <m:fPr>
                                  <m:type m:val="lin"/>
                                  <m:ctrlPr>
                                    <a:rPr lang="zh-CN" altLang="en-US" b="1" i="1">
                                      <a:latin typeface="Cambria Math" panose="02040503050406030204" pitchFamily="18" charset="0"/>
                                    </a:rPr>
                                  </m:ctrlPr>
                                </m:fPr>
                                <m:num>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𝑹</m:t>
                                      </m:r>
                                    </m:e>
                                    <m:sub>
                                      <m:r>
                                        <a:rPr lang="zh-CN" altLang="en-US" b="1" i="1">
                                          <a:latin typeface="Cambria Math" panose="02040503050406030204" pitchFamily="18" charset="0"/>
                                        </a:rPr>
                                        <m:t>𝒔</m:t>
                                      </m:r>
                                    </m:sub>
                                  </m:sSub>
                                </m:num>
                                <m:den>
                                  <m:r>
                                    <a:rPr lang="zh-CN" altLang="en-US" b="1" i="1">
                                      <a:latin typeface="Cambria Math" panose="02040503050406030204" pitchFamily="18" charset="0"/>
                                    </a:rPr>
                                    <m:t>𝑹</m:t>
                                  </m:r>
                                </m:den>
                              </m:f>
                            </m:e>
                          </m:d>
                        </m:den>
                      </m:f>
                    </m:oMath>
                  </m:oMathPara>
                </a14:m>
                <a:endParaRPr lang="zh-CN" altLang="en-US" b="1" dirty="0"/>
              </a:p>
            </p:txBody>
          </p:sp>
        </mc:Choice>
        <mc:Fallback xmlns="">
          <p:sp>
            <p:nvSpPr>
              <p:cNvPr id="2" name="矩形 1"/>
              <p:cNvSpPr>
                <a:spLocks noRot="1" noChangeAspect="1" noMove="1" noResize="1" noEditPoints="1" noAdjustHandles="1" noChangeArrowheads="1" noChangeShapeType="1" noTextEdit="1"/>
              </p:cNvSpPr>
              <p:nvPr/>
            </p:nvSpPr>
            <p:spPr>
              <a:xfrm>
                <a:off x="1234251" y="3255826"/>
                <a:ext cx="2828658" cy="661912"/>
              </a:xfrm>
              <a:prstGeom prst="rect">
                <a:avLst/>
              </a:prstGeom>
              <a:blipFill>
                <a:blip r:embed="rId6"/>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6421492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1" y="411510"/>
            <a:ext cx="2025879"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4" name="矩形 13"/>
          <p:cNvSpPr/>
          <p:nvPr/>
        </p:nvSpPr>
        <p:spPr>
          <a:xfrm>
            <a:off x="71500" y="434685"/>
            <a:ext cx="1954381" cy="461665"/>
          </a:xfrm>
          <a:prstGeom prst="rect">
            <a:avLst/>
          </a:prstGeom>
        </p:spPr>
        <p:txBody>
          <a:bodyPr wrap="none">
            <a:spAutoFit/>
          </a:bodyPr>
          <a:lstStyle/>
          <a:p>
            <a:r>
              <a:rPr lang="en-US" altLang="zh-CN" sz="2400" b="1" dirty="0">
                <a:solidFill>
                  <a:schemeClr val="bg1"/>
                </a:solidFill>
                <a:latin typeface="Times New Roman" panose="02020603050405020304" pitchFamily="18" charset="0"/>
                <a:ea typeface="微软雅黑" pitchFamily="34" charset="-122"/>
                <a:sym typeface="Times New Roman" panose="02020603050405020304" pitchFamily="18" charset="0"/>
              </a:rPr>
              <a:t> 4.2 </a:t>
            </a:r>
            <a:r>
              <a:rPr lang="zh-CN" altLang="en-US" sz="2400" b="1" dirty="0">
                <a:solidFill>
                  <a:schemeClr val="bg1"/>
                </a:solidFill>
                <a:latin typeface="Times New Roman" panose="02020603050405020304" pitchFamily="18" charset="0"/>
                <a:ea typeface="微软雅黑" pitchFamily="34" charset="-122"/>
                <a:sym typeface="Times New Roman" panose="02020603050405020304" pitchFamily="18" charset="0"/>
              </a:rPr>
              <a:t>信号放大</a:t>
            </a:r>
          </a:p>
        </p:txBody>
      </p:sp>
      <p:sp>
        <p:nvSpPr>
          <p:cNvPr id="4" name="矩形 3"/>
          <p:cNvSpPr/>
          <p:nvPr/>
        </p:nvSpPr>
        <p:spPr>
          <a:xfrm>
            <a:off x="243770" y="1099793"/>
            <a:ext cx="8686800" cy="2516073"/>
          </a:xfrm>
          <a:prstGeom prst="rect">
            <a:avLst/>
          </a:prstGeom>
        </p:spPr>
        <p:txBody>
          <a:bodyPr wrap="square">
            <a:spAutoFit/>
          </a:bodyPr>
          <a:lstStyle/>
          <a:p>
            <a:pPr marL="285750" indent="-285750">
              <a:lnSpc>
                <a:spcPct val="125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rPr>
              <a:t>信号放大电路可用于</a:t>
            </a:r>
            <a:r>
              <a:rPr lang="zh-CN" altLang="en-US" b="1" dirty="0">
                <a:solidFill>
                  <a:srgbClr val="FF0000"/>
                </a:solidFill>
                <a:latin typeface="Times New Roman" panose="02020603050405020304" pitchFamily="18" charset="0"/>
                <a:ea typeface="微软雅黑" panose="020B0503020204020204" pitchFamily="34" charset="-122"/>
              </a:rPr>
              <a:t>放大</a:t>
            </a:r>
            <a:r>
              <a:rPr lang="zh-CN" altLang="en-US" b="1" dirty="0">
                <a:solidFill>
                  <a:prstClr val="black"/>
                </a:solidFill>
                <a:latin typeface="Times New Roman" panose="02020603050405020304" pitchFamily="18" charset="0"/>
                <a:ea typeface="微软雅黑" panose="020B0503020204020204" pitchFamily="34" charset="-122"/>
              </a:rPr>
              <a:t>微弱的</a:t>
            </a:r>
            <a:r>
              <a:rPr lang="zh-CN" altLang="en-US" b="1" dirty="0">
                <a:solidFill>
                  <a:srgbClr val="FF0000"/>
                </a:solidFill>
                <a:latin typeface="Times New Roman" panose="02020603050405020304" pitchFamily="18" charset="0"/>
                <a:ea typeface="微软雅黑" panose="020B0503020204020204" pitchFamily="34" charset="-122"/>
              </a:rPr>
              <a:t>电压</a:t>
            </a:r>
            <a:r>
              <a:rPr lang="zh-CN" altLang="en-US" b="1" dirty="0">
                <a:solidFill>
                  <a:prstClr val="black"/>
                </a:solidFill>
                <a:latin typeface="Times New Roman" panose="02020603050405020304" pitchFamily="18" charset="0"/>
                <a:ea typeface="微软雅黑" panose="020B0503020204020204" pitchFamily="34" charset="-122"/>
              </a:rPr>
              <a:t>、</a:t>
            </a:r>
            <a:r>
              <a:rPr lang="zh-CN" altLang="en-US" b="1" dirty="0">
                <a:solidFill>
                  <a:srgbClr val="FF0000"/>
                </a:solidFill>
                <a:latin typeface="Times New Roman" panose="02020603050405020304" pitchFamily="18" charset="0"/>
                <a:ea typeface="微软雅黑" panose="020B0503020204020204" pitchFamily="34" charset="-122"/>
              </a:rPr>
              <a:t>电流</a:t>
            </a:r>
            <a:r>
              <a:rPr lang="zh-CN" altLang="en-US" b="1" dirty="0">
                <a:solidFill>
                  <a:prstClr val="black"/>
                </a:solidFill>
                <a:latin typeface="Times New Roman" panose="02020603050405020304" pitchFamily="18" charset="0"/>
                <a:ea typeface="微软雅黑" panose="020B0503020204020204" pitchFamily="34" charset="-122"/>
              </a:rPr>
              <a:t>或电</a:t>
            </a:r>
            <a:r>
              <a:rPr lang="zh-CN" altLang="en-US" b="1" dirty="0">
                <a:solidFill>
                  <a:srgbClr val="FF0000"/>
                </a:solidFill>
                <a:latin typeface="Times New Roman" panose="02020603050405020304" pitchFamily="18" charset="0"/>
                <a:ea typeface="微软雅黑" panose="020B0503020204020204" pitchFamily="34" charset="-122"/>
              </a:rPr>
              <a:t>荷</a:t>
            </a:r>
            <a:r>
              <a:rPr lang="zh-CN" altLang="en-US" b="1" dirty="0">
                <a:solidFill>
                  <a:prstClr val="black"/>
                </a:solidFill>
                <a:latin typeface="Times New Roman" panose="02020603050405020304" pitchFamily="18" charset="0"/>
                <a:ea typeface="微软雅黑" panose="020B0503020204020204" pitchFamily="34" charset="-122"/>
              </a:rPr>
              <a:t>信号；</a:t>
            </a: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rPr>
              <a:t>使用可调增益的放大器可以更好地与</a:t>
            </a:r>
            <a:r>
              <a:rPr lang="en-US" altLang="zh-CN" b="1" dirty="0">
                <a:solidFill>
                  <a:prstClr val="black"/>
                </a:solidFill>
                <a:latin typeface="Times New Roman" panose="02020603050405020304" pitchFamily="18" charset="0"/>
                <a:ea typeface="微软雅黑" panose="020B0503020204020204" pitchFamily="34" charset="-122"/>
              </a:rPr>
              <a:t>A/D</a:t>
            </a:r>
            <a:r>
              <a:rPr lang="zh-CN" altLang="en-US" b="1" dirty="0">
                <a:solidFill>
                  <a:prstClr val="black"/>
                </a:solidFill>
                <a:latin typeface="Times New Roman" panose="02020603050405020304" pitchFamily="18" charset="0"/>
                <a:ea typeface="微软雅黑" panose="020B0503020204020204" pitchFamily="34" charset="-122"/>
              </a:rPr>
              <a:t>转换器的输入电压范围匹配，以满足所需的分辨率；</a:t>
            </a: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rPr>
              <a:t>常见的放大电路类型包括</a:t>
            </a:r>
            <a:r>
              <a:rPr lang="zh-CN" altLang="en-US" b="1" dirty="0">
                <a:solidFill>
                  <a:srgbClr val="FF0000"/>
                </a:solidFill>
                <a:latin typeface="Times New Roman" panose="02020603050405020304" pitchFamily="18" charset="0"/>
                <a:ea typeface="微软雅黑" panose="020B0503020204020204" pitchFamily="34" charset="-122"/>
              </a:rPr>
              <a:t>同相</a:t>
            </a:r>
            <a:r>
              <a:rPr lang="zh-CN" altLang="en-US" b="1" dirty="0">
                <a:solidFill>
                  <a:prstClr val="black"/>
                </a:solidFill>
                <a:latin typeface="Times New Roman" panose="02020603050405020304" pitchFamily="18" charset="0"/>
                <a:ea typeface="微软雅黑" panose="020B0503020204020204" pitchFamily="34" charset="-122"/>
              </a:rPr>
              <a:t>放大器、</a:t>
            </a:r>
            <a:r>
              <a:rPr lang="zh-CN" altLang="en-US" b="1" dirty="0">
                <a:solidFill>
                  <a:srgbClr val="FF0000"/>
                </a:solidFill>
                <a:latin typeface="Times New Roman" panose="02020603050405020304" pitchFamily="18" charset="0"/>
                <a:ea typeface="微软雅黑" panose="020B0503020204020204" pitchFamily="34" charset="-122"/>
              </a:rPr>
              <a:t>反相</a:t>
            </a:r>
            <a:r>
              <a:rPr lang="zh-CN" altLang="en-US" b="1" dirty="0">
                <a:solidFill>
                  <a:prstClr val="black"/>
                </a:solidFill>
                <a:latin typeface="Times New Roman" panose="02020603050405020304" pitchFamily="18" charset="0"/>
                <a:ea typeface="微软雅黑" panose="020B0503020204020204" pitchFamily="34" charset="-122"/>
              </a:rPr>
              <a:t>放大器、</a:t>
            </a:r>
            <a:r>
              <a:rPr lang="zh-CN" altLang="en-US" b="1" dirty="0">
                <a:solidFill>
                  <a:srgbClr val="FF0000"/>
                </a:solidFill>
                <a:latin typeface="Times New Roman" panose="02020603050405020304" pitchFamily="18" charset="0"/>
                <a:ea typeface="微软雅黑" panose="020B0503020204020204" pitchFamily="34" charset="-122"/>
              </a:rPr>
              <a:t>仪表</a:t>
            </a:r>
            <a:r>
              <a:rPr lang="zh-CN" altLang="en-US" b="1" dirty="0">
                <a:solidFill>
                  <a:prstClr val="black"/>
                </a:solidFill>
                <a:latin typeface="Times New Roman" panose="02020603050405020304" pitchFamily="18" charset="0"/>
                <a:ea typeface="微软雅黑" panose="020B0503020204020204" pitchFamily="34" charset="-122"/>
              </a:rPr>
              <a:t>放大器、</a:t>
            </a:r>
            <a:r>
              <a:rPr lang="zh-CN" altLang="en-US" b="1" dirty="0">
                <a:solidFill>
                  <a:srgbClr val="FF0000"/>
                </a:solidFill>
                <a:latin typeface="Times New Roman" panose="02020603050405020304" pitchFamily="18" charset="0"/>
                <a:ea typeface="微软雅黑" panose="020B0503020204020204" pitchFamily="34" charset="-122"/>
              </a:rPr>
              <a:t>差动</a:t>
            </a:r>
            <a:r>
              <a:rPr lang="zh-CN" altLang="en-US" b="1" dirty="0">
                <a:solidFill>
                  <a:prstClr val="black"/>
                </a:solidFill>
                <a:latin typeface="Times New Roman" panose="02020603050405020304" pitchFamily="18" charset="0"/>
                <a:ea typeface="微软雅黑" panose="020B0503020204020204" pitchFamily="34" charset="-122"/>
              </a:rPr>
              <a:t>放大器、</a:t>
            </a:r>
            <a:r>
              <a:rPr lang="zh-CN" altLang="en-US" b="1" dirty="0">
                <a:solidFill>
                  <a:srgbClr val="FF0000"/>
                </a:solidFill>
                <a:latin typeface="Times New Roman" panose="02020603050405020304" pitchFamily="18" charset="0"/>
                <a:ea typeface="微软雅黑" panose="020B0503020204020204" pitchFamily="34" charset="-122"/>
              </a:rPr>
              <a:t>可变增益</a:t>
            </a:r>
            <a:r>
              <a:rPr lang="zh-CN" altLang="en-US" b="1" dirty="0">
                <a:solidFill>
                  <a:prstClr val="black"/>
                </a:solidFill>
                <a:latin typeface="Times New Roman" panose="02020603050405020304" pitchFamily="18" charset="0"/>
                <a:ea typeface="微软雅黑" panose="020B0503020204020204" pitchFamily="34" charset="-122"/>
              </a:rPr>
              <a:t>放大器和</a:t>
            </a:r>
            <a:r>
              <a:rPr lang="zh-CN" altLang="en-US" b="1" dirty="0">
                <a:solidFill>
                  <a:srgbClr val="FF0000"/>
                </a:solidFill>
                <a:latin typeface="Times New Roman" panose="02020603050405020304" pitchFamily="18" charset="0"/>
                <a:ea typeface="微软雅黑" panose="020B0503020204020204" pitchFamily="34" charset="-122"/>
              </a:rPr>
              <a:t>隔离</a:t>
            </a:r>
            <a:r>
              <a:rPr lang="zh-CN" altLang="en-US" b="1" dirty="0">
                <a:solidFill>
                  <a:prstClr val="black"/>
                </a:solidFill>
                <a:latin typeface="Times New Roman" panose="02020603050405020304" pitchFamily="18" charset="0"/>
                <a:ea typeface="微软雅黑" panose="020B0503020204020204" pitchFamily="34" charset="-122"/>
              </a:rPr>
              <a:t>放大器等；</a:t>
            </a: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rPr>
              <a:t>信号放大电路主要分为三类：由</a:t>
            </a:r>
            <a:r>
              <a:rPr lang="zh-CN" altLang="en-US" b="1" dirty="0">
                <a:solidFill>
                  <a:srgbClr val="FF0000"/>
                </a:solidFill>
                <a:latin typeface="Times New Roman" panose="02020603050405020304" pitchFamily="18" charset="0"/>
                <a:ea typeface="微软雅黑" panose="020B0503020204020204" pitchFamily="34" charset="-122"/>
              </a:rPr>
              <a:t>分立</a:t>
            </a:r>
            <a:r>
              <a:rPr lang="zh-CN" altLang="en-US" b="1" dirty="0">
                <a:solidFill>
                  <a:prstClr val="black"/>
                </a:solidFill>
                <a:latin typeface="Times New Roman" panose="02020603050405020304" pitchFamily="18" charset="0"/>
                <a:ea typeface="微软雅黑" panose="020B0503020204020204" pitchFamily="34" charset="-122"/>
              </a:rPr>
              <a:t>元件组成的电路、由</a:t>
            </a:r>
            <a:r>
              <a:rPr lang="zh-CN" altLang="en-US" b="1" dirty="0">
                <a:solidFill>
                  <a:srgbClr val="FF0000"/>
                </a:solidFill>
                <a:latin typeface="Times New Roman" panose="02020603050405020304" pitchFamily="18" charset="0"/>
                <a:ea typeface="微软雅黑" panose="020B0503020204020204" pitchFamily="34" charset="-122"/>
              </a:rPr>
              <a:t>通用集成</a:t>
            </a:r>
            <a:r>
              <a:rPr lang="zh-CN" altLang="en-US" b="1" dirty="0">
                <a:solidFill>
                  <a:prstClr val="black"/>
                </a:solidFill>
                <a:latin typeface="Times New Roman" panose="02020603050405020304" pitchFamily="18" charset="0"/>
                <a:ea typeface="微软雅黑" panose="020B0503020204020204" pitchFamily="34" charset="-122"/>
              </a:rPr>
              <a:t>运算放大器组成的电路以及由</a:t>
            </a:r>
            <a:r>
              <a:rPr lang="zh-CN" altLang="en-US" b="1" dirty="0">
                <a:solidFill>
                  <a:srgbClr val="FF0000"/>
                </a:solidFill>
                <a:latin typeface="Times New Roman" panose="02020603050405020304" pitchFamily="18" charset="0"/>
                <a:ea typeface="微软雅黑" panose="020B0503020204020204" pitchFamily="34" charset="-122"/>
              </a:rPr>
              <a:t>单片集成</a:t>
            </a:r>
            <a:r>
              <a:rPr lang="zh-CN" altLang="en-US" b="1" dirty="0">
                <a:solidFill>
                  <a:prstClr val="black"/>
                </a:solidFill>
                <a:latin typeface="Times New Roman" panose="02020603050405020304" pitchFamily="18" charset="0"/>
                <a:ea typeface="微软雅黑" panose="020B0503020204020204" pitchFamily="34" charset="-122"/>
              </a:rPr>
              <a:t>芯片直接实现的电路。</a:t>
            </a:r>
          </a:p>
        </p:txBody>
      </p:sp>
    </p:spTree>
    <p:extLst>
      <p:ext uri="{BB962C8B-B14F-4D97-AF65-F5344CB8AC3E}">
        <p14:creationId xmlns:p14="http://schemas.microsoft.com/office/powerpoint/2010/main" val="35690011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七角星 22"/>
          <p:cNvSpPr/>
          <p:nvPr/>
        </p:nvSpPr>
        <p:spPr>
          <a:xfrm>
            <a:off x="2514625" y="1311610"/>
            <a:ext cx="648072" cy="576064"/>
          </a:xfrm>
          <a:prstGeom prst="star7">
            <a:avLst/>
          </a:prstGeom>
          <a:solidFill>
            <a:schemeClr val="accent5">
              <a:lumMod val="20000"/>
              <a:lumOff val="80000"/>
            </a:schemeClr>
          </a:solidFill>
          <a:scene3d>
            <a:camera prst="orthographicFront"/>
            <a:lightRig rig="threePt" dir="t"/>
          </a:scene3d>
          <a:sp3d>
            <a:bevelT w="152400" h="50800" prst="softRound"/>
          </a:sp3d>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CN" sz="2800" b="1" dirty="0">
                <a:latin typeface="Times New Roman" panose="02020603050405020304" pitchFamily="18" charset="0"/>
                <a:ea typeface="微软雅黑" panose="020B0503020204020204" pitchFamily="34" charset="-122"/>
                <a:sym typeface="Times New Roman" panose="02020603050405020304" pitchFamily="18" charset="0"/>
              </a:rPr>
              <a:t>1</a:t>
            </a:r>
            <a:endParaRPr lang="zh-CN" altLang="en-US" sz="2800" b="1" dirty="0">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3" name="矩形 2"/>
          <p:cNvSpPr/>
          <p:nvPr/>
        </p:nvSpPr>
        <p:spPr>
          <a:xfrm>
            <a:off x="3671900" y="1368809"/>
            <a:ext cx="4955203" cy="461665"/>
          </a:xfrm>
          <a:prstGeom prst="rect">
            <a:avLst/>
          </a:prstGeom>
        </p:spPr>
        <p:txBody>
          <a:bodyPr wrap="none">
            <a:spAutoFit/>
          </a:bodyPr>
          <a:lstStyle/>
          <a:p>
            <a:r>
              <a:rPr lang="en-US" altLang="zh-CN" sz="2400" b="1" dirty="0">
                <a:latin typeface="Times New Roman" panose="02020603050405020304" pitchFamily="18" charset="0"/>
                <a:ea typeface="微软雅黑" panose="020B0503020204020204" pitchFamily="34" charset="-122"/>
                <a:sym typeface="Times New Roman" panose="02020603050405020304" pitchFamily="18" charset="0"/>
              </a:rPr>
              <a:t>4.2.1  </a:t>
            </a:r>
            <a:r>
              <a:rPr lang="zh-CN" altLang="en-US" sz="2400" b="1" dirty="0">
                <a:latin typeface="Times New Roman" panose="02020603050405020304" pitchFamily="18" charset="0"/>
                <a:ea typeface="微软雅黑" panose="020B0503020204020204" pitchFamily="34" charset="-122"/>
                <a:sym typeface="Times New Roman" panose="02020603050405020304" pitchFamily="18" charset="0"/>
              </a:rPr>
              <a:t>同相放大电路和反相放大电路</a:t>
            </a:r>
            <a:endParaRPr lang="zh-CN" altLang="zh-CN" sz="2400" b="1" dirty="0">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24" name="七角星 23"/>
          <p:cNvSpPr/>
          <p:nvPr/>
        </p:nvSpPr>
        <p:spPr>
          <a:xfrm>
            <a:off x="2511644" y="2399701"/>
            <a:ext cx="648072" cy="576064"/>
          </a:xfrm>
          <a:prstGeom prst="star7">
            <a:avLst/>
          </a:prstGeom>
          <a:solidFill>
            <a:schemeClr val="accent5">
              <a:lumMod val="20000"/>
              <a:lumOff val="80000"/>
            </a:schemeClr>
          </a:solidFill>
          <a:scene3d>
            <a:camera prst="orthographicFront"/>
            <a:lightRig rig="threePt" dir="t"/>
          </a:scene3d>
          <a:sp3d>
            <a:bevelT w="152400" h="50800" prst="softRound"/>
          </a:sp3d>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CN" sz="2800" b="1" dirty="0">
                <a:latin typeface="Times New Roman" panose="02020603050405020304" pitchFamily="18" charset="0"/>
                <a:ea typeface="微软雅黑" panose="020B0503020204020204" pitchFamily="34" charset="-122"/>
                <a:sym typeface="Times New Roman" panose="02020603050405020304" pitchFamily="18" charset="0"/>
              </a:rPr>
              <a:t>2</a:t>
            </a:r>
            <a:endParaRPr lang="zh-CN" altLang="en-US" sz="2800" b="1" dirty="0">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28" name="矩形 27"/>
          <p:cNvSpPr/>
          <p:nvPr/>
        </p:nvSpPr>
        <p:spPr>
          <a:xfrm>
            <a:off x="3663772" y="2456900"/>
            <a:ext cx="2492990" cy="461665"/>
          </a:xfrm>
          <a:prstGeom prst="rect">
            <a:avLst/>
          </a:prstGeom>
        </p:spPr>
        <p:txBody>
          <a:bodyPr wrap="none">
            <a:spAutoFit/>
          </a:bodyPr>
          <a:lstStyle/>
          <a:p>
            <a:r>
              <a:rPr lang="en-US" altLang="zh-CN" sz="2400" b="1" dirty="0">
                <a:latin typeface="Times New Roman" panose="02020603050405020304" pitchFamily="18" charset="0"/>
                <a:ea typeface="微软雅黑" panose="020B0503020204020204" pitchFamily="34" charset="-122"/>
                <a:sym typeface="Times New Roman" panose="02020603050405020304" pitchFamily="18" charset="0"/>
              </a:rPr>
              <a:t>4.2.2  </a:t>
            </a:r>
            <a:r>
              <a:rPr lang="zh-CN" altLang="en-US" sz="2400" b="1" dirty="0">
                <a:latin typeface="Times New Roman" panose="02020603050405020304" pitchFamily="18" charset="0"/>
                <a:ea typeface="微软雅黑" panose="020B0503020204020204" pitchFamily="34" charset="-122"/>
                <a:sym typeface="Times New Roman" panose="02020603050405020304" pitchFamily="18" charset="0"/>
              </a:rPr>
              <a:t>仪表放大器</a:t>
            </a:r>
            <a:endParaRPr lang="zh-CN" altLang="zh-CN" sz="2400" b="1" dirty="0">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3" name="矩形 12"/>
          <p:cNvSpPr/>
          <p:nvPr/>
        </p:nvSpPr>
        <p:spPr>
          <a:xfrm>
            <a:off x="2" y="411510"/>
            <a:ext cx="2159730"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4" name="矩形 13"/>
          <p:cNvSpPr/>
          <p:nvPr/>
        </p:nvSpPr>
        <p:spPr>
          <a:xfrm>
            <a:off x="71500" y="434685"/>
            <a:ext cx="1954381" cy="461665"/>
          </a:xfrm>
          <a:prstGeom prst="rect">
            <a:avLst/>
          </a:prstGeom>
        </p:spPr>
        <p:txBody>
          <a:bodyPr wrap="none">
            <a:spAutoFit/>
          </a:bodyPr>
          <a:lstStyle/>
          <a:p>
            <a:r>
              <a:rPr lang="en-US" altLang="zh-CN" sz="2400" b="1" dirty="0">
                <a:solidFill>
                  <a:schemeClr val="bg1"/>
                </a:solidFill>
                <a:latin typeface="Times New Roman" panose="02020603050405020304" pitchFamily="18" charset="0"/>
                <a:ea typeface="微软雅黑" pitchFamily="34" charset="-122"/>
                <a:sym typeface="Times New Roman" panose="02020603050405020304" pitchFamily="18" charset="0"/>
              </a:rPr>
              <a:t> 4.2 </a:t>
            </a:r>
            <a:r>
              <a:rPr lang="zh-CN" altLang="en-US" sz="2400" b="1" dirty="0">
                <a:solidFill>
                  <a:schemeClr val="bg1"/>
                </a:solidFill>
                <a:latin typeface="Times New Roman" panose="02020603050405020304" pitchFamily="18" charset="0"/>
                <a:ea typeface="微软雅黑" pitchFamily="34" charset="-122"/>
                <a:sym typeface="Times New Roman" panose="02020603050405020304" pitchFamily="18" charset="0"/>
              </a:rPr>
              <a:t>信号放大</a:t>
            </a:r>
          </a:p>
        </p:txBody>
      </p:sp>
      <p:sp>
        <p:nvSpPr>
          <p:cNvPr id="8" name="七角星 7"/>
          <p:cNvSpPr/>
          <p:nvPr/>
        </p:nvSpPr>
        <p:spPr>
          <a:xfrm>
            <a:off x="2511644" y="3544992"/>
            <a:ext cx="648072" cy="576064"/>
          </a:xfrm>
          <a:prstGeom prst="star7">
            <a:avLst/>
          </a:prstGeom>
          <a:solidFill>
            <a:schemeClr val="accent5">
              <a:lumMod val="20000"/>
              <a:lumOff val="80000"/>
            </a:schemeClr>
          </a:solidFill>
          <a:scene3d>
            <a:camera prst="orthographicFront"/>
            <a:lightRig rig="threePt" dir="t"/>
          </a:scene3d>
          <a:sp3d>
            <a:bevelT w="152400" h="50800" prst="softRound"/>
          </a:sp3d>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CN" sz="2800" b="1" dirty="0">
                <a:latin typeface="Times New Roman" panose="02020603050405020304" pitchFamily="18" charset="0"/>
                <a:ea typeface="微软雅黑" panose="020B0503020204020204" pitchFamily="34" charset="-122"/>
                <a:sym typeface="Times New Roman" panose="02020603050405020304" pitchFamily="18" charset="0"/>
              </a:rPr>
              <a:t>3</a:t>
            </a:r>
            <a:endParaRPr lang="zh-CN" altLang="en-US" sz="2800" b="1" dirty="0">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9" name="矩形 8"/>
          <p:cNvSpPr/>
          <p:nvPr/>
        </p:nvSpPr>
        <p:spPr>
          <a:xfrm>
            <a:off x="3663772" y="3602191"/>
            <a:ext cx="2492990" cy="461665"/>
          </a:xfrm>
          <a:prstGeom prst="rect">
            <a:avLst/>
          </a:prstGeom>
        </p:spPr>
        <p:txBody>
          <a:bodyPr wrap="none">
            <a:spAutoFit/>
          </a:bodyPr>
          <a:lstStyle/>
          <a:p>
            <a:r>
              <a:rPr lang="en-US" altLang="zh-CN" sz="2400" b="1" dirty="0">
                <a:latin typeface="Times New Roman" panose="02020603050405020304" pitchFamily="18" charset="0"/>
                <a:ea typeface="微软雅黑" panose="020B0503020204020204" pitchFamily="34" charset="-122"/>
                <a:sym typeface="Times New Roman" panose="02020603050405020304" pitchFamily="18" charset="0"/>
              </a:rPr>
              <a:t>4.2.3  </a:t>
            </a:r>
            <a:r>
              <a:rPr lang="zh-CN" altLang="en-US" sz="2400" b="1" dirty="0">
                <a:latin typeface="Times New Roman" panose="02020603050405020304" pitchFamily="18" charset="0"/>
                <a:ea typeface="微软雅黑" panose="020B0503020204020204" pitchFamily="34" charset="-122"/>
                <a:sym typeface="Times New Roman" panose="02020603050405020304" pitchFamily="18" charset="0"/>
              </a:rPr>
              <a:t>隔离放大器</a:t>
            </a:r>
            <a:endParaRPr lang="zh-CN" altLang="zh-CN" sz="2400" b="1" dirty="0">
              <a:latin typeface="Times New Roman" panose="02020603050405020304" pitchFamily="18" charset="0"/>
              <a:ea typeface="微软雅黑" panose="020B0503020204020204" pitchFamily="34" charset="-122"/>
              <a:sym typeface="Times New Roman" panose="02020603050405020304" pitchFamily="18" charset="0"/>
            </a:endParaRPr>
          </a:p>
        </p:txBody>
      </p:sp>
    </p:spTree>
    <p:extLst>
      <p:ext uri="{BB962C8B-B14F-4D97-AF65-F5344CB8AC3E}">
        <p14:creationId xmlns:p14="http://schemas.microsoft.com/office/powerpoint/2010/main" val="14063691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2" y="411510"/>
            <a:ext cx="5292078"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4" name="矩形 13"/>
          <p:cNvSpPr/>
          <p:nvPr/>
        </p:nvSpPr>
        <p:spPr>
          <a:xfrm>
            <a:off x="71500" y="434685"/>
            <a:ext cx="5032147" cy="461665"/>
          </a:xfrm>
          <a:prstGeom prst="rect">
            <a:avLst/>
          </a:prstGeom>
        </p:spPr>
        <p:txBody>
          <a:bodyPr wrap="none">
            <a:spAutoFit/>
          </a:bodyPr>
          <a:lstStyle/>
          <a:p>
            <a:r>
              <a:rPr lang="en-US" altLang="zh-CN" sz="2400" b="1" dirty="0">
                <a:solidFill>
                  <a:schemeClr val="bg1"/>
                </a:solidFill>
                <a:latin typeface="Times New Roman" panose="02020603050405020304" pitchFamily="18" charset="0"/>
                <a:ea typeface="微软雅黑" pitchFamily="34" charset="-122"/>
                <a:sym typeface="Times New Roman" panose="02020603050405020304" pitchFamily="18" charset="0"/>
              </a:rPr>
              <a:t> 4.2.1  </a:t>
            </a:r>
            <a:r>
              <a:rPr lang="zh-CN" altLang="en-US" sz="2400" b="1" dirty="0">
                <a:solidFill>
                  <a:schemeClr val="bg1"/>
                </a:solidFill>
                <a:latin typeface="Times New Roman" panose="02020603050405020304" pitchFamily="18" charset="0"/>
                <a:ea typeface="微软雅黑" pitchFamily="34" charset="-122"/>
                <a:sym typeface="Times New Roman" panose="02020603050405020304" pitchFamily="18" charset="0"/>
              </a:rPr>
              <a:t>同相放大电路和反相放大电路</a:t>
            </a:r>
          </a:p>
        </p:txBody>
      </p:sp>
      <p:sp>
        <p:nvSpPr>
          <p:cNvPr id="10" name="矩形 9"/>
          <p:cNvSpPr/>
          <p:nvPr/>
        </p:nvSpPr>
        <p:spPr>
          <a:xfrm>
            <a:off x="241756" y="1707654"/>
            <a:ext cx="8686800" cy="3139321"/>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p:txBody>
      </p:sp>
      <p:sp>
        <p:nvSpPr>
          <p:cNvPr id="11" name="矩形 10"/>
          <p:cNvSpPr/>
          <p:nvPr/>
        </p:nvSpPr>
        <p:spPr>
          <a:xfrm>
            <a:off x="899592" y="1269801"/>
            <a:ext cx="1800200" cy="369332"/>
          </a:xfrm>
          <a:prstGeom prst="rect">
            <a:avLst/>
          </a:prstGeom>
          <a:ln>
            <a:solidFill>
              <a:schemeClr val="accent3">
                <a:lumMod val="75000"/>
              </a:schemeClr>
            </a:solidFill>
          </a:ln>
        </p:spPr>
        <p:style>
          <a:lnRef idx="2">
            <a:schemeClr val="accent3"/>
          </a:lnRef>
          <a:fillRef idx="1">
            <a:schemeClr val="lt1"/>
          </a:fillRef>
          <a:effectRef idx="0">
            <a:schemeClr val="accent3"/>
          </a:effectRef>
          <a:fontRef idx="minor">
            <a:schemeClr val="dk1"/>
          </a:fontRef>
        </p:style>
        <p:txBody>
          <a:bodyPr wrap="square">
            <a:spAutoFit/>
          </a:bodyPr>
          <a:lstStyle/>
          <a:p>
            <a:pPr lvl="0" algn="ct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同相放大电路</a:t>
            </a:r>
          </a:p>
        </p:txBody>
      </p:sp>
      <p:sp>
        <p:nvSpPr>
          <p:cNvPr id="12" name="七角星 11"/>
          <p:cNvSpPr/>
          <p:nvPr/>
        </p:nvSpPr>
        <p:spPr>
          <a:xfrm>
            <a:off x="395536" y="1023578"/>
            <a:ext cx="648072" cy="576064"/>
          </a:xfrm>
          <a:prstGeom prst="star7">
            <a:avLst/>
          </a:prstGeom>
          <a:solidFill>
            <a:schemeClr val="accent3">
              <a:lumMod val="40000"/>
              <a:lumOff val="60000"/>
            </a:schemeClr>
          </a:solidFill>
          <a:ln>
            <a:solidFill>
              <a:schemeClr val="accent3">
                <a:lumMod val="75000"/>
              </a:schemeClr>
            </a:solidFill>
          </a:ln>
          <a:scene3d>
            <a:camera prst="orthographicFront"/>
            <a:lightRig rig="threePt" dir="t"/>
          </a:scene3d>
          <a:sp3d>
            <a:bevelT w="152400" h="50800" prst="softRound"/>
          </a:sp3d>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CN" sz="2800" b="1" dirty="0">
                <a:latin typeface="Times New Roman" panose="02020603050405020304" pitchFamily="18" charset="0"/>
                <a:ea typeface="微软雅黑" panose="020B0503020204020204" pitchFamily="34" charset="-122"/>
                <a:sym typeface="Times New Roman" panose="02020603050405020304" pitchFamily="18" charset="0"/>
              </a:rPr>
              <a:t>1</a:t>
            </a:r>
            <a:endParaRPr lang="zh-CN" altLang="en-US" sz="2800" b="1" dirty="0">
              <a:latin typeface="Times New Roman" panose="02020603050405020304" pitchFamily="18" charset="0"/>
              <a:ea typeface="微软雅黑" panose="020B0503020204020204" pitchFamily="34" charset="-122"/>
              <a:sym typeface="Times New Roman" panose="02020603050405020304" pitchFamily="18" charset="0"/>
            </a:endParaRPr>
          </a:p>
        </p:txBody>
      </p:sp>
      <mc:AlternateContent xmlns:mc="http://schemas.openxmlformats.org/markup-compatibility/2006" xmlns:a14="http://schemas.microsoft.com/office/drawing/2010/main">
        <mc:Choice Requires="a14">
          <p:sp>
            <p:nvSpPr>
              <p:cNvPr id="15" name="矩形 14"/>
              <p:cNvSpPr/>
              <p:nvPr/>
            </p:nvSpPr>
            <p:spPr>
              <a:xfrm>
                <a:off x="228600" y="1737243"/>
                <a:ext cx="5685509" cy="4082271"/>
              </a:xfrm>
              <a:prstGeom prst="rect">
                <a:avLst/>
              </a:prstGeom>
            </p:spPr>
            <p:txBody>
              <a:bodyPr wrap="square">
                <a:spAutoFit/>
              </a:bodyPr>
              <a:lstStyle/>
              <a:p>
                <a:pPr marL="285750" indent="-285750">
                  <a:lnSpc>
                    <a:spcPct val="110000"/>
                  </a:lnSpc>
                  <a:buClr>
                    <a:schemeClr val="accent3">
                      <a:lumMod val="75000"/>
                    </a:schemeClr>
                  </a:buClr>
                  <a:buFont typeface="Wingdings" pitchFamily="2" charset="2"/>
                  <a:buChar char="Ø"/>
                </a:pPr>
                <a:r>
                  <a:rPr lang="zh-CN" altLang="zh-CN" b="1" dirty="0">
                    <a:solidFill>
                      <a:prstClr val="black"/>
                    </a:solidFill>
                    <a:latin typeface="Times New Roman" panose="02020603050405020304" pitchFamily="18" charset="0"/>
                    <a:ea typeface="微软雅黑" panose="020B0503020204020204" pitchFamily="34" charset="-122"/>
                  </a:rPr>
                  <a:t>运放的同相输入端接信号</a:t>
                </a:r>
                <a14:m>
                  <m:oMath xmlns:m="http://schemas.openxmlformats.org/officeDocument/2006/math">
                    <m:sSub>
                      <m:sSubPr>
                        <m:ctrlPr>
                          <a:rPr lang="zh-CN" altLang="zh-CN" b="1" i="1">
                            <a:solidFill>
                              <a:prstClr val="black"/>
                            </a:solidFill>
                            <a:latin typeface="Cambria Math" panose="02040503050406030204" pitchFamily="18" charset="0"/>
                            <a:ea typeface="微软雅黑" panose="020B0503020204020204" pitchFamily="34" charset="-122"/>
                          </a:rPr>
                        </m:ctrlPr>
                      </m:sSubPr>
                      <m:e>
                        <m:r>
                          <a:rPr lang="en-US" altLang="zh-CN" b="1" i="1">
                            <a:solidFill>
                              <a:prstClr val="black"/>
                            </a:solidFill>
                            <a:latin typeface="Cambria Math" panose="02040503050406030204" pitchFamily="18" charset="0"/>
                            <a:ea typeface="微软雅黑" panose="020B0503020204020204" pitchFamily="34" charset="-122"/>
                          </a:rPr>
                          <m:t>𝒖</m:t>
                        </m:r>
                      </m:e>
                      <m:sub>
                        <m:r>
                          <a:rPr lang="en-US" altLang="zh-CN" b="1" i="1">
                            <a:solidFill>
                              <a:prstClr val="black"/>
                            </a:solidFill>
                            <a:latin typeface="Cambria Math" panose="02040503050406030204" pitchFamily="18" charset="0"/>
                            <a:ea typeface="微软雅黑" panose="020B0503020204020204" pitchFamily="34" charset="-122"/>
                          </a:rPr>
                          <m:t>𝒊</m:t>
                        </m:r>
                      </m:sub>
                    </m:sSub>
                  </m:oMath>
                </a14:m>
                <a:r>
                  <a:rPr lang="zh-CN" altLang="zh-CN" b="1" dirty="0">
                    <a:solidFill>
                      <a:prstClr val="black"/>
                    </a:solidFill>
                    <a:latin typeface="Times New Roman" panose="02020603050405020304" pitchFamily="18" charset="0"/>
                    <a:ea typeface="微软雅黑" panose="020B0503020204020204" pitchFamily="34" charset="-122"/>
                  </a:rPr>
                  <a:t>，反向输入端通过电阻</a:t>
                </a:r>
                <a14:m>
                  <m:oMath xmlns:m="http://schemas.openxmlformats.org/officeDocument/2006/math">
                    <m:sSub>
                      <m:sSubPr>
                        <m:ctrlPr>
                          <a:rPr lang="zh-CN" altLang="zh-CN" b="1" i="1">
                            <a:solidFill>
                              <a:prstClr val="black"/>
                            </a:solidFill>
                            <a:latin typeface="Cambria Math" panose="02040503050406030204" pitchFamily="18" charset="0"/>
                            <a:ea typeface="微软雅黑" panose="020B0503020204020204" pitchFamily="34" charset="-122"/>
                          </a:rPr>
                        </m:ctrlPr>
                      </m:sSubPr>
                      <m:e>
                        <m:r>
                          <a:rPr lang="en-US" altLang="zh-CN" b="1" i="1">
                            <a:solidFill>
                              <a:prstClr val="black"/>
                            </a:solidFill>
                            <a:latin typeface="Cambria Math" panose="02040503050406030204" pitchFamily="18" charset="0"/>
                            <a:ea typeface="微软雅黑" panose="020B0503020204020204" pitchFamily="34" charset="-122"/>
                          </a:rPr>
                          <m:t>𝑹</m:t>
                        </m:r>
                      </m:e>
                      <m:sub>
                        <m:r>
                          <a:rPr lang="en-US" altLang="zh-CN" b="1" i="1">
                            <a:solidFill>
                              <a:prstClr val="black"/>
                            </a:solidFill>
                            <a:latin typeface="Cambria Math" panose="02040503050406030204" pitchFamily="18" charset="0"/>
                            <a:ea typeface="微软雅黑" panose="020B0503020204020204" pitchFamily="34" charset="-122"/>
                          </a:rPr>
                          <m:t>𝟏</m:t>
                        </m:r>
                      </m:sub>
                    </m:sSub>
                  </m:oMath>
                </a14:m>
                <a:r>
                  <a:rPr lang="zh-CN" altLang="zh-CN" b="1" dirty="0">
                    <a:solidFill>
                      <a:prstClr val="black"/>
                    </a:solidFill>
                    <a:latin typeface="Times New Roman" panose="02020603050405020304" pitchFamily="18" charset="0"/>
                    <a:ea typeface="微软雅黑" panose="020B0503020204020204" pitchFamily="34" charset="-122"/>
                  </a:rPr>
                  <a:t>接地，输出电压</a:t>
                </a:r>
                <a14:m>
                  <m:oMath xmlns:m="http://schemas.openxmlformats.org/officeDocument/2006/math">
                    <m:sSub>
                      <m:sSubPr>
                        <m:ctrlPr>
                          <a:rPr lang="zh-CN" altLang="zh-CN" b="1" i="1">
                            <a:solidFill>
                              <a:prstClr val="black"/>
                            </a:solidFill>
                            <a:latin typeface="Cambria Math" panose="02040503050406030204" pitchFamily="18" charset="0"/>
                            <a:ea typeface="微软雅黑" panose="020B0503020204020204" pitchFamily="34" charset="-122"/>
                          </a:rPr>
                        </m:ctrlPr>
                      </m:sSubPr>
                      <m:e>
                        <m:r>
                          <a:rPr lang="en-US" altLang="zh-CN" b="1" i="1">
                            <a:solidFill>
                              <a:prstClr val="black"/>
                            </a:solidFill>
                            <a:latin typeface="Cambria Math" panose="02040503050406030204" pitchFamily="18" charset="0"/>
                            <a:ea typeface="微软雅黑" panose="020B0503020204020204" pitchFamily="34" charset="-122"/>
                          </a:rPr>
                          <m:t>𝒖</m:t>
                        </m:r>
                      </m:e>
                      <m:sub>
                        <m:r>
                          <a:rPr lang="en-US" altLang="zh-CN" b="1" i="1">
                            <a:solidFill>
                              <a:prstClr val="black"/>
                            </a:solidFill>
                            <a:latin typeface="Cambria Math" panose="02040503050406030204" pitchFamily="18" charset="0"/>
                            <a:ea typeface="微软雅黑" panose="020B0503020204020204" pitchFamily="34" charset="-122"/>
                          </a:rPr>
                          <m:t>𝒐</m:t>
                        </m:r>
                      </m:sub>
                    </m:sSub>
                  </m:oMath>
                </a14:m>
                <a:r>
                  <a:rPr lang="zh-CN" altLang="zh-CN" b="1" dirty="0">
                    <a:solidFill>
                      <a:prstClr val="black"/>
                    </a:solidFill>
                    <a:latin typeface="Times New Roman" panose="02020603050405020304" pitchFamily="18" charset="0"/>
                    <a:ea typeface="微软雅黑" panose="020B0503020204020204" pitchFamily="34" charset="-122"/>
                  </a:rPr>
                  <a:t>与输入电压</a:t>
                </a:r>
                <a14:m>
                  <m:oMath xmlns:m="http://schemas.openxmlformats.org/officeDocument/2006/math">
                    <m:sSub>
                      <m:sSubPr>
                        <m:ctrlPr>
                          <a:rPr lang="zh-CN" altLang="zh-CN" b="1" i="1">
                            <a:solidFill>
                              <a:prstClr val="black"/>
                            </a:solidFill>
                            <a:latin typeface="Cambria Math" panose="02040503050406030204" pitchFamily="18" charset="0"/>
                            <a:ea typeface="微软雅黑" panose="020B0503020204020204" pitchFamily="34" charset="-122"/>
                          </a:rPr>
                        </m:ctrlPr>
                      </m:sSubPr>
                      <m:e>
                        <m:r>
                          <a:rPr lang="en-US" altLang="zh-CN" b="1" i="1">
                            <a:solidFill>
                              <a:prstClr val="black"/>
                            </a:solidFill>
                            <a:latin typeface="Cambria Math" panose="02040503050406030204" pitchFamily="18" charset="0"/>
                            <a:ea typeface="微软雅黑" panose="020B0503020204020204" pitchFamily="34" charset="-122"/>
                          </a:rPr>
                          <m:t>𝒖</m:t>
                        </m:r>
                      </m:e>
                      <m:sub>
                        <m:r>
                          <a:rPr lang="en-US" altLang="zh-CN" b="1" i="1">
                            <a:solidFill>
                              <a:prstClr val="black"/>
                            </a:solidFill>
                            <a:latin typeface="Cambria Math" panose="02040503050406030204" pitchFamily="18" charset="0"/>
                            <a:ea typeface="微软雅黑" panose="020B0503020204020204" pitchFamily="34" charset="-122"/>
                          </a:rPr>
                          <m:t>𝒊</m:t>
                        </m:r>
                      </m:sub>
                    </m:sSub>
                  </m:oMath>
                </a14:m>
                <a:r>
                  <a:rPr lang="zh-CN" altLang="zh-CN" b="1" dirty="0">
                    <a:solidFill>
                      <a:prstClr val="black"/>
                    </a:solidFill>
                    <a:latin typeface="Times New Roman" panose="02020603050405020304" pitchFamily="18" charset="0"/>
                    <a:ea typeface="微软雅黑" panose="020B0503020204020204" pitchFamily="34" charset="-122"/>
                  </a:rPr>
                  <a:t>同相，</a:t>
                </a:r>
                <a14:m>
                  <m:oMath xmlns:m="http://schemas.openxmlformats.org/officeDocument/2006/math">
                    <m:sSub>
                      <m:sSubPr>
                        <m:ctrlPr>
                          <a:rPr lang="zh-CN" altLang="zh-CN" b="1" i="1">
                            <a:solidFill>
                              <a:prstClr val="black"/>
                            </a:solidFill>
                            <a:latin typeface="Cambria Math" panose="02040503050406030204" pitchFamily="18" charset="0"/>
                            <a:ea typeface="微软雅黑" panose="020B0503020204020204" pitchFamily="34" charset="-122"/>
                          </a:rPr>
                        </m:ctrlPr>
                      </m:sSubPr>
                      <m:e>
                        <m:r>
                          <a:rPr lang="en-US" altLang="zh-CN" b="1" i="1">
                            <a:solidFill>
                              <a:prstClr val="black"/>
                            </a:solidFill>
                            <a:latin typeface="Cambria Math" panose="02040503050406030204" pitchFamily="18" charset="0"/>
                            <a:ea typeface="微软雅黑" panose="020B0503020204020204" pitchFamily="34" charset="-122"/>
                          </a:rPr>
                          <m:t>𝒖</m:t>
                        </m:r>
                      </m:e>
                      <m:sub>
                        <m:r>
                          <a:rPr lang="en-US" altLang="zh-CN" b="1" i="1">
                            <a:solidFill>
                              <a:prstClr val="black"/>
                            </a:solidFill>
                            <a:latin typeface="Cambria Math" panose="02040503050406030204" pitchFamily="18" charset="0"/>
                            <a:ea typeface="微软雅黑" panose="020B0503020204020204" pitchFamily="34" charset="-122"/>
                          </a:rPr>
                          <m:t>𝒐</m:t>
                        </m:r>
                      </m:sub>
                    </m:sSub>
                  </m:oMath>
                </a14:m>
                <a:r>
                  <a:rPr lang="zh-CN" altLang="zh-CN" b="1" dirty="0">
                    <a:solidFill>
                      <a:prstClr val="black"/>
                    </a:solidFill>
                    <a:latin typeface="Times New Roman" panose="02020603050405020304" pitchFamily="18" charset="0"/>
                    <a:ea typeface="微软雅黑" panose="020B0503020204020204" pitchFamily="34" charset="-122"/>
                  </a:rPr>
                  <a:t>通过电阻</a:t>
                </a:r>
                <a14:m>
                  <m:oMath xmlns:m="http://schemas.openxmlformats.org/officeDocument/2006/math">
                    <m:sSub>
                      <m:sSubPr>
                        <m:ctrlPr>
                          <a:rPr lang="zh-CN" altLang="zh-CN" b="1" i="1">
                            <a:solidFill>
                              <a:prstClr val="black"/>
                            </a:solidFill>
                            <a:latin typeface="Cambria Math" panose="02040503050406030204" pitchFamily="18" charset="0"/>
                            <a:ea typeface="微软雅黑" panose="020B0503020204020204" pitchFamily="34" charset="-122"/>
                          </a:rPr>
                        </m:ctrlPr>
                      </m:sSubPr>
                      <m:e>
                        <m:r>
                          <a:rPr lang="en-US" altLang="zh-CN" b="1" i="1">
                            <a:solidFill>
                              <a:prstClr val="black"/>
                            </a:solidFill>
                            <a:latin typeface="Cambria Math" panose="02040503050406030204" pitchFamily="18" charset="0"/>
                            <a:ea typeface="微软雅黑" panose="020B0503020204020204" pitchFamily="34" charset="-122"/>
                          </a:rPr>
                          <m:t>𝑹</m:t>
                        </m:r>
                      </m:e>
                      <m:sub>
                        <m:r>
                          <a:rPr lang="en-US" altLang="zh-CN" b="1" i="1">
                            <a:solidFill>
                              <a:prstClr val="black"/>
                            </a:solidFill>
                            <a:latin typeface="Cambria Math" panose="02040503050406030204" pitchFamily="18" charset="0"/>
                            <a:ea typeface="微软雅黑" panose="020B0503020204020204" pitchFamily="34" charset="-122"/>
                          </a:rPr>
                          <m:t>𝟏</m:t>
                        </m:r>
                      </m:sub>
                    </m:sSub>
                  </m:oMath>
                </a14:m>
                <a:r>
                  <a:rPr lang="zh-CN" altLang="zh-CN" b="1" dirty="0">
                    <a:solidFill>
                      <a:prstClr val="black"/>
                    </a:solidFill>
                    <a:latin typeface="Times New Roman" panose="02020603050405020304" pitchFamily="18" charset="0"/>
                    <a:ea typeface="微软雅黑" panose="020B0503020204020204" pitchFamily="34" charset="-122"/>
                  </a:rPr>
                  <a:t>和</a:t>
                </a:r>
                <a14:m>
                  <m:oMath xmlns:m="http://schemas.openxmlformats.org/officeDocument/2006/math">
                    <m:sSub>
                      <m:sSubPr>
                        <m:ctrlPr>
                          <a:rPr lang="zh-CN" altLang="zh-CN" b="1" i="1">
                            <a:solidFill>
                              <a:prstClr val="black"/>
                            </a:solidFill>
                            <a:latin typeface="Cambria Math" panose="02040503050406030204" pitchFamily="18" charset="0"/>
                            <a:ea typeface="微软雅黑" panose="020B0503020204020204" pitchFamily="34" charset="-122"/>
                          </a:rPr>
                        </m:ctrlPr>
                      </m:sSubPr>
                      <m:e>
                        <m:r>
                          <a:rPr lang="en-US" altLang="zh-CN" b="1" i="1">
                            <a:solidFill>
                              <a:prstClr val="black"/>
                            </a:solidFill>
                            <a:latin typeface="Cambria Math" panose="02040503050406030204" pitchFamily="18" charset="0"/>
                            <a:ea typeface="微软雅黑" panose="020B0503020204020204" pitchFamily="34" charset="-122"/>
                          </a:rPr>
                          <m:t>𝑹</m:t>
                        </m:r>
                      </m:e>
                      <m:sub>
                        <m:r>
                          <a:rPr lang="en-US" altLang="zh-CN" b="1" i="1">
                            <a:solidFill>
                              <a:prstClr val="black"/>
                            </a:solidFill>
                            <a:latin typeface="Cambria Math" panose="02040503050406030204" pitchFamily="18" charset="0"/>
                            <a:ea typeface="微软雅黑" panose="020B0503020204020204" pitchFamily="34" charset="-122"/>
                          </a:rPr>
                          <m:t>𝒇</m:t>
                        </m:r>
                      </m:sub>
                    </m:sSub>
                  </m:oMath>
                </a14:m>
                <a:r>
                  <a:rPr lang="zh-CN" altLang="zh-CN" b="1" dirty="0">
                    <a:solidFill>
                      <a:prstClr val="black"/>
                    </a:solidFill>
                    <a:latin typeface="Times New Roman" panose="02020603050405020304" pitchFamily="18" charset="0"/>
                    <a:ea typeface="微软雅黑" panose="020B0503020204020204" pitchFamily="34" charset="-122"/>
                  </a:rPr>
                  <a:t>反馈到运放的反相输入端，构成电压串联负反馈放大电路</a:t>
                </a:r>
                <a:r>
                  <a:rPr lang="zh-CN" altLang="en-US" b="1" dirty="0">
                    <a:solidFill>
                      <a:prstClr val="black"/>
                    </a:solidFill>
                    <a:latin typeface="Times New Roman" panose="02020603050405020304" pitchFamily="18" charset="0"/>
                    <a:ea typeface="微软雅黑" panose="020B0503020204020204" pitchFamily="34" charset="-122"/>
                  </a:rPr>
                  <a:t>；</a:t>
                </a: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根据虚短和虚断原理，可求得输出电压为：</a:t>
                </a: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10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同相运算放大电路具有</a:t>
                </a:r>
                <a:r>
                  <a:rPr lang="zh-CN" altLang="en-US" b="1" dirty="0">
                    <a:solidFill>
                      <a:srgbClr val="FF0000"/>
                    </a:solidFill>
                    <a:latin typeface="Times New Roman" panose="02020603050405020304" pitchFamily="18" charset="0"/>
                    <a:ea typeface="微软雅黑" panose="020B0503020204020204" pitchFamily="34" charset="-122"/>
                    <a:sym typeface="Times New Roman" panose="02020603050405020304" pitchFamily="18" charset="0"/>
                  </a:rPr>
                  <a:t>输入电阻高</a:t>
                </a: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a:t>
                </a:r>
                <a:r>
                  <a:rPr lang="zh-CN" altLang="en-US" b="1" dirty="0">
                    <a:solidFill>
                      <a:srgbClr val="FF0000"/>
                    </a:solidFill>
                    <a:latin typeface="Times New Roman" panose="02020603050405020304" pitchFamily="18" charset="0"/>
                    <a:ea typeface="微软雅黑" panose="020B0503020204020204" pitchFamily="34" charset="-122"/>
                    <a:sym typeface="Times New Roman" panose="02020603050405020304" pitchFamily="18" charset="0"/>
                  </a:rPr>
                  <a:t>输出电阻低</a:t>
                </a: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和</a:t>
                </a:r>
                <a:r>
                  <a:rPr lang="zh-CN" altLang="en-US" b="1" dirty="0">
                    <a:solidFill>
                      <a:srgbClr val="FF0000"/>
                    </a:solidFill>
                    <a:latin typeface="Times New Roman" panose="02020603050405020304" pitchFamily="18" charset="0"/>
                    <a:ea typeface="微软雅黑" panose="020B0503020204020204" pitchFamily="34" charset="-122"/>
                    <a:sym typeface="Times New Roman" panose="02020603050405020304" pitchFamily="18" charset="0"/>
                  </a:rPr>
                  <a:t>共模抑制比高</a:t>
                </a: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的特点。</a:t>
                </a: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p:txBody>
          </p:sp>
        </mc:Choice>
        <mc:Fallback xmlns="">
          <p:sp>
            <p:nvSpPr>
              <p:cNvPr id="15" name="矩形 14"/>
              <p:cNvSpPr>
                <a:spLocks noRot="1" noChangeAspect="1" noMove="1" noResize="1" noEditPoints="1" noAdjustHandles="1" noChangeArrowheads="1" noChangeShapeType="1" noTextEdit="1"/>
              </p:cNvSpPr>
              <p:nvPr/>
            </p:nvSpPr>
            <p:spPr>
              <a:xfrm>
                <a:off x="228600" y="1737243"/>
                <a:ext cx="5685509" cy="4082271"/>
              </a:xfrm>
              <a:prstGeom prst="rect">
                <a:avLst/>
              </a:prstGeom>
              <a:blipFill>
                <a:blip r:embed="rId3"/>
                <a:stretch>
                  <a:fillRect l="-751" t="-746"/>
                </a:stretch>
              </a:blipFill>
            </p:spPr>
            <p:txBody>
              <a:bodyPr/>
              <a:lstStyle/>
              <a:p>
                <a:r>
                  <a:rPr lang="zh-CN" altLang="en-US">
                    <a:noFill/>
                  </a:rPr>
                  <a:t> </a:t>
                </a:r>
              </a:p>
            </p:txBody>
          </p:sp>
        </mc:Fallback>
      </mc:AlternateContent>
      <p:pic>
        <p:nvPicPr>
          <p:cNvPr id="16" name="图片 15" descr="C:\Users\qq251\Desktop\Quicker_20240127_104558.png"/>
          <p:cNvPicPr/>
          <p:nvPr/>
        </p:nvPicPr>
        <p:blipFill>
          <a:blip r:embed="rId4">
            <a:extLst>
              <a:ext uri="{28A0092B-C50C-407E-A947-70E740481C1C}">
                <a14:useLocalDpi xmlns:a14="http://schemas.microsoft.com/office/drawing/2010/main" val="0"/>
              </a:ext>
            </a:extLst>
          </a:blip>
          <a:srcRect/>
          <a:stretch>
            <a:fillRect/>
          </a:stretch>
        </p:blipFill>
        <p:spPr bwMode="auto">
          <a:xfrm>
            <a:off x="6156176" y="1925465"/>
            <a:ext cx="2556284" cy="2398999"/>
          </a:xfrm>
          <a:prstGeom prst="rect">
            <a:avLst/>
          </a:prstGeom>
          <a:noFill/>
          <a:ln>
            <a:noFill/>
          </a:ln>
        </p:spPr>
      </p:pic>
      <mc:AlternateContent xmlns:mc="http://schemas.openxmlformats.org/markup-compatibility/2006" xmlns:a14="http://schemas.microsoft.com/office/drawing/2010/main">
        <mc:Choice Requires="a14">
          <p:sp>
            <p:nvSpPr>
              <p:cNvPr id="2" name="矩形 1"/>
              <p:cNvSpPr/>
              <p:nvPr/>
            </p:nvSpPr>
            <p:spPr>
              <a:xfrm>
                <a:off x="1640936" y="3507854"/>
                <a:ext cx="1893274" cy="66806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b="1" i="1" smtClean="0">
                              <a:solidFill>
                                <a:srgbClr val="FF0000"/>
                              </a:solidFill>
                              <a:latin typeface="Cambria Math" panose="02040503050406030204" pitchFamily="18" charset="0"/>
                            </a:rPr>
                          </m:ctrlPr>
                        </m:sSubPr>
                        <m:e>
                          <m:r>
                            <a:rPr lang="zh-CN" altLang="en-US" b="1" i="1">
                              <a:solidFill>
                                <a:srgbClr val="FF0000"/>
                              </a:solidFill>
                              <a:latin typeface="Cambria Math" panose="02040503050406030204" pitchFamily="18" charset="0"/>
                            </a:rPr>
                            <m:t>𝒖</m:t>
                          </m:r>
                        </m:e>
                        <m:sub>
                          <m:r>
                            <a:rPr lang="zh-CN" altLang="en-US" b="1" i="1">
                              <a:solidFill>
                                <a:srgbClr val="FF0000"/>
                              </a:solidFill>
                              <a:latin typeface="Cambria Math" panose="02040503050406030204" pitchFamily="18" charset="0"/>
                            </a:rPr>
                            <m:t>𝒐</m:t>
                          </m:r>
                        </m:sub>
                      </m:sSub>
                      <m:r>
                        <a:rPr lang="zh-CN" altLang="en-US" b="1" i="0">
                          <a:solidFill>
                            <a:srgbClr val="FF0000"/>
                          </a:solidFill>
                          <a:latin typeface="Cambria Math" panose="02040503050406030204" pitchFamily="18" charset="0"/>
                        </a:rPr>
                        <m:t>=(</m:t>
                      </m:r>
                      <m:r>
                        <a:rPr lang="zh-CN" altLang="en-US" b="1" i="0">
                          <a:solidFill>
                            <a:srgbClr val="FF0000"/>
                          </a:solidFill>
                          <a:latin typeface="Cambria Math" panose="02040503050406030204" pitchFamily="18" charset="0"/>
                        </a:rPr>
                        <m:t>𝟏</m:t>
                      </m:r>
                      <m:r>
                        <a:rPr lang="zh-CN" altLang="en-US" b="1" i="0">
                          <a:solidFill>
                            <a:srgbClr val="FF0000"/>
                          </a:solidFill>
                          <a:latin typeface="Cambria Math" panose="02040503050406030204" pitchFamily="18" charset="0"/>
                        </a:rPr>
                        <m:t>+</m:t>
                      </m:r>
                      <m:f>
                        <m:fPr>
                          <m:ctrlPr>
                            <a:rPr lang="zh-CN" altLang="en-US" b="1" i="1">
                              <a:solidFill>
                                <a:srgbClr val="FF0000"/>
                              </a:solidFill>
                              <a:latin typeface="Cambria Math" panose="02040503050406030204" pitchFamily="18" charset="0"/>
                            </a:rPr>
                          </m:ctrlPr>
                        </m:fPr>
                        <m:num>
                          <m:sSub>
                            <m:sSubPr>
                              <m:ctrlPr>
                                <a:rPr lang="zh-CN" altLang="en-US" b="1" i="1">
                                  <a:solidFill>
                                    <a:srgbClr val="FF0000"/>
                                  </a:solidFill>
                                  <a:latin typeface="Cambria Math" panose="02040503050406030204" pitchFamily="18" charset="0"/>
                                </a:rPr>
                              </m:ctrlPr>
                            </m:sSubPr>
                            <m:e>
                              <m:r>
                                <a:rPr lang="zh-CN" altLang="en-US" b="1" i="1">
                                  <a:solidFill>
                                    <a:srgbClr val="FF0000"/>
                                  </a:solidFill>
                                  <a:latin typeface="Cambria Math" panose="02040503050406030204" pitchFamily="18" charset="0"/>
                                </a:rPr>
                                <m:t>𝑹</m:t>
                              </m:r>
                            </m:e>
                            <m:sub>
                              <m:r>
                                <a:rPr lang="zh-CN" altLang="en-US" b="1" i="1">
                                  <a:solidFill>
                                    <a:srgbClr val="FF0000"/>
                                  </a:solidFill>
                                  <a:latin typeface="Cambria Math" panose="02040503050406030204" pitchFamily="18" charset="0"/>
                                </a:rPr>
                                <m:t>𝒇</m:t>
                              </m:r>
                            </m:sub>
                          </m:sSub>
                        </m:num>
                        <m:den>
                          <m:sSub>
                            <m:sSubPr>
                              <m:ctrlPr>
                                <a:rPr lang="zh-CN" altLang="en-US" b="1" i="1">
                                  <a:solidFill>
                                    <a:srgbClr val="FF0000"/>
                                  </a:solidFill>
                                  <a:latin typeface="Cambria Math" panose="02040503050406030204" pitchFamily="18" charset="0"/>
                                </a:rPr>
                              </m:ctrlPr>
                            </m:sSubPr>
                            <m:e>
                              <m:r>
                                <a:rPr lang="zh-CN" altLang="en-US" b="1" i="1">
                                  <a:solidFill>
                                    <a:srgbClr val="FF0000"/>
                                  </a:solidFill>
                                  <a:latin typeface="Cambria Math" panose="02040503050406030204" pitchFamily="18" charset="0"/>
                                </a:rPr>
                                <m:t>𝑹</m:t>
                              </m:r>
                            </m:e>
                            <m:sub>
                              <m:r>
                                <a:rPr lang="zh-CN" altLang="en-US" b="1" i="0">
                                  <a:solidFill>
                                    <a:srgbClr val="FF0000"/>
                                  </a:solidFill>
                                  <a:latin typeface="Cambria Math" panose="02040503050406030204" pitchFamily="18" charset="0"/>
                                </a:rPr>
                                <m:t>𝟏</m:t>
                              </m:r>
                            </m:sub>
                          </m:sSub>
                        </m:den>
                      </m:f>
                      <m:r>
                        <a:rPr lang="zh-CN" altLang="en-US" b="1" i="0">
                          <a:solidFill>
                            <a:srgbClr val="FF0000"/>
                          </a:solidFill>
                          <a:latin typeface="Cambria Math" panose="02040503050406030204" pitchFamily="18" charset="0"/>
                        </a:rPr>
                        <m:t>)</m:t>
                      </m:r>
                      <m:sSub>
                        <m:sSubPr>
                          <m:ctrlPr>
                            <a:rPr lang="zh-CN" altLang="en-US" b="1" i="1">
                              <a:solidFill>
                                <a:srgbClr val="FF0000"/>
                              </a:solidFill>
                              <a:latin typeface="Cambria Math" panose="02040503050406030204" pitchFamily="18" charset="0"/>
                            </a:rPr>
                          </m:ctrlPr>
                        </m:sSubPr>
                        <m:e>
                          <m:r>
                            <a:rPr lang="zh-CN" altLang="en-US" b="1" i="1">
                              <a:solidFill>
                                <a:srgbClr val="FF0000"/>
                              </a:solidFill>
                              <a:latin typeface="Cambria Math" panose="02040503050406030204" pitchFamily="18" charset="0"/>
                            </a:rPr>
                            <m:t>𝒖</m:t>
                          </m:r>
                        </m:e>
                        <m:sub>
                          <m:r>
                            <a:rPr lang="zh-CN" altLang="en-US" b="1" i="1">
                              <a:solidFill>
                                <a:srgbClr val="FF0000"/>
                              </a:solidFill>
                              <a:latin typeface="Cambria Math" panose="02040503050406030204" pitchFamily="18" charset="0"/>
                            </a:rPr>
                            <m:t>𝒊</m:t>
                          </m:r>
                        </m:sub>
                      </m:sSub>
                    </m:oMath>
                  </m:oMathPara>
                </a14:m>
                <a:endParaRPr lang="zh-CN" altLang="en-US" b="1" dirty="0"/>
              </a:p>
            </p:txBody>
          </p:sp>
        </mc:Choice>
        <mc:Fallback xmlns="">
          <p:sp>
            <p:nvSpPr>
              <p:cNvPr id="2" name="矩形 1"/>
              <p:cNvSpPr>
                <a:spLocks noRot="1" noChangeAspect="1" noMove="1" noResize="1" noEditPoints="1" noAdjustHandles="1" noChangeArrowheads="1" noChangeShapeType="1" noTextEdit="1"/>
              </p:cNvSpPr>
              <p:nvPr/>
            </p:nvSpPr>
            <p:spPr>
              <a:xfrm>
                <a:off x="1640936" y="3507854"/>
                <a:ext cx="1893274" cy="668068"/>
              </a:xfrm>
              <a:prstGeom prst="rect">
                <a:avLst/>
              </a:prstGeom>
              <a:blipFill>
                <a:blip r:embed="rId5"/>
                <a:stretch>
                  <a:fillRect/>
                </a:stretch>
              </a:blipFill>
            </p:spPr>
            <p:txBody>
              <a:bodyPr/>
              <a:lstStyle/>
              <a:p>
                <a:r>
                  <a:rPr lang="zh-CN" altLang="en-US">
                    <a:noFill/>
                  </a:rPr>
                  <a:t> </a:t>
                </a:r>
              </a:p>
            </p:txBody>
          </p:sp>
        </mc:Fallback>
      </mc:AlternateContent>
      <p:sp>
        <p:nvSpPr>
          <p:cNvPr id="17" name="Rectangular Callout 6"/>
          <p:cNvSpPr/>
          <p:nvPr/>
        </p:nvSpPr>
        <p:spPr bwMode="auto">
          <a:xfrm>
            <a:off x="3621020" y="3324442"/>
            <a:ext cx="1116124" cy="603873"/>
          </a:xfrm>
          <a:prstGeom prst="wedgeRectCallout">
            <a:avLst>
              <a:gd name="adj1" fmla="val -94668"/>
              <a:gd name="adj2" fmla="val 5746"/>
            </a:avLst>
          </a:prstGeom>
          <a:solidFill>
            <a:schemeClr val="accent3">
              <a:lumMod val="60000"/>
              <a:lumOff val="40000"/>
            </a:schemeClr>
          </a:solidFill>
        </p:spPr>
        <p:style>
          <a:lnRef idx="1">
            <a:schemeClr val="accent5"/>
          </a:lnRef>
          <a:fillRef idx="3">
            <a:schemeClr val="accent5"/>
          </a:fillRef>
          <a:effectRef idx="2">
            <a:schemeClr val="accent5"/>
          </a:effectRef>
          <a:fontRef idx="minor">
            <a:schemeClr val="lt1"/>
          </a:fontRef>
        </p:style>
        <p:txBody>
          <a:bodyPr rtlCol="0" anchor="ctr"/>
          <a:lstStyle/>
          <a:p>
            <a:pPr algn="ctr"/>
            <a:r>
              <a:rPr lang="zh-CN" altLang="en-US" b="1" dirty="0">
                <a:solidFill>
                  <a:prstClr val="black"/>
                </a:solidFill>
                <a:latin typeface="Times New Roman" panose="02020603050405020304" pitchFamily="18" charset="0"/>
                <a:ea typeface="微软雅黑" panose="020B0503020204020204" pitchFamily="34" charset="-122"/>
              </a:rPr>
              <a:t>同相运算比例系数</a:t>
            </a:r>
            <a:endParaRPr lang="en-US" b="1" dirty="0">
              <a:solidFill>
                <a:prstClr val="black"/>
              </a:solidFill>
              <a:latin typeface="Times New Roman" panose="02020603050405020304" pitchFamily="18" charset="0"/>
              <a:ea typeface="微软雅黑" panose="020B0503020204020204" pitchFamily="34" charset="-122"/>
            </a:endParaRPr>
          </a:p>
        </p:txBody>
      </p:sp>
      <p:sp>
        <p:nvSpPr>
          <p:cNvPr id="4" name="矩形 3"/>
          <p:cNvSpPr/>
          <p:nvPr/>
        </p:nvSpPr>
        <p:spPr>
          <a:xfrm>
            <a:off x="6623839" y="4234498"/>
            <a:ext cx="1620957" cy="307777"/>
          </a:xfrm>
          <a:prstGeom prst="rect">
            <a:avLst/>
          </a:prstGeom>
        </p:spPr>
        <p:txBody>
          <a:bodyPr wrap="none">
            <a:spAutoFit/>
          </a:bodyPr>
          <a:lstStyle/>
          <a:p>
            <a:r>
              <a:rPr lang="zh-CN" altLang="zh-CN" sz="1400" b="1" dirty="0">
                <a:latin typeface="微软雅黑" panose="020B0503020204020204" pitchFamily="34" charset="-122"/>
                <a:ea typeface="微软雅黑" panose="020B0503020204020204" pitchFamily="34" charset="-122"/>
                <a:cs typeface="Times New Roman" panose="02020603050405020304" pitchFamily="18" charset="0"/>
              </a:rPr>
              <a:t>同相运算放大电路</a:t>
            </a:r>
            <a:endParaRPr lang="zh-CN" altLang="en-US" sz="14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8511559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2" y="411510"/>
            <a:ext cx="5292078"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4" name="矩形 13"/>
          <p:cNvSpPr/>
          <p:nvPr/>
        </p:nvSpPr>
        <p:spPr>
          <a:xfrm>
            <a:off x="71500" y="434685"/>
            <a:ext cx="5032147" cy="461665"/>
          </a:xfrm>
          <a:prstGeom prst="rect">
            <a:avLst/>
          </a:prstGeom>
        </p:spPr>
        <p:txBody>
          <a:bodyPr wrap="none">
            <a:spAutoFit/>
          </a:bodyPr>
          <a:lstStyle/>
          <a:p>
            <a:r>
              <a:rPr lang="en-US" altLang="zh-CN" sz="2400" b="1" dirty="0">
                <a:solidFill>
                  <a:schemeClr val="bg1"/>
                </a:solidFill>
                <a:latin typeface="Times New Roman" panose="02020603050405020304" pitchFamily="18" charset="0"/>
                <a:ea typeface="微软雅黑" pitchFamily="34" charset="-122"/>
                <a:sym typeface="Times New Roman" panose="02020603050405020304" pitchFamily="18" charset="0"/>
              </a:rPr>
              <a:t> 4.2.1  </a:t>
            </a:r>
            <a:r>
              <a:rPr lang="zh-CN" altLang="en-US" sz="2400" b="1" dirty="0">
                <a:solidFill>
                  <a:schemeClr val="bg1"/>
                </a:solidFill>
                <a:latin typeface="Times New Roman" panose="02020603050405020304" pitchFamily="18" charset="0"/>
                <a:ea typeface="微软雅黑" pitchFamily="34" charset="-122"/>
                <a:sym typeface="Times New Roman" panose="02020603050405020304" pitchFamily="18" charset="0"/>
              </a:rPr>
              <a:t>同相放大电路和反相放大电路</a:t>
            </a:r>
          </a:p>
        </p:txBody>
      </p:sp>
      <p:sp>
        <p:nvSpPr>
          <p:cNvPr id="10" name="矩形 9"/>
          <p:cNvSpPr/>
          <p:nvPr/>
        </p:nvSpPr>
        <p:spPr>
          <a:xfrm>
            <a:off x="241756" y="1707654"/>
            <a:ext cx="8686800" cy="3139321"/>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p:txBody>
      </p:sp>
      <p:sp>
        <p:nvSpPr>
          <p:cNvPr id="11" name="矩形 10"/>
          <p:cNvSpPr/>
          <p:nvPr/>
        </p:nvSpPr>
        <p:spPr>
          <a:xfrm>
            <a:off x="899592" y="1269801"/>
            <a:ext cx="1800200" cy="369332"/>
          </a:xfrm>
          <a:prstGeom prst="rect">
            <a:avLst/>
          </a:prstGeom>
          <a:ln>
            <a:solidFill>
              <a:schemeClr val="accent3">
                <a:lumMod val="75000"/>
              </a:schemeClr>
            </a:solidFill>
          </a:ln>
        </p:spPr>
        <p:style>
          <a:lnRef idx="2">
            <a:schemeClr val="accent3"/>
          </a:lnRef>
          <a:fillRef idx="1">
            <a:schemeClr val="lt1"/>
          </a:fillRef>
          <a:effectRef idx="0">
            <a:schemeClr val="accent3"/>
          </a:effectRef>
          <a:fontRef idx="minor">
            <a:schemeClr val="dk1"/>
          </a:fontRef>
        </p:style>
        <p:txBody>
          <a:bodyPr wrap="square">
            <a:spAutoFit/>
          </a:bodyPr>
          <a:lstStyle/>
          <a:p>
            <a:pPr lvl="0" algn="ct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反相放大电路</a:t>
            </a:r>
          </a:p>
        </p:txBody>
      </p:sp>
      <p:sp>
        <p:nvSpPr>
          <p:cNvPr id="12" name="七角星 11"/>
          <p:cNvSpPr/>
          <p:nvPr/>
        </p:nvSpPr>
        <p:spPr>
          <a:xfrm>
            <a:off x="395536" y="1023578"/>
            <a:ext cx="648072" cy="576064"/>
          </a:xfrm>
          <a:prstGeom prst="star7">
            <a:avLst/>
          </a:prstGeom>
          <a:solidFill>
            <a:schemeClr val="accent3">
              <a:lumMod val="40000"/>
              <a:lumOff val="60000"/>
            </a:schemeClr>
          </a:solidFill>
          <a:ln>
            <a:solidFill>
              <a:schemeClr val="accent3">
                <a:lumMod val="75000"/>
              </a:schemeClr>
            </a:solidFill>
          </a:ln>
          <a:scene3d>
            <a:camera prst="orthographicFront"/>
            <a:lightRig rig="threePt" dir="t"/>
          </a:scene3d>
          <a:sp3d>
            <a:bevelT w="152400" h="50800" prst="softRound"/>
          </a:sp3d>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CN" sz="2800" b="1" dirty="0">
                <a:latin typeface="Times New Roman" panose="02020603050405020304" pitchFamily="18" charset="0"/>
                <a:ea typeface="微软雅黑" panose="020B0503020204020204" pitchFamily="34" charset="-122"/>
                <a:sym typeface="Times New Roman" panose="02020603050405020304" pitchFamily="18" charset="0"/>
              </a:rPr>
              <a:t>2</a:t>
            </a:r>
            <a:endParaRPr lang="zh-CN" altLang="en-US" sz="2800" b="1" dirty="0">
              <a:latin typeface="Times New Roman" panose="02020603050405020304" pitchFamily="18" charset="0"/>
              <a:ea typeface="微软雅黑" panose="020B0503020204020204" pitchFamily="34" charset="-122"/>
              <a:sym typeface="Times New Roman" panose="02020603050405020304" pitchFamily="18" charset="0"/>
            </a:endParaRPr>
          </a:p>
        </p:txBody>
      </p:sp>
      <mc:AlternateContent xmlns:mc="http://schemas.openxmlformats.org/markup-compatibility/2006" xmlns:a14="http://schemas.microsoft.com/office/drawing/2010/main">
        <mc:Choice Requires="a14">
          <p:sp>
            <p:nvSpPr>
              <p:cNvPr id="15" name="矩形 14"/>
              <p:cNvSpPr/>
              <p:nvPr/>
            </p:nvSpPr>
            <p:spPr>
              <a:xfrm>
                <a:off x="228600" y="1737243"/>
                <a:ext cx="5900298" cy="3960315"/>
              </a:xfrm>
              <a:prstGeom prst="rect">
                <a:avLst/>
              </a:prstGeom>
            </p:spPr>
            <p:txBody>
              <a:bodyPr wrap="square">
                <a:spAutoFit/>
              </a:bodyPr>
              <a:lstStyle/>
              <a:p>
                <a:pPr marL="285750" indent="-285750">
                  <a:lnSpc>
                    <a:spcPct val="110000"/>
                  </a:lnSpc>
                  <a:buClr>
                    <a:schemeClr val="accent3">
                      <a:lumMod val="75000"/>
                    </a:schemeClr>
                  </a:buClr>
                  <a:buFont typeface="Wingdings" pitchFamily="2" charset="2"/>
                  <a:buChar char="Ø"/>
                </a:pPr>
                <a:r>
                  <a:rPr lang="zh-CN" altLang="zh-CN" b="1" dirty="0">
                    <a:solidFill>
                      <a:prstClr val="black"/>
                    </a:solidFill>
                    <a:latin typeface="Times New Roman" panose="02020603050405020304" pitchFamily="18" charset="0"/>
                    <a:ea typeface="微软雅黑" panose="020B0503020204020204" pitchFamily="34" charset="-122"/>
                  </a:rPr>
                  <a:t>运放的反相输入端接信号</a:t>
                </a:r>
                <a14:m>
                  <m:oMath xmlns:m="http://schemas.openxmlformats.org/officeDocument/2006/math">
                    <m:sSub>
                      <m:sSubPr>
                        <m:ctrlPr>
                          <a:rPr lang="zh-CN" altLang="zh-CN" b="1" i="1">
                            <a:solidFill>
                              <a:prstClr val="black"/>
                            </a:solidFill>
                            <a:latin typeface="Cambria Math" panose="02040503050406030204" pitchFamily="18" charset="0"/>
                            <a:ea typeface="微软雅黑" panose="020B0503020204020204" pitchFamily="34" charset="-122"/>
                          </a:rPr>
                        </m:ctrlPr>
                      </m:sSubPr>
                      <m:e>
                        <m:r>
                          <a:rPr lang="en-US" altLang="zh-CN" b="1" i="1">
                            <a:solidFill>
                              <a:prstClr val="black"/>
                            </a:solidFill>
                            <a:latin typeface="Cambria Math" panose="02040503050406030204" pitchFamily="18" charset="0"/>
                            <a:ea typeface="微软雅黑" panose="020B0503020204020204" pitchFamily="34" charset="-122"/>
                          </a:rPr>
                          <m:t>𝒖</m:t>
                        </m:r>
                      </m:e>
                      <m:sub>
                        <m:r>
                          <a:rPr lang="en-US" altLang="zh-CN" b="1" i="1">
                            <a:solidFill>
                              <a:prstClr val="black"/>
                            </a:solidFill>
                            <a:latin typeface="Cambria Math" panose="02040503050406030204" pitchFamily="18" charset="0"/>
                            <a:ea typeface="微软雅黑" panose="020B0503020204020204" pitchFamily="34" charset="-122"/>
                          </a:rPr>
                          <m:t>𝒊</m:t>
                        </m:r>
                      </m:sub>
                    </m:sSub>
                  </m:oMath>
                </a14:m>
                <a:r>
                  <a:rPr lang="zh-CN" altLang="zh-CN" b="1" dirty="0">
                    <a:solidFill>
                      <a:prstClr val="black"/>
                    </a:solidFill>
                    <a:latin typeface="Times New Roman" panose="02020603050405020304" pitchFamily="18" charset="0"/>
                    <a:ea typeface="微软雅黑" panose="020B0503020204020204" pitchFamily="34" charset="-122"/>
                  </a:rPr>
                  <a:t>，同向输入端通过电阻</a:t>
                </a:r>
                <a14:m>
                  <m:oMath xmlns:m="http://schemas.openxmlformats.org/officeDocument/2006/math">
                    <m:sSub>
                      <m:sSubPr>
                        <m:ctrlPr>
                          <a:rPr lang="zh-CN" altLang="zh-CN" b="1" i="1">
                            <a:solidFill>
                              <a:prstClr val="black"/>
                            </a:solidFill>
                            <a:latin typeface="Cambria Math" panose="02040503050406030204" pitchFamily="18" charset="0"/>
                            <a:ea typeface="微软雅黑" panose="020B0503020204020204" pitchFamily="34" charset="-122"/>
                          </a:rPr>
                        </m:ctrlPr>
                      </m:sSubPr>
                      <m:e>
                        <m:r>
                          <a:rPr lang="en-US" altLang="zh-CN" b="1" i="1">
                            <a:solidFill>
                              <a:prstClr val="black"/>
                            </a:solidFill>
                            <a:latin typeface="Cambria Math" panose="02040503050406030204" pitchFamily="18" charset="0"/>
                            <a:ea typeface="微软雅黑" panose="020B0503020204020204" pitchFamily="34" charset="-122"/>
                          </a:rPr>
                          <m:t>𝑹</m:t>
                        </m:r>
                      </m:e>
                      <m:sub>
                        <m:r>
                          <a:rPr lang="en-US" altLang="zh-CN" b="1" i="1">
                            <a:solidFill>
                              <a:prstClr val="black"/>
                            </a:solidFill>
                            <a:latin typeface="Cambria Math" panose="02040503050406030204" pitchFamily="18" charset="0"/>
                            <a:ea typeface="微软雅黑" panose="020B0503020204020204" pitchFamily="34" charset="-122"/>
                          </a:rPr>
                          <m:t>𝟐</m:t>
                        </m:r>
                      </m:sub>
                    </m:sSub>
                  </m:oMath>
                </a14:m>
                <a:r>
                  <a:rPr lang="zh-CN" altLang="zh-CN" b="1" dirty="0">
                    <a:solidFill>
                      <a:prstClr val="black"/>
                    </a:solidFill>
                    <a:latin typeface="Times New Roman" panose="02020603050405020304" pitchFamily="18" charset="0"/>
                    <a:ea typeface="微软雅黑" panose="020B0503020204020204" pitchFamily="34" charset="-122"/>
                  </a:rPr>
                  <a:t>接地，输出电压</a:t>
                </a:r>
                <a14:m>
                  <m:oMath xmlns:m="http://schemas.openxmlformats.org/officeDocument/2006/math">
                    <m:sSub>
                      <m:sSubPr>
                        <m:ctrlPr>
                          <a:rPr lang="zh-CN" altLang="zh-CN" b="1" i="1">
                            <a:solidFill>
                              <a:prstClr val="black"/>
                            </a:solidFill>
                            <a:latin typeface="Cambria Math" panose="02040503050406030204" pitchFamily="18" charset="0"/>
                            <a:ea typeface="微软雅黑" panose="020B0503020204020204" pitchFamily="34" charset="-122"/>
                          </a:rPr>
                        </m:ctrlPr>
                      </m:sSubPr>
                      <m:e>
                        <m:r>
                          <a:rPr lang="en-US" altLang="zh-CN" b="1" i="1">
                            <a:solidFill>
                              <a:prstClr val="black"/>
                            </a:solidFill>
                            <a:latin typeface="Cambria Math" panose="02040503050406030204" pitchFamily="18" charset="0"/>
                            <a:ea typeface="微软雅黑" panose="020B0503020204020204" pitchFamily="34" charset="-122"/>
                          </a:rPr>
                          <m:t>𝒖</m:t>
                        </m:r>
                      </m:e>
                      <m:sub>
                        <m:r>
                          <a:rPr lang="en-US" altLang="zh-CN" b="1" i="1">
                            <a:solidFill>
                              <a:prstClr val="black"/>
                            </a:solidFill>
                            <a:latin typeface="Cambria Math" panose="02040503050406030204" pitchFamily="18" charset="0"/>
                            <a:ea typeface="微软雅黑" panose="020B0503020204020204" pitchFamily="34" charset="-122"/>
                          </a:rPr>
                          <m:t>𝒐</m:t>
                        </m:r>
                      </m:sub>
                    </m:sSub>
                  </m:oMath>
                </a14:m>
                <a:r>
                  <a:rPr lang="zh-CN" altLang="zh-CN" b="1" dirty="0">
                    <a:solidFill>
                      <a:prstClr val="black"/>
                    </a:solidFill>
                    <a:latin typeface="Times New Roman" panose="02020603050405020304" pitchFamily="18" charset="0"/>
                    <a:ea typeface="微软雅黑" panose="020B0503020204020204" pitchFamily="34" charset="-122"/>
                  </a:rPr>
                  <a:t>与输入电压</a:t>
                </a:r>
                <a14:m>
                  <m:oMath xmlns:m="http://schemas.openxmlformats.org/officeDocument/2006/math">
                    <m:sSub>
                      <m:sSubPr>
                        <m:ctrlPr>
                          <a:rPr lang="zh-CN" altLang="zh-CN" b="1" i="1">
                            <a:solidFill>
                              <a:prstClr val="black"/>
                            </a:solidFill>
                            <a:latin typeface="Cambria Math" panose="02040503050406030204" pitchFamily="18" charset="0"/>
                            <a:ea typeface="微软雅黑" panose="020B0503020204020204" pitchFamily="34" charset="-122"/>
                          </a:rPr>
                        </m:ctrlPr>
                      </m:sSubPr>
                      <m:e>
                        <m:r>
                          <a:rPr lang="en-US" altLang="zh-CN" b="1" i="1">
                            <a:solidFill>
                              <a:prstClr val="black"/>
                            </a:solidFill>
                            <a:latin typeface="Cambria Math" panose="02040503050406030204" pitchFamily="18" charset="0"/>
                            <a:ea typeface="微软雅黑" panose="020B0503020204020204" pitchFamily="34" charset="-122"/>
                          </a:rPr>
                          <m:t>𝒖</m:t>
                        </m:r>
                      </m:e>
                      <m:sub>
                        <m:r>
                          <a:rPr lang="en-US" altLang="zh-CN" b="1" i="1">
                            <a:solidFill>
                              <a:prstClr val="black"/>
                            </a:solidFill>
                            <a:latin typeface="Cambria Math" panose="02040503050406030204" pitchFamily="18" charset="0"/>
                            <a:ea typeface="微软雅黑" panose="020B0503020204020204" pitchFamily="34" charset="-122"/>
                          </a:rPr>
                          <m:t>𝒊</m:t>
                        </m:r>
                      </m:sub>
                    </m:sSub>
                  </m:oMath>
                </a14:m>
                <a:r>
                  <a:rPr lang="zh-CN" altLang="zh-CN" b="1" dirty="0">
                    <a:solidFill>
                      <a:prstClr val="black"/>
                    </a:solidFill>
                    <a:latin typeface="Times New Roman" panose="02020603050405020304" pitchFamily="18" charset="0"/>
                    <a:ea typeface="微软雅黑" panose="020B0503020204020204" pitchFamily="34" charset="-122"/>
                  </a:rPr>
                  <a:t>反相，</a:t>
                </a:r>
                <a14:m>
                  <m:oMath xmlns:m="http://schemas.openxmlformats.org/officeDocument/2006/math">
                    <m:sSub>
                      <m:sSubPr>
                        <m:ctrlPr>
                          <a:rPr lang="zh-CN" altLang="zh-CN" b="1" i="1">
                            <a:solidFill>
                              <a:prstClr val="black"/>
                            </a:solidFill>
                            <a:latin typeface="Cambria Math" panose="02040503050406030204" pitchFamily="18" charset="0"/>
                            <a:ea typeface="微软雅黑" panose="020B0503020204020204" pitchFamily="34" charset="-122"/>
                          </a:rPr>
                        </m:ctrlPr>
                      </m:sSubPr>
                      <m:e>
                        <m:r>
                          <a:rPr lang="en-US" altLang="zh-CN" b="1" i="1">
                            <a:solidFill>
                              <a:prstClr val="black"/>
                            </a:solidFill>
                            <a:latin typeface="Cambria Math" panose="02040503050406030204" pitchFamily="18" charset="0"/>
                            <a:ea typeface="微软雅黑" panose="020B0503020204020204" pitchFamily="34" charset="-122"/>
                          </a:rPr>
                          <m:t>𝒖</m:t>
                        </m:r>
                      </m:e>
                      <m:sub>
                        <m:r>
                          <a:rPr lang="en-US" altLang="zh-CN" b="1" i="1">
                            <a:solidFill>
                              <a:prstClr val="black"/>
                            </a:solidFill>
                            <a:latin typeface="Cambria Math" panose="02040503050406030204" pitchFamily="18" charset="0"/>
                            <a:ea typeface="微软雅黑" panose="020B0503020204020204" pitchFamily="34" charset="-122"/>
                          </a:rPr>
                          <m:t>𝒐</m:t>
                        </m:r>
                      </m:sub>
                    </m:sSub>
                  </m:oMath>
                </a14:m>
                <a:r>
                  <a:rPr lang="zh-CN" altLang="zh-CN" b="1" dirty="0">
                    <a:solidFill>
                      <a:prstClr val="black"/>
                    </a:solidFill>
                    <a:latin typeface="Times New Roman" panose="02020603050405020304" pitchFamily="18" charset="0"/>
                    <a:ea typeface="微软雅黑" panose="020B0503020204020204" pitchFamily="34" charset="-122"/>
                  </a:rPr>
                  <a:t>通过电阻</a:t>
                </a:r>
                <a14:m>
                  <m:oMath xmlns:m="http://schemas.openxmlformats.org/officeDocument/2006/math">
                    <m:sSub>
                      <m:sSubPr>
                        <m:ctrlPr>
                          <a:rPr lang="zh-CN" altLang="zh-CN" b="1" i="1">
                            <a:solidFill>
                              <a:prstClr val="black"/>
                            </a:solidFill>
                            <a:latin typeface="Cambria Math" panose="02040503050406030204" pitchFamily="18" charset="0"/>
                            <a:ea typeface="微软雅黑" panose="020B0503020204020204" pitchFamily="34" charset="-122"/>
                          </a:rPr>
                        </m:ctrlPr>
                      </m:sSubPr>
                      <m:e>
                        <m:r>
                          <a:rPr lang="en-US" altLang="zh-CN" b="1" i="1">
                            <a:solidFill>
                              <a:prstClr val="black"/>
                            </a:solidFill>
                            <a:latin typeface="Cambria Math" panose="02040503050406030204" pitchFamily="18" charset="0"/>
                            <a:ea typeface="微软雅黑" panose="020B0503020204020204" pitchFamily="34" charset="-122"/>
                          </a:rPr>
                          <m:t>𝑹</m:t>
                        </m:r>
                      </m:e>
                      <m:sub>
                        <m:r>
                          <a:rPr lang="en-US" altLang="zh-CN" b="1" i="1">
                            <a:solidFill>
                              <a:prstClr val="black"/>
                            </a:solidFill>
                            <a:latin typeface="Cambria Math" panose="02040503050406030204" pitchFamily="18" charset="0"/>
                            <a:ea typeface="微软雅黑" panose="020B0503020204020204" pitchFamily="34" charset="-122"/>
                          </a:rPr>
                          <m:t>𝒇</m:t>
                        </m:r>
                      </m:sub>
                    </m:sSub>
                  </m:oMath>
                </a14:m>
                <a:r>
                  <a:rPr lang="zh-CN" altLang="zh-CN" b="1" dirty="0">
                    <a:solidFill>
                      <a:prstClr val="black"/>
                    </a:solidFill>
                    <a:latin typeface="Times New Roman" panose="02020603050405020304" pitchFamily="18" charset="0"/>
                    <a:ea typeface="微软雅黑" panose="020B0503020204020204" pitchFamily="34" charset="-122"/>
                  </a:rPr>
                  <a:t>反馈到运放的反相输入端，构成负反馈放大电路</a:t>
                </a:r>
                <a:r>
                  <a:rPr lang="zh-CN" altLang="en-US" b="1" dirty="0">
                    <a:solidFill>
                      <a:prstClr val="black"/>
                    </a:solidFill>
                    <a:latin typeface="Times New Roman" panose="02020603050405020304" pitchFamily="18" charset="0"/>
                    <a:ea typeface="微软雅黑" panose="020B0503020204020204" pitchFamily="34" charset="-122"/>
                  </a:rPr>
                  <a:t>；</a:t>
                </a: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根据虚短和虚断原理，可求得输出电压为：</a:t>
                </a: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10000"/>
                  </a:lnSpc>
                  <a:spcBef>
                    <a:spcPts val="1200"/>
                  </a:spcBef>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当</a:t>
                </a:r>
                <a14:m>
                  <m:oMath xmlns:m="http://schemas.openxmlformats.org/officeDocument/2006/math">
                    <m:sSub>
                      <m:sSubPr>
                        <m:ctrlPr>
                          <a:rPr lang="zh-CN" altLang="zh-CN" b="1" i="1">
                            <a:latin typeface="Cambria Math" panose="02040503050406030204" pitchFamily="18" charset="0"/>
                          </a:rPr>
                        </m:ctrlPr>
                      </m:sSubPr>
                      <m:e>
                        <m:r>
                          <a:rPr lang="en-US" altLang="zh-CN" b="1" i="1">
                            <a:latin typeface="Cambria Math" panose="02040503050406030204" pitchFamily="18" charset="0"/>
                          </a:rPr>
                          <m:t>𝑹</m:t>
                        </m:r>
                      </m:e>
                      <m:sub>
                        <m:r>
                          <a:rPr lang="en-US" altLang="zh-CN" b="1" i="1">
                            <a:latin typeface="Cambria Math" panose="02040503050406030204" pitchFamily="18" charset="0"/>
                          </a:rPr>
                          <m:t>𝒇</m:t>
                        </m:r>
                      </m:sub>
                    </m:sSub>
                    <m:r>
                      <a:rPr lang="en-US" altLang="zh-CN" b="1" i="1">
                        <a:latin typeface="Cambria Math" panose="02040503050406030204" pitchFamily="18" charset="0"/>
                      </a:rPr>
                      <m:t>=</m:t>
                    </m:r>
                    <m:sSub>
                      <m:sSubPr>
                        <m:ctrlPr>
                          <a:rPr lang="zh-CN" altLang="zh-CN" b="1" i="1">
                            <a:latin typeface="Cambria Math" panose="02040503050406030204" pitchFamily="18" charset="0"/>
                          </a:rPr>
                        </m:ctrlPr>
                      </m:sSubPr>
                      <m:e>
                        <m:r>
                          <a:rPr lang="en-US" altLang="zh-CN" b="1" i="1">
                            <a:latin typeface="Cambria Math" panose="02040503050406030204" pitchFamily="18" charset="0"/>
                          </a:rPr>
                          <m:t>𝑹</m:t>
                        </m:r>
                      </m:e>
                      <m:sub>
                        <m:r>
                          <a:rPr lang="en-US" altLang="zh-CN" b="1" i="1">
                            <a:latin typeface="Cambria Math" panose="02040503050406030204" pitchFamily="18" charset="0"/>
                          </a:rPr>
                          <m:t>𝟏</m:t>
                        </m:r>
                      </m:sub>
                    </m:sSub>
                  </m:oMath>
                </a14:m>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时，反相放大器的增益将为</a:t>
                </a:r>
                <a:r>
                  <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-1</a:t>
                </a: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，输出电压</a:t>
                </a:r>
                <a14:m>
                  <m:oMath xmlns:m="http://schemas.openxmlformats.org/officeDocument/2006/math">
                    <m:sSub>
                      <m:sSubPr>
                        <m:ctrlPr>
                          <a:rPr lang="zh-CN" altLang="en-US" b="1" i="1">
                            <a:latin typeface="Cambria Math" panose="02040503050406030204" pitchFamily="18" charset="0"/>
                          </a:rPr>
                        </m:ctrlPr>
                      </m:sSubPr>
                      <m:e>
                        <m:r>
                          <a:rPr lang="zh-CN" altLang="en-US" b="1" i="1">
                            <a:latin typeface="Cambria Math" panose="02040503050406030204" pitchFamily="18" charset="0"/>
                          </a:rPr>
                          <m:t>𝒖</m:t>
                        </m:r>
                      </m:e>
                      <m:sub>
                        <m:r>
                          <a:rPr lang="zh-CN" altLang="en-US" b="1" i="1">
                            <a:latin typeface="Cambria Math" panose="02040503050406030204" pitchFamily="18" charset="0"/>
                          </a:rPr>
                          <m:t>𝒐</m:t>
                        </m:r>
                      </m:sub>
                    </m:sSub>
                  </m:oMath>
                </a14:m>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成为输入电压</a:t>
                </a:r>
                <a14:m>
                  <m:oMath xmlns:m="http://schemas.openxmlformats.org/officeDocument/2006/math">
                    <m:sSub>
                      <m:sSubPr>
                        <m:ctrlPr>
                          <a:rPr lang="zh-CN" altLang="en-US" b="1" i="1">
                            <a:latin typeface="Cambria Math" panose="02040503050406030204" pitchFamily="18" charset="0"/>
                          </a:rPr>
                        </m:ctrlPr>
                      </m:sSubPr>
                      <m:e>
                        <m:r>
                          <a:rPr lang="zh-CN" altLang="en-US" b="1" i="1">
                            <a:latin typeface="Cambria Math" panose="02040503050406030204" pitchFamily="18" charset="0"/>
                          </a:rPr>
                          <m:t>𝒖</m:t>
                        </m:r>
                      </m:e>
                      <m:sub>
                        <m:r>
                          <a:rPr lang="zh-CN" altLang="en-US" b="1" i="1">
                            <a:latin typeface="Cambria Math" panose="02040503050406030204" pitchFamily="18" charset="0"/>
                          </a:rPr>
                          <m:t>𝒊</m:t>
                        </m:r>
                      </m:sub>
                    </m:sSub>
                  </m:oMath>
                </a14:m>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的互补形式，这种类型的反相放大器称为反相缓冲器。</a:t>
                </a: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p:txBody>
          </p:sp>
        </mc:Choice>
        <mc:Fallback xmlns="">
          <p:sp>
            <p:nvSpPr>
              <p:cNvPr id="15" name="矩形 14"/>
              <p:cNvSpPr>
                <a:spLocks noRot="1" noChangeAspect="1" noMove="1" noResize="1" noEditPoints="1" noAdjustHandles="1" noChangeArrowheads="1" noChangeShapeType="1" noTextEdit="1"/>
              </p:cNvSpPr>
              <p:nvPr/>
            </p:nvSpPr>
            <p:spPr>
              <a:xfrm>
                <a:off x="228600" y="1737243"/>
                <a:ext cx="5900298" cy="3960315"/>
              </a:xfrm>
              <a:prstGeom prst="rect">
                <a:avLst/>
              </a:prstGeom>
              <a:blipFill>
                <a:blip r:embed="rId3"/>
                <a:stretch>
                  <a:fillRect l="-724" t="-769"/>
                </a:stretch>
              </a:blipFill>
            </p:spPr>
            <p:txBody>
              <a:bodyPr/>
              <a:lstStyle/>
              <a:p>
                <a:r>
                  <a:rPr lang="zh-CN" altLang="en-US">
                    <a:noFill/>
                  </a:rPr>
                  <a:t> </a:t>
                </a:r>
              </a:p>
            </p:txBody>
          </p:sp>
        </mc:Fallback>
      </mc:AlternateContent>
      <p:sp>
        <p:nvSpPr>
          <p:cNvPr id="17" name="Rectangular Callout 6"/>
          <p:cNvSpPr/>
          <p:nvPr/>
        </p:nvSpPr>
        <p:spPr bwMode="auto">
          <a:xfrm>
            <a:off x="3445265" y="3049350"/>
            <a:ext cx="1116124" cy="603873"/>
          </a:xfrm>
          <a:prstGeom prst="wedgeRectCallout">
            <a:avLst>
              <a:gd name="adj1" fmla="val -111736"/>
              <a:gd name="adj2" fmla="val -9396"/>
            </a:avLst>
          </a:prstGeom>
          <a:solidFill>
            <a:schemeClr val="accent3">
              <a:lumMod val="60000"/>
              <a:lumOff val="40000"/>
            </a:schemeClr>
          </a:solidFill>
        </p:spPr>
        <p:style>
          <a:lnRef idx="1">
            <a:schemeClr val="accent5"/>
          </a:lnRef>
          <a:fillRef idx="3">
            <a:schemeClr val="accent5"/>
          </a:fillRef>
          <a:effectRef idx="2">
            <a:schemeClr val="accent5"/>
          </a:effectRef>
          <a:fontRef idx="minor">
            <a:schemeClr val="lt1"/>
          </a:fontRef>
        </p:style>
        <p:txBody>
          <a:bodyPr rtlCol="0" anchor="ctr"/>
          <a:lstStyle/>
          <a:p>
            <a:pPr algn="ctr"/>
            <a:r>
              <a:rPr lang="zh-CN" altLang="en-US" b="1" dirty="0">
                <a:solidFill>
                  <a:prstClr val="black"/>
                </a:solidFill>
                <a:latin typeface="Times New Roman" panose="02020603050405020304" pitchFamily="18" charset="0"/>
                <a:ea typeface="微软雅黑" panose="020B0503020204020204" pitchFamily="34" charset="-122"/>
              </a:rPr>
              <a:t>反相运算比例系数</a:t>
            </a:r>
            <a:endParaRPr lang="en-US" b="1" dirty="0">
              <a:solidFill>
                <a:prstClr val="black"/>
              </a:solidFill>
              <a:latin typeface="Times New Roman" panose="02020603050405020304" pitchFamily="18" charset="0"/>
              <a:ea typeface="微软雅黑" panose="020B0503020204020204" pitchFamily="34" charset="-122"/>
            </a:endParaRPr>
          </a:p>
        </p:txBody>
      </p:sp>
      <p:sp>
        <p:nvSpPr>
          <p:cNvPr id="4" name="矩形 3"/>
          <p:cNvSpPr/>
          <p:nvPr/>
        </p:nvSpPr>
        <p:spPr>
          <a:xfrm>
            <a:off x="6623839" y="4234498"/>
            <a:ext cx="1620957" cy="307777"/>
          </a:xfrm>
          <a:prstGeom prst="rect">
            <a:avLst/>
          </a:prstGeom>
        </p:spPr>
        <p:txBody>
          <a:bodyPr wrap="none">
            <a:spAutoFit/>
          </a:bodyPr>
          <a:lstStyle/>
          <a:p>
            <a:r>
              <a:rPr lang="zh-CN" altLang="en-US" sz="1400" b="1" dirty="0">
                <a:latin typeface="微软雅黑" panose="020B0503020204020204" pitchFamily="34" charset="-122"/>
                <a:ea typeface="微软雅黑" panose="020B0503020204020204" pitchFamily="34" charset="-122"/>
                <a:cs typeface="Times New Roman" panose="02020603050405020304" pitchFamily="18" charset="0"/>
              </a:rPr>
              <a:t>反</a:t>
            </a:r>
            <a:r>
              <a:rPr lang="zh-CN" altLang="zh-CN" sz="1400" b="1" dirty="0">
                <a:latin typeface="微软雅黑" panose="020B0503020204020204" pitchFamily="34" charset="-122"/>
                <a:ea typeface="微软雅黑" panose="020B0503020204020204" pitchFamily="34" charset="-122"/>
                <a:cs typeface="Times New Roman" panose="02020603050405020304" pitchFamily="18" charset="0"/>
              </a:rPr>
              <a:t>相运算放大电路</a:t>
            </a:r>
            <a:endParaRPr lang="zh-CN" altLang="en-US" sz="1400" b="1" dirty="0">
              <a:latin typeface="微软雅黑" panose="020B0503020204020204" pitchFamily="34" charset="-122"/>
              <a:ea typeface="微软雅黑" panose="020B0503020204020204" pitchFamily="34" charset="-122"/>
            </a:endParaRPr>
          </a:p>
        </p:txBody>
      </p:sp>
      <p:pic>
        <p:nvPicPr>
          <p:cNvPr id="18" name="图片 17"/>
          <p:cNvPicPr/>
          <p:nvPr/>
        </p:nvPicPr>
        <p:blipFill>
          <a:blip r:embed="rId4"/>
          <a:stretch>
            <a:fillRect/>
          </a:stretch>
        </p:blipFill>
        <p:spPr>
          <a:xfrm>
            <a:off x="5992192" y="1847640"/>
            <a:ext cx="2747545" cy="2403420"/>
          </a:xfrm>
          <a:prstGeom prst="rect">
            <a:avLst/>
          </a:prstGeom>
        </p:spPr>
      </p:pic>
      <mc:AlternateContent xmlns:mc="http://schemas.openxmlformats.org/markup-compatibility/2006" xmlns:a14="http://schemas.microsoft.com/office/drawing/2010/main">
        <mc:Choice Requires="a14">
          <p:sp>
            <p:nvSpPr>
              <p:cNvPr id="2" name="矩形 1"/>
              <p:cNvSpPr/>
              <p:nvPr/>
            </p:nvSpPr>
            <p:spPr>
              <a:xfrm>
                <a:off x="1641340" y="3049350"/>
                <a:ext cx="1537409" cy="66806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b="1" i="1" smtClean="0">
                              <a:solidFill>
                                <a:srgbClr val="FF0000"/>
                              </a:solidFill>
                              <a:latin typeface="Cambria Math" panose="02040503050406030204" pitchFamily="18" charset="0"/>
                            </a:rPr>
                          </m:ctrlPr>
                        </m:sSubPr>
                        <m:e>
                          <m:r>
                            <a:rPr lang="zh-CN" altLang="en-US" b="1" i="1">
                              <a:solidFill>
                                <a:srgbClr val="FF0000"/>
                              </a:solidFill>
                              <a:latin typeface="Cambria Math" panose="02040503050406030204" pitchFamily="18" charset="0"/>
                            </a:rPr>
                            <m:t>𝒖</m:t>
                          </m:r>
                        </m:e>
                        <m:sub>
                          <m:r>
                            <a:rPr lang="zh-CN" altLang="en-US" b="1" i="1">
                              <a:solidFill>
                                <a:srgbClr val="FF0000"/>
                              </a:solidFill>
                              <a:latin typeface="Cambria Math" panose="02040503050406030204" pitchFamily="18" charset="0"/>
                            </a:rPr>
                            <m:t>𝒐</m:t>
                          </m:r>
                        </m:sub>
                      </m:sSub>
                      <m:r>
                        <a:rPr lang="zh-CN" altLang="en-US" b="1" i="0">
                          <a:solidFill>
                            <a:srgbClr val="FF0000"/>
                          </a:solidFill>
                          <a:latin typeface="Cambria Math" panose="02040503050406030204" pitchFamily="18" charset="0"/>
                        </a:rPr>
                        <m:t>=</m:t>
                      </m:r>
                      <m:r>
                        <a:rPr lang="zh-CN" altLang="en-US" b="1" i="1" smtClean="0">
                          <a:solidFill>
                            <a:srgbClr val="FF0000"/>
                          </a:solidFill>
                          <a:latin typeface="Cambria Math" panose="02040503050406030204" pitchFamily="18" charset="0"/>
                        </a:rPr>
                        <m:t>−</m:t>
                      </m:r>
                      <m:f>
                        <m:fPr>
                          <m:ctrlPr>
                            <a:rPr lang="zh-CN" altLang="en-US" b="1" i="1">
                              <a:solidFill>
                                <a:srgbClr val="FF0000"/>
                              </a:solidFill>
                              <a:latin typeface="Cambria Math" panose="02040503050406030204" pitchFamily="18" charset="0"/>
                            </a:rPr>
                          </m:ctrlPr>
                        </m:fPr>
                        <m:num>
                          <m:sSub>
                            <m:sSubPr>
                              <m:ctrlPr>
                                <a:rPr lang="zh-CN" altLang="en-US" b="1" i="1">
                                  <a:solidFill>
                                    <a:srgbClr val="FF0000"/>
                                  </a:solidFill>
                                  <a:latin typeface="Cambria Math" panose="02040503050406030204" pitchFamily="18" charset="0"/>
                                </a:rPr>
                              </m:ctrlPr>
                            </m:sSubPr>
                            <m:e>
                              <m:r>
                                <a:rPr lang="zh-CN" altLang="en-US" b="1" i="1">
                                  <a:solidFill>
                                    <a:srgbClr val="FF0000"/>
                                  </a:solidFill>
                                  <a:latin typeface="Cambria Math" panose="02040503050406030204" pitchFamily="18" charset="0"/>
                                </a:rPr>
                                <m:t>𝑹</m:t>
                              </m:r>
                            </m:e>
                            <m:sub>
                              <m:r>
                                <a:rPr lang="zh-CN" altLang="en-US" b="1" i="1">
                                  <a:solidFill>
                                    <a:srgbClr val="FF0000"/>
                                  </a:solidFill>
                                  <a:latin typeface="Cambria Math" panose="02040503050406030204" pitchFamily="18" charset="0"/>
                                </a:rPr>
                                <m:t>𝒇</m:t>
                              </m:r>
                            </m:sub>
                          </m:sSub>
                        </m:num>
                        <m:den>
                          <m:sSub>
                            <m:sSubPr>
                              <m:ctrlPr>
                                <a:rPr lang="zh-CN" altLang="en-US" b="1" i="1">
                                  <a:solidFill>
                                    <a:srgbClr val="FF0000"/>
                                  </a:solidFill>
                                  <a:latin typeface="Cambria Math" panose="02040503050406030204" pitchFamily="18" charset="0"/>
                                </a:rPr>
                              </m:ctrlPr>
                            </m:sSubPr>
                            <m:e>
                              <m:r>
                                <a:rPr lang="zh-CN" altLang="en-US" b="1" i="1">
                                  <a:solidFill>
                                    <a:srgbClr val="FF0000"/>
                                  </a:solidFill>
                                  <a:latin typeface="Cambria Math" panose="02040503050406030204" pitchFamily="18" charset="0"/>
                                </a:rPr>
                                <m:t>𝑹</m:t>
                              </m:r>
                            </m:e>
                            <m:sub>
                              <m:r>
                                <a:rPr lang="zh-CN" altLang="en-US" b="1" i="0">
                                  <a:solidFill>
                                    <a:srgbClr val="FF0000"/>
                                  </a:solidFill>
                                  <a:latin typeface="Cambria Math" panose="02040503050406030204" pitchFamily="18" charset="0"/>
                                </a:rPr>
                                <m:t>𝟏</m:t>
                              </m:r>
                            </m:sub>
                          </m:sSub>
                        </m:den>
                      </m:f>
                      <m:sSub>
                        <m:sSubPr>
                          <m:ctrlPr>
                            <a:rPr lang="zh-CN" altLang="en-US" b="1" i="1">
                              <a:solidFill>
                                <a:srgbClr val="FF0000"/>
                              </a:solidFill>
                              <a:latin typeface="Cambria Math" panose="02040503050406030204" pitchFamily="18" charset="0"/>
                            </a:rPr>
                          </m:ctrlPr>
                        </m:sSubPr>
                        <m:e>
                          <m:r>
                            <a:rPr lang="zh-CN" altLang="en-US" b="1" i="1">
                              <a:solidFill>
                                <a:srgbClr val="FF0000"/>
                              </a:solidFill>
                              <a:latin typeface="Cambria Math" panose="02040503050406030204" pitchFamily="18" charset="0"/>
                            </a:rPr>
                            <m:t>𝒖</m:t>
                          </m:r>
                        </m:e>
                        <m:sub>
                          <m:r>
                            <a:rPr lang="zh-CN" altLang="en-US" b="1" i="1">
                              <a:solidFill>
                                <a:srgbClr val="FF0000"/>
                              </a:solidFill>
                              <a:latin typeface="Cambria Math" panose="02040503050406030204" pitchFamily="18" charset="0"/>
                            </a:rPr>
                            <m:t>𝒊</m:t>
                          </m:r>
                        </m:sub>
                      </m:sSub>
                    </m:oMath>
                  </m:oMathPara>
                </a14:m>
                <a:endParaRPr lang="zh-CN" altLang="en-US" b="1" dirty="0"/>
              </a:p>
            </p:txBody>
          </p:sp>
        </mc:Choice>
        <mc:Fallback xmlns="">
          <p:sp>
            <p:nvSpPr>
              <p:cNvPr id="2" name="矩形 1"/>
              <p:cNvSpPr>
                <a:spLocks noRot="1" noChangeAspect="1" noMove="1" noResize="1" noEditPoints="1" noAdjustHandles="1" noChangeArrowheads="1" noChangeShapeType="1" noTextEdit="1"/>
              </p:cNvSpPr>
              <p:nvPr/>
            </p:nvSpPr>
            <p:spPr>
              <a:xfrm>
                <a:off x="1641340" y="3049350"/>
                <a:ext cx="1537409" cy="668068"/>
              </a:xfrm>
              <a:prstGeom prst="rect">
                <a:avLst/>
              </a:prstGeom>
              <a:blipFill>
                <a:blip r:embed="rId5"/>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1218415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2" y="411510"/>
            <a:ext cx="2699790"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4" name="矩形 13"/>
          <p:cNvSpPr/>
          <p:nvPr/>
        </p:nvSpPr>
        <p:spPr>
          <a:xfrm>
            <a:off x="71500" y="434685"/>
            <a:ext cx="2569934" cy="461665"/>
          </a:xfrm>
          <a:prstGeom prst="rect">
            <a:avLst/>
          </a:prstGeom>
        </p:spPr>
        <p:txBody>
          <a:bodyPr wrap="none">
            <a:spAutoFit/>
          </a:bodyPr>
          <a:lstStyle/>
          <a:p>
            <a:r>
              <a:rPr lang="en-US" altLang="zh-CN" sz="2400" b="1" dirty="0">
                <a:solidFill>
                  <a:schemeClr val="bg1"/>
                </a:solidFill>
                <a:latin typeface="Times New Roman" panose="02020603050405020304" pitchFamily="18" charset="0"/>
                <a:ea typeface="微软雅黑" pitchFamily="34" charset="-122"/>
                <a:sym typeface="Times New Roman" panose="02020603050405020304" pitchFamily="18" charset="0"/>
              </a:rPr>
              <a:t> 4.2.2  </a:t>
            </a:r>
            <a:r>
              <a:rPr lang="zh-CN" altLang="en-US" sz="2400" b="1" dirty="0">
                <a:solidFill>
                  <a:schemeClr val="bg1"/>
                </a:solidFill>
                <a:latin typeface="Times New Roman" panose="02020603050405020304" pitchFamily="18" charset="0"/>
                <a:ea typeface="微软雅黑" pitchFamily="34" charset="-122"/>
                <a:sym typeface="Times New Roman" panose="02020603050405020304" pitchFamily="18" charset="0"/>
              </a:rPr>
              <a:t>仪表放大器</a:t>
            </a:r>
          </a:p>
        </p:txBody>
      </p:sp>
      <p:sp>
        <p:nvSpPr>
          <p:cNvPr id="3" name="矩形 2"/>
          <p:cNvSpPr/>
          <p:nvPr/>
        </p:nvSpPr>
        <p:spPr>
          <a:xfrm>
            <a:off x="228600" y="994832"/>
            <a:ext cx="8686800" cy="3956468"/>
          </a:xfrm>
          <a:prstGeom prst="rect">
            <a:avLst/>
          </a:prstGeom>
        </p:spPr>
        <p:txBody>
          <a:bodyPr wrap="square">
            <a:spAutoFit/>
          </a:bodyPr>
          <a:lstStyle/>
          <a:p>
            <a:pPr marL="285750" indent="-285750">
              <a:lnSpc>
                <a:spcPct val="125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rPr>
              <a:t>仪表放大器是一种源于运算放大器，并在许多方面优于运算放大器的</a:t>
            </a:r>
            <a:r>
              <a:rPr lang="zh-CN" altLang="en-US" b="1" dirty="0">
                <a:solidFill>
                  <a:srgbClr val="FF0000"/>
                </a:solidFill>
                <a:latin typeface="Times New Roman" panose="02020603050405020304" pitchFamily="18" charset="0"/>
                <a:ea typeface="微软雅黑" panose="020B0503020204020204" pitchFamily="34" charset="-122"/>
              </a:rPr>
              <a:t>精密差分电压放大器</a:t>
            </a:r>
            <a:r>
              <a:rPr lang="zh-CN" altLang="en-US" b="1" dirty="0">
                <a:solidFill>
                  <a:prstClr val="black"/>
                </a:solidFill>
                <a:latin typeface="Times New Roman" panose="02020603050405020304" pitchFamily="18" charset="0"/>
                <a:ea typeface="微软雅黑" panose="020B0503020204020204" pitchFamily="34" charset="-122"/>
              </a:rPr>
              <a:t>；</a:t>
            </a: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rPr>
              <a:t>仪表放大器具有许多优点：</a:t>
            </a:r>
            <a:endParaRPr lang="en-US" altLang="zh-CN" b="1" dirty="0">
              <a:solidFill>
                <a:prstClr val="black"/>
              </a:solidFill>
              <a:latin typeface="Times New Roman" panose="02020603050405020304" pitchFamily="18" charset="0"/>
              <a:ea typeface="微软雅黑" panose="020B0503020204020204" pitchFamily="34" charset="-122"/>
            </a:endParaRPr>
          </a:p>
          <a:p>
            <a:pPr marL="742950" lvl="1" indent="-285750">
              <a:lnSpc>
                <a:spcPct val="110000"/>
              </a:lnSpc>
              <a:buClr>
                <a:schemeClr val="accent3">
                  <a:lumMod val="75000"/>
                </a:schemeClr>
              </a:buClr>
              <a:buFont typeface="Wingdings" panose="05000000000000000000" pitchFamily="2" charset="2"/>
              <a:buChar char="u"/>
            </a:pPr>
            <a:r>
              <a:rPr lang="zh-CN" altLang="en-US" b="1" dirty="0">
                <a:solidFill>
                  <a:prstClr val="black"/>
                </a:solidFill>
                <a:latin typeface="Times New Roman" panose="02020603050405020304" pitchFamily="18" charset="0"/>
                <a:ea typeface="微软雅黑" panose="020B0503020204020204" pitchFamily="34" charset="-122"/>
              </a:rPr>
              <a:t>高共模抑制比</a:t>
            </a:r>
            <a:endParaRPr lang="en-US" altLang="zh-CN" b="1" dirty="0">
              <a:solidFill>
                <a:prstClr val="black"/>
              </a:solidFill>
              <a:latin typeface="Times New Roman" panose="02020603050405020304" pitchFamily="18" charset="0"/>
              <a:ea typeface="微软雅黑" panose="020B0503020204020204" pitchFamily="34" charset="-122"/>
            </a:endParaRPr>
          </a:p>
          <a:p>
            <a:pPr marL="742950" lvl="1" indent="-285750">
              <a:lnSpc>
                <a:spcPct val="110000"/>
              </a:lnSpc>
              <a:buClr>
                <a:schemeClr val="accent3">
                  <a:lumMod val="75000"/>
                </a:schemeClr>
              </a:buClr>
              <a:buFont typeface="Wingdings" panose="05000000000000000000" pitchFamily="2" charset="2"/>
              <a:buChar char="u"/>
            </a:pPr>
            <a:r>
              <a:rPr lang="zh-CN" altLang="en-US" b="1" dirty="0">
                <a:solidFill>
                  <a:prstClr val="black"/>
                </a:solidFill>
                <a:latin typeface="Times New Roman" panose="02020603050405020304" pitchFamily="18" charset="0"/>
                <a:ea typeface="微软雅黑" panose="020B0503020204020204" pitchFamily="34" charset="-122"/>
              </a:rPr>
              <a:t>高输入阻抗</a:t>
            </a:r>
            <a:endParaRPr lang="en-US" altLang="zh-CN" b="1" dirty="0">
              <a:solidFill>
                <a:prstClr val="black"/>
              </a:solidFill>
              <a:latin typeface="Times New Roman" panose="02020603050405020304" pitchFamily="18" charset="0"/>
              <a:ea typeface="微软雅黑" panose="020B0503020204020204" pitchFamily="34" charset="-122"/>
            </a:endParaRPr>
          </a:p>
          <a:p>
            <a:pPr marL="742950" lvl="1" indent="-285750">
              <a:lnSpc>
                <a:spcPct val="110000"/>
              </a:lnSpc>
              <a:buClr>
                <a:schemeClr val="accent3">
                  <a:lumMod val="75000"/>
                </a:schemeClr>
              </a:buClr>
              <a:buFont typeface="Wingdings" panose="05000000000000000000" pitchFamily="2" charset="2"/>
              <a:buChar char="u"/>
            </a:pPr>
            <a:r>
              <a:rPr lang="zh-CN" altLang="en-US" b="1" dirty="0">
                <a:solidFill>
                  <a:prstClr val="black"/>
                </a:solidFill>
                <a:latin typeface="Times New Roman" panose="02020603050405020304" pitchFamily="18" charset="0"/>
                <a:ea typeface="微软雅黑" panose="020B0503020204020204" pitchFamily="34" charset="-122"/>
              </a:rPr>
              <a:t>低噪声</a:t>
            </a:r>
            <a:endParaRPr lang="en-US" altLang="zh-CN" b="1" dirty="0">
              <a:solidFill>
                <a:prstClr val="black"/>
              </a:solidFill>
              <a:latin typeface="Times New Roman" panose="02020603050405020304" pitchFamily="18" charset="0"/>
              <a:ea typeface="微软雅黑" panose="020B0503020204020204" pitchFamily="34" charset="-122"/>
            </a:endParaRPr>
          </a:p>
          <a:p>
            <a:pPr marL="742950" lvl="1" indent="-285750">
              <a:lnSpc>
                <a:spcPct val="110000"/>
              </a:lnSpc>
              <a:buClr>
                <a:schemeClr val="accent3">
                  <a:lumMod val="75000"/>
                </a:schemeClr>
              </a:buClr>
              <a:buFont typeface="Wingdings" panose="05000000000000000000" pitchFamily="2" charset="2"/>
              <a:buChar char="u"/>
            </a:pPr>
            <a:r>
              <a:rPr lang="zh-CN" altLang="en-US" b="1" dirty="0">
                <a:solidFill>
                  <a:prstClr val="black"/>
                </a:solidFill>
                <a:latin typeface="Times New Roman" panose="02020603050405020304" pitchFamily="18" charset="0"/>
                <a:ea typeface="微软雅黑" panose="020B0503020204020204" pitchFamily="34" charset="-122"/>
              </a:rPr>
              <a:t>低线性误差</a:t>
            </a:r>
            <a:endParaRPr lang="en-US" altLang="zh-CN" b="1" dirty="0">
              <a:solidFill>
                <a:prstClr val="black"/>
              </a:solidFill>
              <a:latin typeface="Times New Roman" panose="02020603050405020304" pitchFamily="18" charset="0"/>
              <a:ea typeface="微软雅黑" panose="020B0503020204020204" pitchFamily="34" charset="-122"/>
            </a:endParaRPr>
          </a:p>
          <a:p>
            <a:pPr marL="742950" lvl="1" indent="-285750">
              <a:lnSpc>
                <a:spcPct val="110000"/>
              </a:lnSpc>
              <a:buClr>
                <a:schemeClr val="accent3">
                  <a:lumMod val="75000"/>
                </a:schemeClr>
              </a:buClr>
              <a:buFont typeface="Wingdings" panose="05000000000000000000" pitchFamily="2" charset="2"/>
              <a:buChar char="u"/>
            </a:pPr>
            <a:r>
              <a:rPr lang="zh-CN" altLang="en-US" b="1" dirty="0">
                <a:solidFill>
                  <a:prstClr val="black"/>
                </a:solidFill>
                <a:latin typeface="Times New Roman" panose="02020603050405020304" pitchFamily="18" charset="0"/>
                <a:ea typeface="微软雅黑" panose="020B0503020204020204" pitchFamily="34" charset="-122"/>
              </a:rPr>
              <a:t>低失调漂移</a:t>
            </a:r>
            <a:endParaRPr lang="en-US" altLang="zh-CN" b="1" dirty="0">
              <a:solidFill>
                <a:prstClr val="black"/>
              </a:solidFill>
              <a:latin typeface="Times New Roman" panose="02020603050405020304" pitchFamily="18" charset="0"/>
              <a:ea typeface="微软雅黑" panose="020B0503020204020204" pitchFamily="34" charset="-122"/>
            </a:endParaRPr>
          </a:p>
          <a:p>
            <a:pPr marL="742950" lvl="1" indent="-285750">
              <a:lnSpc>
                <a:spcPct val="110000"/>
              </a:lnSpc>
              <a:buClr>
                <a:schemeClr val="accent3">
                  <a:lumMod val="75000"/>
                </a:schemeClr>
              </a:buClr>
              <a:buFont typeface="Wingdings" panose="05000000000000000000" pitchFamily="2" charset="2"/>
              <a:buChar char="u"/>
            </a:pPr>
            <a:r>
              <a:rPr lang="zh-CN" altLang="en-US" b="1" dirty="0">
                <a:solidFill>
                  <a:prstClr val="black"/>
                </a:solidFill>
                <a:latin typeface="Times New Roman" panose="02020603050405020304" pitchFamily="18" charset="0"/>
                <a:ea typeface="微软雅黑" panose="020B0503020204020204" pitchFamily="34" charset="-122"/>
              </a:rPr>
              <a:t>增益设置灵活</a:t>
            </a:r>
            <a:endParaRPr lang="en-US" altLang="zh-CN" b="1" dirty="0">
              <a:solidFill>
                <a:prstClr val="black"/>
              </a:solidFill>
              <a:latin typeface="Times New Roman" panose="02020603050405020304" pitchFamily="18" charset="0"/>
              <a:ea typeface="微软雅黑" panose="020B0503020204020204" pitchFamily="34" charset="-122"/>
            </a:endParaRPr>
          </a:p>
          <a:p>
            <a:pPr marL="742950" lvl="1" indent="-285750">
              <a:lnSpc>
                <a:spcPct val="110000"/>
              </a:lnSpc>
              <a:buClr>
                <a:schemeClr val="accent3">
                  <a:lumMod val="75000"/>
                </a:schemeClr>
              </a:buClr>
              <a:buFont typeface="Wingdings" panose="05000000000000000000" pitchFamily="2" charset="2"/>
              <a:buChar char="u"/>
            </a:pPr>
            <a:r>
              <a:rPr lang="zh-CN" altLang="en-US" b="1" dirty="0">
                <a:solidFill>
                  <a:prstClr val="black"/>
                </a:solidFill>
                <a:latin typeface="Times New Roman" panose="02020603050405020304" pitchFamily="18" charset="0"/>
                <a:ea typeface="微软雅黑" panose="020B0503020204020204" pitchFamily="34" charset="-122"/>
              </a:rPr>
              <a:t>使用方便</a:t>
            </a: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anose="05000000000000000000"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rPr>
              <a:t>仪表放大器在多个领域有广泛的应用，如数据采集、传感器信号放大、高速信号调节、医疗仪器和高档音响设备方面。</a:t>
            </a:r>
          </a:p>
        </p:txBody>
      </p:sp>
    </p:spTree>
    <p:extLst>
      <p:ext uri="{BB962C8B-B14F-4D97-AF65-F5344CB8AC3E}">
        <p14:creationId xmlns:p14="http://schemas.microsoft.com/office/powerpoint/2010/main" val="42106527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2" y="411510"/>
            <a:ext cx="2699790"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4" name="矩形 13"/>
          <p:cNvSpPr/>
          <p:nvPr/>
        </p:nvSpPr>
        <p:spPr>
          <a:xfrm>
            <a:off x="71500" y="434685"/>
            <a:ext cx="2569934" cy="461665"/>
          </a:xfrm>
          <a:prstGeom prst="rect">
            <a:avLst/>
          </a:prstGeom>
        </p:spPr>
        <p:txBody>
          <a:bodyPr wrap="none">
            <a:spAutoFit/>
          </a:bodyPr>
          <a:lstStyle/>
          <a:p>
            <a:r>
              <a:rPr lang="en-US" altLang="zh-CN" sz="2400" b="1" dirty="0">
                <a:solidFill>
                  <a:schemeClr val="bg1"/>
                </a:solidFill>
                <a:latin typeface="Times New Roman" panose="02020603050405020304" pitchFamily="18" charset="0"/>
                <a:ea typeface="微软雅黑" pitchFamily="34" charset="-122"/>
                <a:sym typeface="Times New Roman" panose="02020603050405020304" pitchFamily="18" charset="0"/>
              </a:rPr>
              <a:t> 4.2.2  </a:t>
            </a:r>
            <a:r>
              <a:rPr lang="zh-CN" altLang="en-US" sz="2400" b="1" dirty="0">
                <a:solidFill>
                  <a:schemeClr val="bg1"/>
                </a:solidFill>
                <a:latin typeface="Times New Roman" panose="02020603050405020304" pitchFamily="18" charset="0"/>
                <a:ea typeface="微软雅黑" pitchFamily="34" charset="-122"/>
                <a:sym typeface="Times New Roman" panose="02020603050405020304" pitchFamily="18" charset="0"/>
              </a:rPr>
              <a:t>仪表放大器</a:t>
            </a:r>
          </a:p>
        </p:txBody>
      </p:sp>
      <p:sp>
        <p:nvSpPr>
          <p:cNvPr id="10" name="矩形 9"/>
          <p:cNvSpPr/>
          <p:nvPr/>
        </p:nvSpPr>
        <p:spPr>
          <a:xfrm>
            <a:off x="241756" y="1707654"/>
            <a:ext cx="8686800" cy="3139321"/>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p:txBody>
      </p:sp>
      <p:sp>
        <p:nvSpPr>
          <p:cNvPr id="11" name="矩形 10"/>
          <p:cNvSpPr/>
          <p:nvPr/>
        </p:nvSpPr>
        <p:spPr>
          <a:xfrm>
            <a:off x="899592" y="1269801"/>
            <a:ext cx="3240360" cy="369332"/>
          </a:xfrm>
          <a:prstGeom prst="rect">
            <a:avLst/>
          </a:prstGeom>
          <a:ln>
            <a:solidFill>
              <a:schemeClr val="accent3">
                <a:lumMod val="75000"/>
              </a:schemeClr>
            </a:solidFill>
          </a:ln>
        </p:spPr>
        <p:style>
          <a:lnRef idx="2">
            <a:schemeClr val="accent3"/>
          </a:lnRef>
          <a:fillRef idx="1">
            <a:schemeClr val="lt1"/>
          </a:fillRef>
          <a:effectRef idx="0">
            <a:schemeClr val="accent3"/>
          </a:effectRef>
          <a:fontRef idx="minor">
            <a:schemeClr val="dk1"/>
          </a:fontRef>
        </p:style>
        <p:txBody>
          <a:bodyPr wrap="square">
            <a:spAutoFit/>
          </a:bodyPr>
          <a:lstStyle/>
          <a:p>
            <a:pPr lvl="0" algn="ct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双运放组成的仪表放大器</a:t>
            </a:r>
          </a:p>
        </p:txBody>
      </p:sp>
      <p:sp>
        <p:nvSpPr>
          <p:cNvPr id="12" name="七角星 11"/>
          <p:cNvSpPr/>
          <p:nvPr/>
        </p:nvSpPr>
        <p:spPr>
          <a:xfrm>
            <a:off x="395536" y="1023578"/>
            <a:ext cx="648072" cy="576064"/>
          </a:xfrm>
          <a:prstGeom prst="star7">
            <a:avLst/>
          </a:prstGeom>
          <a:solidFill>
            <a:schemeClr val="accent3">
              <a:lumMod val="40000"/>
              <a:lumOff val="60000"/>
            </a:schemeClr>
          </a:solidFill>
          <a:ln>
            <a:solidFill>
              <a:schemeClr val="accent3">
                <a:lumMod val="75000"/>
              </a:schemeClr>
            </a:solidFill>
          </a:ln>
          <a:scene3d>
            <a:camera prst="orthographicFront"/>
            <a:lightRig rig="threePt" dir="t"/>
          </a:scene3d>
          <a:sp3d>
            <a:bevelT w="152400" h="50800" prst="softRound"/>
          </a:sp3d>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CN" sz="2800" b="1" dirty="0">
                <a:latin typeface="Times New Roman" panose="02020603050405020304" pitchFamily="18" charset="0"/>
                <a:ea typeface="微软雅黑" panose="020B0503020204020204" pitchFamily="34" charset="-122"/>
                <a:sym typeface="Times New Roman" panose="02020603050405020304" pitchFamily="18" charset="0"/>
              </a:rPr>
              <a:t>1</a:t>
            </a:r>
            <a:endParaRPr lang="zh-CN" altLang="en-US" sz="2800" b="1" dirty="0">
              <a:latin typeface="Times New Roman" panose="02020603050405020304" pitchFamily="18" charset="0"/>
              <a:ea typeface="微软雅黑" panose="020B0503020204020204" pitchFamily="34" charset="-122"/>
              <a:sym typeface="Times New Roman" panose="02020603050405020304" pitchFamily="18" charset="0"/>
            </a:endParaRPr>
          </a:p>
        </p:txBody>
      </p:sp>
      <mc:AlternateContent xmlns:mc="http://schemas.openxmlformats.org/markup-compatibility/2006" xmlns:a14="http://schemas.microsoft.com/office/drawing/2010/main">
        <mc:Choice Requires="a14">
          <p:sp>
            <p:nvSpPr>
              <p:cNvPr id="15" name="矩形 14"/>
              <p:cNvSpPr/>
              <p:nvPr/>
            </p:nvSpPr>
            <p:spPr>
              <a:xfrm>
                <a:off x="228600" y="1737243"/>
                <a:ext cx="4343400" cy="2225225"/>
              </a:xfrm>
              <a:prstGeom prst="rect">
                <a:avLst/>
              </a:prstGeom>
            </p:spPr>
            <p:txBody>
              <a:bodyPr wrap="square">
                <a:spAutoFit/>
              </a:bodyPr>
              <a:lstStyle/>
              <a:p>
                <a:pPr marL="285750" indent="-285750">
                  <a:lnSpc>
                    <a:spcPct val="110000"/>
                  </a:lnSpc>
                  <a:buClr>
                    <a:schemeClr val="accent3">
                      <a:lumMod val="75000"/>
                    </a:schemeClr>
                  </a:buClr>
                  <a:buFont typeface="Wingdings" pitchFamily="2" charset="2"/>
                  <a:buChar char="Ø"/>
                </a:pPr>
                <a:r>
                  <a:rPr lang="en-US" altLang="zh-CN" b="1" dirty="0">
                    <a:solidFill>
                      <a:prstClr val="black"/>
                    </a:solidFill>
                    <a:latin typeface="Times New Roman" panose="02020603050405020304" pitchFamily="18" charset="0"/>
                    <a:ea typeface="微软雅黑" panose="020B0503020204020204" pitchFamily="34" charset="-122"/>
                  </a:rPr>
                  <a:t>A1</a:t>
                </a:r>
                <a:r>
                  <a:rPr lang="zh-CN" altLang="en-US" b="1" dirty="0">
                    <a:solidFill>
                      <a:prstClr val="black"/>
                    </a:solidFill>
                    <a:latin typeface="Times New Roman" panose="02020603050405020304" pitchFamily="18" charset="0"/>
                    <a:ea typeface="微软雅黑" panose="020B0503020204020204" pitchFamily="34" charset="-122"/>
                  </a:rPr>
                  <a:t>为同相放大器，其输出电压为：</a:t>
                </a: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10000"/>
                  </a:lnSpc>
                  <a:buClr>
                    <a:schemeClr val="accent3">
                      <a:lumMod val="75000"/>
                    </a:schemeClr>
                  </a:buClr>
                  <a:buFont typeface="Wingdings" pitchFamily="2" charset="2"/>
                  <a:buChar char="Ø"/>
                </a:pPr>
                <a:r>
                  <a:rPr lang="en-US" altLang="zh-CN" b="1" dirty="0">
                    <a:solidFill>
                      <a:prstClr val="black"/>
                    </a:solidFill>
                    <a:latin typeface="Times New Roman" panose="02020603050405020304" pitchFamily="18" charset="0"/>
                    <a:ea typeface="微软雅黑" panose="020B0503020204020204" pitchFamily="34" charset="-122"/>
                  </a:rPr>
                  <a:t>A2</a:t>
                </a:r>
                <a:r>
                  <a:rPr lang="zh-CN" altLang="zh-CN" b="1" dirty="0">
                    <a:solidFill>
                      <a:prstClr val="black"/>
                    </a:solidFill>
                    <a:latin typeface="Times New Roman" panose="02020603050405020304" pitchFamily="18" charset="0"/>
                    <a:ea typeface="微软雅黑" panose="020B0503020204020204" pitchFamily="34" charset="-122"/>
                  </a:rPr>
                  <a:t>的反相输入电压为</a:t>
                </a:r>
                <a14:m>
                  <m:oMath xmlns:m="http://schemas.openxmlformats.org/officeDocument/2006/math">
                    <m:sSub>
                      <m:sSubPr>
                        <m:ctrlPr>
                          <a:rPr lang="zh-CN" altLang="zh-CN" b="1" i="1">
                            <a:solidFill>
                              <a:prstClr val="black"/>
                            </a:solidFill>
                            <a:latin typeface="Cambria Math" panose="02040503050406030204" pitchFamily="18" charset="0"/>
                            <a:ea typeface="微软雅黑" panose="020B0503020204020204" pitchFamily="34" charset="-122"/>
                          </a:rPr>
                        </m:ctrlPr>
                      </m:sSubPr>
                      <m:e>
                        <m:r>
                          <a:rPr lang="en-US" altLang="zh-CN" b="1" i="1">
                            <a:solidFill>
                              <a:prstClr val="black"/>
                            </a:solidFill>
                            <a:latin typeface="Cambria Math" panose="02040503050406030204" pitchFamily="18" charset="0"/>
                            <a:ea typeface="微软雅黑" panose="020B0503020204020204" pitchFamily="34" charset="-122"/>
                          </a:rPr>
                          <m:t>𝒖</m:t>
                        </m:r>
                      </m:e>
                      <m:sub>
                        <m:r>
                          <a:rPr lang="en-US" altLang="zh-CN" b="1" i="1">
                            <a:solidFill>
                              <a:prstClr val="black"/>
                            </a:solidFill>
                            <a:latin typeface="Cambria Math" panose="02040503050406030204" pitchFamily="18" charset="0"/>
                            <a:ea typeface="微软雅黑" panose="020B0503020204020204" pitchFamily="34" charset="-122"/>
                          </a:rPr>
                          <m:t>𝟎𝟏</m:t>
                        </m:r>
                      </m:sub>
                    </m:sSub>
                  </m:oMath>
                </a14:m>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a:t>
                </a:r>
                <a:r>
                  <a:rPr lang="zh-CN" altLang="zh-CN" b="1" dirty="0">
                    <a:solidFill>
                      <a:prstClr val="black"/>
                    </a:solidFill>
                    <a:latin typeface="Times New Roman" panose="02020603050405020304" pitchFamily="18" charset="0"/>
                    <a:ea typeface="微软雅黑" panose="020B0503020204020204" pitchFamily="34" charset="-122"/>
                  </a:rPr>
                  <a:t>同相输入电压为</a:t>
                </a:r>
                <a14:m>
                  <m:oMath xmlns:m="http://schemas.openxmlformats.org/officeDocument/2006/math">
                    <m:sSub>
                      <m:sSubPr>
                        <m:ctrlPr>
                          <a:rPr lang="zh-CN" altLang="zh-CN" b="1" i="1">
                            <a:solidFill>
                              <a:prstClr val="black"/>
                            </a:solidFill>
                            <a:latin typeface="Cambria Math" panose="02040503050406030204" pitchFamily="18" charset="0"/>
                            <a:ea typeface="微软雅黑" panose="020B0503020204020204" pitchFamily="34" charset="-122"/>
                          </a:rPr>
                        </m:ctrlPr>
                      </m:sSubPr>
                      <m:e>
                        <m:r>
                          <a:rPr lang="en-US" altLang="zh-CN" b="1" i="1">
                            <a:solidFill>
                              <a:prstClr val="black"/>
                            </a:solidFill>
                            <a:latin typeface="Cambria Math" panose="02040503050406030204" pitchFamily="18" charset="0"/>
                            <a:ea typeface="微软雅黑" panose="020B0503020204020204" pitchFamily="34" charset="-122"/>
                          </a:rPr>
                          <m:t>𝒖</m:t>
                        </m:r>
                      </m:e>
                      <m:sub>
                        <m:r>
                          <a:rPr lang="en-US" altLang="zh-CN" b="1" i="1">
                            <a:solidFill>
                              <a:prstClr val="black"/>
                            </a:solidFill>
                            <a:latin typeface="Cambria Math" panose="02040503050406030204" pitchFamily="18" charset="0"/>
                            <a:ea typeface="微软雅黑" panose="020B0503020204020204" pitchFamily="34" charset="-122"/>
                          </a:rPr>
                          <m:t>𝟐</m:t>
                        </m:r>
                      </m:sub>
                    </m:sSub>
                  </m:oMath>
                </a14:m>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，根据电路线性叠加原理，其输出电压为：</a:t>
                </a: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p:txBody>
          </p:sp>
        </mc:Choice>
        <mc:Fallback xmlns="">
          <p:sp>
            <p:nvSpPr>
              <p:cNvPr id="15" name="矩形 14"/>
              <p:cNvSpPr>
                <a:spLocks noRot="1" noChangeAspect="1" noMove="1" noResize="1" noEditPoints="1" noAdjustHandles="1" noChangeArrowheads="1" noChangeShapeType="1" noTextEdit="1"/>
              </p:cNvSpPr>
              <p:nvPr/>
            </p:nvSpPr>
            <p:spPr>
              <a:xfrm>
                <a:off x="228600" y="1737243"/>
                <a:ext cx="4343400" cy="2225225"/>
              </a:xfrm>
              <a:prstGeom prst="rect">
                <a:avLst/>
              </a:prstGeom>
              <a:blipFill>
                <a:blip r:embed="rId3"/>
                <a:stretch>
                  <a:fillRect l="-983" t="-1370" r="-843" b="-2466"/>
                </a:stretch>
              </a:blipFill>
            </p:spPr>
            <p:txBody>
              <a:bodyPr/>
              <a:lstStyle/>
              <a:p>
                <a:r>
                  <a:rPr lang="zh-CN" altLang="en-US">
                    <a:noFill/>
                  </a:rPr>
                  <a:t> </a:t>
                </a:r>
              </a:p>
            </p:txBody>
          </p:sp>
        </mc:Fallback>
      </mc:AlternateContent>
      <p:sp>
        <p:nvSpPr>
          <p:cNvPr id="4" name="矩形 3"/>
          <p:cNvSpPr/>
          <p:nvPr/>
        </p:nvSpPr>
        <p:spPr>
          <a:xfrm>
            <a:off x="6209104" y="3871708"/>
            <a:ext cx="1082348" cy="307777"/>
          </a:xfrm>
          <a:prstGeom prst="rect">
            <a:avLst/>
          </a:prstGeom>
        </p:spPr>
        <p:txBody>
          <a:bodyPr wrap="none">
            <a:spAutoFit/>
          </a:bodyPr>
          <a:lstStyle/>
          <a:p>
            <a:r>
              <a:rPr lang="zh-CN" altLang="en-US" sz="1400" b="1" dirty="0">
                <a:latin typeface="微软雅黑" panose="020B0503020204020204" pitchFamily="34" charset="-122"/>
                <a:ea typeface="微软雅黑" panose="020B0503020204020204" pitchFamily="34" charset="-122"/>
                <a:cs typeface="Times New Roman" panose="02020603050405020304" pitchFamily="18" charset="0"/>
              </a:rPr>
              <a:t>双运放电路</a:t>
            </a:r>
            <a:endParaRPr lang="zh-CN" altLang="en-US" sz="1400" b="1" dirty="0">
              <a:latin typeface="微软雅黑" panose="020B0503020204020204" pitchFamily="34" charset="-122"/>
              <a:ea typeface="微软雅黑" panose="020B0503020204020204" pitchFamily="34" charset="-122"/>
            </a:endParaRPr>
          </a:p>
        </p:txBody>
      </p:sp>
      <p:pic>
        <p:nvPicPr>
          <p:cNvPr id="16" name="图片 15"/>
          <p:cNvPicPr/>
          <p:nvPr/>
        </p:nvPicPr>
        <p:blipFill>
          <a:blip r:embed="rId4"/>
          <a:stretch>
            <a:fillRect/>
          </a:stretch>
        </p:blipFill>
        <p:spPr>
          <a:xfrm>
            <a:off x="4854679" y="1834137"/>
            <a:ext cx="3791198" cy="2004317"/>
          </a:xfrm>
          <a:prstGeom prst="rect">
            <a:avLst/>
          </a:prstGeom>
        </p:spPr>
      </p:pic>
      <mc:AlternateContent xmlns:mc="http://schemas.openxmlformats.org/markup-compatibility/2006" xmlns:a14="http://schemas.microsoft.com/office/drawing/2010/main">
        <mc:Choice Requires="a14">
          <p:sp>
            <p:nvSpPr>
              <p:cNvPr id="3" name="矩形 2"/>
              <p:cNvSpPr/>
              <p:nvPr/>
            </p:nvSpPr>
            <p:spPr>
              <a:xfrm>
                <a:off x="6484225" y="4183149"/>
                <a:ext cx="2419252" cy="549189"/>
              </a:xfrm>
              <a:prstGeom prst="rect">
                <a:avLst/>
              </a:prstGeom>
            </p:spPr>
            <p:txBody>
              <a:bodyPr wrap="none">
                <a:spAutoFit/>
              </a:bodyPr>
              <a:lstStyle/>
              <a:p>
                <a:pPr algn="ctr">
                  <a:lnSpc>
                    <a:spcPct val="110000"/>
                  </a:lnSpc>
                  <a:buClr>
                    <a:schemeClr val="accent3">
                      <a:lumMod val="75000"/>
                    </a:schemeClr>
                  </a:buClr>
                </a:pPr>
                <a:r>
                  <a:rPr lang="en-US" altLang="zh-CN" sz="1400" b="1" dirty="0">
                    <a:solidFill>
                      <a:prstClr val="black"/>
                    </a:solidFill>
                    <a:latin typeface="Times New Roman" panose="02020603050405020304" pitchFamily="18" charset="0"/>
                    <a:ea typeface="微软雅黑" panose="020B0503020204020204" pitchFamily="34" charset="-122"/>
                  </a:rPr>
                  <a:t>A1</a:t>
                </a:r>
                <a:r>
                  <a:rPr lang="zh-CN" altLang="en-US" sz="1400" b="1" dirty="0">
                    <a:solidFill>
                      <a:prstClr val="black"/>
                    </a:solidFill>
                    <a:latin typeface="Times New Roman" panose="02020603050405020304" pitchFamily="18" charset="0"/>
                    <a:ea typeface="微软雅黑" panose="020B0503020204020204" pitchFamily="34" charset="-122"/>
                  </a:rPr>
                  <a:t>和</a:t>
                </a:r>
                <a:r>
                  <a:rPr lang="en-US" altLang="zh-CN" sz="1400" b="1" dirty="0">
                    <a:solidFill>
                      <a:prstClr val="black"/>
                    </a:solidFill>
                    <a:latin typeface="Times New Roman" panose="02020603050405020304" pitchFamily="18" charset="0"/>
                    <a:ea typeface="微软雅黑" panose="020B0503020204020204" pitchFamily="34" charset="-122"/>
                  </a:rPr>
                  <a:t>A2</a:t>
                </a:r>
                <a:r>
                  <a:rPr lang="zh-CN" altLang="en-US" sz="1400" b="1" dirty="0">
                    <a:solidFill>
                      <a:prstClr val="black"/>
                    </a:solidFill>
                    <a:latin typeface="Times New Roman" panose="02020603050405020304" pitchFamily="18" charset="0"/>
                    <a:ea typeface="微软雅黑" panose="020B0503020204020204" pitchFamily="34" charset="-122"/>
                  </a:rPr>
                  <a:t>都是理想运算放大器</a:t>
                </a:r>
                <a:endParaRPr lang="en-US" altLang="zh-CN" sz="1400" b="1" dirty="0">
                  <a:solidFill>
                    <a:prstClr val="black"/>
                  </a:solidFill>
                  <a:latin typeface="Times New Roman" panose="02020603050405020304" pitchFamily="18" charset="0"/>
                  <a:ea typeface="微软雅黑" panose="020B0503020204020204" pitchFamily="34" charset="-122"/>
                </a:endParaRPr>
              </a:p>
              <a:p>
                <a:pPr algn="ctr">
                  <a:lnSpc>
                    <a:spcPct val="110000"/>
                  </a:lnSpc>
                  <a:buClr>
                    <a:schemeClr val="accent3">
                      <a:lumMod val="75000"/>
                    </a:schemeClr>
                  </a:buClr>
                </a:pPr>
                <a14:m>
                  <m:oMath xmlns:m="http://schemas.openxmlformats.org/officeDocument/2006/math">
                    <m:sSub>
                      <m:sSubPr>
                        <m:ctrlPr>
                          <a:rPr lang="zh-CN" altLang="zh-CN" sz="1400" b="1" i="1">
                            <a:solidFill>
                              <a:prstClr val="black"/>
                            </a:solidFill>
                            <a:latin typeface="Cambria Math" panose="02040503050406030204" pitchFamily="18" charset="0"/>
                            <a:ea typeface="微软雅黑" panose="020B0503020204020204" pitchFamily="34" charset="-122"/>
                          </a:rPr>
                        </m:ctrlPr>
                      </m:sSubPr>
                      <m:e>
                        <m:r>
                          <a:rPr lang="en-US" altLang="zh-CN" sz="1400" b="1" i="1">
                            <a:solidFill>
                              <a:prstClr val="black"/>
                            </a:solidFill>
                            <a:latin typeface="Cambria Math" panose="02040503050406030204" pitchFamily="18" charset="0"/>
                            <a:ea typeface="微软雅黑" panose="020B0503020204020204" pitchFamily="34" charset="-122"/>
                          </a:rPr>
                          <m:t>𝑹</m:t>
                        </m:r>
                      </m:e>
                      <m:sub>
                        <m:r>
                          <a:rPr lang="en-US" altLang="zh-CN" sz="1400" b="1" i="1">
                            <a:solidFill>
                              <a:prstClr val="black"/>
                            </a:solidFill>
                            <a:latin typeface="Cambria Math" panose="02040503050406030204" pitchFamily="18" charset="0"/>
                            <a:ea typeface="微软雅黑" panose="020B0503020204020204" pitchFamily="34" charset="-122"/>
                          </a:rPr>
                          <m:t>𝟏</m:t>
                        </m:r>
                      </m:sub>
                    </m:sSub>
                    <m:r>
                      <a:rPr lang="en-US" altLang="zh-CN" sz="1400" b="1">
                        <a:solidFill>
                          <a:prstClr val="black"/>
                        </a:solidFill>
                        <a:latin typeface="Cambria Math" panose="02040503050406030204" pitchFamily="18" charset="0"/>
                        <a:ea typeface="微软雅黑" panose="020B0503020204020204" pitchFamily="34" charset="-122"/>
                      </a:rPr>
                      <m:t>=</m:t>
                    </m:r>
                    <m:sSub>
                      <m:sSubPr>
                        <m:ctrlPr>
                          <a:rPr lang="zh-CN" altLang="zh-CN" sz="1400" b="1" i="1">
                            <a:solidFill>
                              <a:prstClr val="black"/>
                            </a:solidFill>
                            <a:latin typeface="Cambria Math" panose="02040503050406030204" pitchFamily="18" charset="0"/>
                            <a:ea typeface="微软雅黑" panose="020B0503020204020204" pitchFamily="34" charset="-122"/>
                          </a:rPr>
                        </m:ctrlPr>
                      </m:sSubPr>
                      <m:e>
                        <m:r>
                          <a:rPr lang="en-US" altLang="zh-CN" sz="1400" b="1" i="1">
                            <a:solidFill>
                              <a:prstClr val="black"/>
                            </a:solidFill>
                            <a:latin typeface="Cambria Math" panose="02040503050406030204" pitchFamily="18" charset="0"/>
                            <a:ea typeface="微软雅黑" panose="020B0503020204020204" pitchFamily="34" charset="-122"/>
                          </a:rPr>
                          <m:t>𝑹</m:t>
                        </m:r>
                      </m:e>
                      <m:sub>
                        <m:r>
                          <a:rPr lang="en-US" altLang="zh-CN" sz="1400" b="1" i="1">
                            <a:solidFill>
                              <a:prstClr val="black"/>
                            </a:solidFill>
                            <a:latin typeface="Cambria Math" panose="02040503050406030204" pitchFamily="18" charset="0"/>
                            <a:ea typeface="微软雅黑" panose="020B0503020204020204" pitchFamily="34" charset="-122"/>
                          </a:rPr>
                          <m:t>𝟒</m:t>
                        </m:r>
                      </m:sub>
                    </m:sSub>
                  </m:oMath>
                </a14:m>
                <a:r>
                  <a:rPr lang="zh-CN" altLang="en-US" sz="1400" b="1" dirty="0">
                    <a:solidFill>
                      <a:prstClr val="black"/>
                    </a:solidFill>
                    <a:latin typeface="Times New Roman" panose="02020603050405020304" pitchFamily="18" charset="0"/>
                    <a:ea typeface="微软雅黑" panose="020B0503020204020204" pitchFamily="34" charset="-122"/>
                  </a:rPr>
                  <a:t>     </a:t>
                </a:r>
                <a14:m>
                  <m:oMath xmlns:m="http://schemas.openxmlformats.org/officeDocument/2006/math">
                    <m:sSub>
                      <m:sSubPr>
                        <m:ctrlPr>
                          <a:rPr lang="zh-CN" altLang="zh-CN" sz="1400" b="1" i="1">
                            <a:solidFill>
                              <a:prstClr val="black"/>
                            </a:solidFill>
                            <a:latin typeface="Cambria Math" panose="02040503050406030204" pitchFamily="18" charset="0"/>
                            <a:ea typeface="微软雅黑" panose="020B0503020204020204" pitchFamily="34" charset="-122"/>
                          </a:rPr>
                        </m:ctrlPr>
                      </m:sSubPr>
                      <m:e>
                        <m:r>
                          <a:rPr lang="en-US" altLang="zh-CN" sz="1400" b="1" i="1">
                            <a:solidFill>
                              <a:prstClr val="black"/>
                            </a:solidFill>
                            <a:latin typeface="Cambria Math" panose="02040503050406030204" pitchFamily="18" charset="0"/>
                            <a:ea typeface="微软雅黑" panose="020B0503020204020204" pitchFamily="34" charset="-122"/>
                          </a:rPr>
                          <m:t>𝑹</m:t>
                        </m:r>
                      </m:e>
                      <m:sub>
                        <m:r>
                          <a:rPr lang="en-US" altLang="zh-CN" sz="1400" b="1" i="1">
                            <a:solidFill>
                              <a:prstClr val="black"/>
                            </a:solidFill>
                            <a:latin typeface="Cambria Math" panose="02040503050406030204" pitchFamily="18" charset="0"/>
                            <a:ea typeface="微软雅黑" panose="020B0503020204020204" pitchFamily="34" charset="-122"/>
                          </a:rPr>
                          <m:t>𝟐</m:t>
                        </m:r>
                      </m:sub>
                    </m:sSub>
                    <m:r>
                      <a:rPr lang="en-US" altLang="zh-CN" sz="1400" b="1">
                        <a:solidFill>
                          <a:prstClr val="black"/>
                        </a:solidFill>
                        <a:latin typeface="Cambria Math" panose="02040503050406030204" pitchFamily="18" charset="0"/>
                        <a:ea typeface="微软雅黑" panose="020B0503020204020204" pitchFamily="34" charset="-122"/>
                      </a:rPr>
                      <m:t>=</m:t>
                    </m:r>
                    <m:sSub>
                      <m:sSubPr>
                        <m:ctrlPr>
                          <a:rPr lang="zh-CN" altLang="zh-CN" sz="1400" b="1" i="1">
                            <a:solidFill>
                              <a:prstClr val="black"/>
                            </a:solidFill>
                            <a:latin typeface="Cambria Math" panose="02040503050406030204" pitchFamily="18" charset="0"/>
                            <a:ea typeface="微软雅黑" panose="020B0503020204020204" pitchFamily="34" charset="-122"/>
                          </a:rPr>
                        </m:ctrlPr>
                      </m:sSubPr>
                      <m:e>
                        <m:r>
                          <a:rPr lang="en-US" altLang="zh-CN" sz="1400" b="1" i="1">
                            <a:solidFill>
                              <a:prstClr val="black"/>
                            </a:solidFill>
                            <a:latin typeface="Cambria Math" panose="02040503050406030204" pitchFamily="18" charset="0"/>
                            <a:ea typeface="微软雅黑" panose="020B0503020204020204" pitchFamily="34" charset="-122"/>
                          </a:rPr>
                          <m:t>𝑹</m:t>
                        </m:r>
                      </m:e>
                      <m:sub>
                        <m:r>
                          <a:rPr lang="en-US" altLang="zh-CN" sz="1400" b="1" i="1">
                            <a:solidFill>
                              <a:prstClr val="black"/>
                            </a:solidFill>
                            <a:latin typeface="Cambria Math" panose="02040503050406030204" pitchFamily="18" charset="0"/>
                            <a:ea typeface="微软雅黑" panose="020B0503020204020204" pitchFamily="34" charset="-122"/>
                          </a:rPr>
                          <m:t>𝟑</m:t>
                        </m:r>
                      </m:sub>
                    </m:sSub>
                  </m:oMath>
                </a14:m>
                <a:endParaRPr lang="zh-CN" altLang="en-US" sz="1400" b="1" dirty="0">
                  <a:solidFill>
                    <a:prstClr val="black"/>
                  </a:solidFill>
                  <a:latin typeface="Times New Roman" panose="02020603050405020304" pitchFamily="18" charset="0"/>
                  <a:ea typeface="微软雅黑" panose="020B0503020204020204" pitchFamily="34" charset="-122"/>
                </a:endParaRPr>
              </a:p>
            </p:txBody>
          </p:sp>
        </mc:Choice>
        <mc:Fallback xmlns="">
          <p:sp>
            <p:nvSpPr>
              <p:cNvPr id="3" name="矩形 2"/>
              <p:cNvSpPr>
                <a:spLocks noRot="1" noChangeAspect="1" noMove="1" noResize="1" noEditPoints="1" noAdjustHandles="1" noChangeArrowheads="1" noChangeShapeType="1" noTextEdit="1"/>
              </p:cNvSpPr>
              <p:nvPr/>
            </p:nvSpPr>
            <p:spPr>
              <a:xfrm>
                <a:off x="6484225" y="4183149"/>
                <a:ext cx="2419252" cy="549189"/>
              </a:xfrm>
              <a:prstGeom prst="rect">
                <a:avLst/>
              </a:prstGeom>
              <a:blipFill>
                <a:blip r:embed="rId5"/>
                <a:stretch>
                  <a:fillRect t="-111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p:cNvSpPr/>
              <p:nvPr/>
            </p:nvSpPr>
            <p:spPr>
              <a:xfrm>
                <a:off x="1382329" y="2180090"/>
                <a:ext cx="2035942" cy="65620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b="1" i="1">
                              <a:latin typeface="Cambria Math" panose="02040503050406030204" pitchFamily="18" charset="0"/>
                            </a:rPr>
                          </m:ctrlPr>
                        </m:sSubPr>
                        <m:e>
                          <m:r>
                            <a:rPr lang="zh-CN" altLang="en-US" b="1" i="1">
                              <a:latin typeface="Cambria Math" panose="02040503050406030204" pitchFamily="18" charset="0"/>
                            </a:rPr>
                            <m:t>𝒖</m:t>
                          </m:r>
                        </m:e>
                        <m:sub>
                          <m:r>
                            <a:rPr lang="zh-CN" altLang="en-US" b="1" i="0">
                              <a:latin typeface="Cambria Math" panose="02040503050406030204" pitchFamily="18" charset="0"/>
                            </a:rPr>
                            <m:t>𝟎𝟏</m:t>
                          </m:r>
                        </m:sub>
                      </m:sSub>
                      <m:r>
                        <a:rPr lang="zh-CN" altLang="en-US" b="1" i="0">
                          <a:latin typeface="Cambria Math" panose="02040503050406030204" pitchFamily="18" charset="0"/>
                        </a:rPr>
                        <m:t>=(</m:t>
                      </m:r>
                      <m:r>
                        <a:rPr lang="zh-CN" altLang="en-US" b="1" i="0">
                          <a:latin typeface="Cambria Math" panose="02040503050406030204" pitchFamily="18" charset="0"/>
                        </a:rPr>
                        <m:t>𝟏</m:t>
                      </m:r>
                      <m:r>
                        <a:rPr lang="zh-CN" altLang="en-US" b="1" i="0">
                          <a:latin typeface="Cambria Math" panose="02040503050406030204" pitchFamily="18" charset="0"/>
                        </a:rPr>
                        <m:t>+</m:t>
                      </m:r>
                      <m:f>
                        <m:fPr>
                          <m:ctrlPr>
                            <a:rPr lang="zh-CN" altLang="en-US" b="1" i="1">
                              <a:latin typeface="Cambria Math" panose="02040503050406030204" pitchFamily="18" charset="0"/>
                            </a:rPr>
                          </m:ctrlPr>
                        </m:fPr>
                        <m:num>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𝑹</m:t>
                              </m:r>
                            </m:e>
                            <m:sub>
                              <m:r>
                                <a:rPr lang="zh-CN" altLang="en-US" b="1" i="0">
                                  <a:latin typeface="Cambria Math" panose="02040503050406030204" pitchFamily="18" charset="0"/>
                                </a:rPr>
                                <m:t>𝟐</m:t>
                              </m:r>
                            </m:sub>
                          </m:sSub>
                        </m:num>
                        <m:den>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𝑹</m:t>
                              </m:r>
                            </m:e>
                            <m:sub>
                              <m:r>
                                <a:rPr lang="zh-CN" altLang="en-US" b="1" i="0">
                                  <a:latin typeface="Cambria Math" panose="02040503050406030204" pitchFamily="18" charset="0"/>
                                </a:rPr>
                                <m:t>𝟏</m:t>
                              </m:r>
                            </m:sub>
                          </m:sSub>
                        </m:den>
                      </m:f>
                      <m:r>
                        <a:rPr lang="zh-CN" altLang="en-US" b="1" i="0">
                          <a:latin typeface="Cambria Math" panose="02040503050406030204" pitchFamily="18" charset="0"/>
                        </a:rPr>
                        <m:t>)</m:t>
                      </m:r>
                      <m:sSub>
                        <m:sSubPr>
                          <m:ctrlPr>
                            <a:rPr lang="zh-CN" altLang="en-US" b="1" i="1">
                              <a:latin typeface="Cambria Math" panose="02040503050406030204" pitchFamily="18" charset="0"/>
                            </a:rPr>
                          </m:ctrlPr>
                        </m:sSubPr>
                        <m:e>
                          <m:r>
                            <a:rPr lang="zh-CN" altLang="en-US" b="1" i="1">
                              <a:latin typeface="Cambria Math" panose="02040503050406030204" pitchFamily="18" charset="0"/>
                            </a:rPr>
                            <m:t>𝒖</m:t>
                          </m:r>
                        </m:e>
                        <m:sub>
                          <m:r>
                            <a:rPr lang="zh-CN" altLang="en-US" b="1" i="0">
                              <a:latin typeface="Cambria Math" panose="02040503050406030204" pitchFamily="18" charset="0"/>
                            </a:rPr>
                            <m:t>𝟏</m:t>
                          </m:r>
                        </m:sub>
                      </m:sSub>
                    </m:oMath>
                  </m:oMathPara>
                </a14:m>
                <a:endParaRPr lang="zh-CN" altLang="en-US" b="1" dirty="0"/>
              </a:p>
            </p:txBody>
          </p:sp>
        </mc:Choice>
        <mc:Fallback xmlns="">
          <p:sp>
            <p:nvSpPr>
              <p:cNvPr id="5" name="矩形 4"/>
              <p:cNvSpPr>
                <a:spLocks noRot="1" noChangeAspect="1" noMove="1" noResize="1" noEditPoints="1" noAdjustHandles="1" noChangeArrowheads="1" noChangeShapeType="1" noTextEdit="1"/>
              </p:cNvSpPr>
              <p:nvPr/>
            </p:nvSpPr>
            <p:spPr>
              <a:xfrm>
                <a:off x="1382329" y="2180090"/>
                <a:ext cx="2035942" cy="656205"/>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p:cNvSpPr/>
              <p:nvPr/>
            </p:nvSpPr>
            <p:spPr>
              <a:xfrm>
                <a:off x="458004" y="4070480"/>
                <a:ext cx="4932548" cy="525144"/>
              </a:xfrm>
              <a:prstGeom prst="rect">
                <a:avLst/>
              </a:prstGeom>
            </p:spPr>
            <p:txBody>
              <a:bodyPr wrap="square">
                <a:spAutoFit/>
              </a:bodyPr>
              <a:lstStyle/>
              <a:p>
                <a14:m>
                  <m:oMath xmlns:m="http://schemas.openxmlformats.org/officeDocument/2006/math">
                    <m:sSub>
                      <m:sSubPr>
                        <m:ctrlPr>
                          <a:rPr lang="zh-CN" altLang="en-US" b="1" i="1">
                            <a:latin typeface="Cambria Math" panose="02040503050406030204" pitchFamily="18" charset="0"/>
                          </a:rPr>
                        </m:ctrlPr>
                      </m:sSubPr>
                      <m:e>
                        <m:r>
                          <a:rPr lang="zh-CN" altLang="en-US" b="1" i="1">
                            <a:latin typeface="Cambria Math" panose="02040503050406030204" pitchFamily="18" charset="0"/>
                          </a:rPr>
                          <m:t>𝒖</m:t>
                        </m:r>
                      </m:e>
                      <m:sub>
                        <m:r>
                          <a:rPr lang="zh-CN" altLang="en-US" b="1" i="1">
                            <a:latin typeface="Cambria Math" panose="02040503050406030204" pitchFamily="18" charset="0"/>
                          </a:rPr>
                          <m:t>𝟎</m:t>
                        </m:r>
                      </m:sub>
                    </m:sSub>
                    <m:r>
                      <a:rPr lang="zh-CN" altLang="en-US" b="1">
                        <a:latin typeface="Cambria Math" panose="02040503050406030204" pitchFamily="18" charset="0"/>
                      </a:rPr>
                      <m:t>=(</m:t>
                    </m:r>
                    <m:r>
                      <a:rPr lang="zh-CN" altLang="en-US" b="1" i="1">
                        <a:latin typeface="Cambria Math" panose="02040503050406030204" pitchFamily="18" charset="0"/>
                      </a:rPr>
                      <m:t>𝟏</m:t>
                    </m:r>
                    <m:r>
                      <a:rPr lang="zh-CN" altLang="en-US" b="1">
                        <a:latin typeface="Cambria Math" panose="02040503050406030204" pitchFamily="18" charset="0"/>
                      </a:rPr>
                      <m:t>+</m:t>
                    </m:r>
                    <m:f>
                      <m:fPr>
                        <m:ctrlPr>
                          <a:rPr lang="zh-CN" altLang="en-US" b="1" i="1">
                            <a:latin typeface="Cambria Math" panose="02040503050406030204" pitchFamily="18" charset="0"/>
                          </a:rPr>
                        </m:ctrlPr>
                      </m:fPr>
                      <m:num>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𝑹</m:t>
                            </m:r>
                          </m:e>
                          <m:sub>
                            <m:r>
                              <a:rPr lang="zh-CN" altLang="en-US" b="1" i="1">
                                <a:latin typeface="Cambria Math" panose="02040503050406030204" pitchFamily="18" charset="0"/>
                              </a:rPr>
                              <m:t>𝟒</m:t>
                            </m:r>
                          </m:sub>
                        </m:sSub>
                      </m:num>
                      <m:den>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𝑹</m:t>
                            </m:r>
                          </m:e>
                          <m:sub>
                            <m:r>
                              <a:rPr lang="zh-CN" altLang="en-US" b="1" i="1">
                                <a:latin typeface="Cambria Math" panose="02040503050406030204" pitchFamily="18" charset="0"/>
                              </a:rPr>
                              <m:t>𝟑</m:t>
                            </m:r>
                          </m:sub>
                        </m:sSub>
                      </m:den>
                    </m:f>
                    <m:r>
                      <a:rPr lang="zh-CN" altLang="en-US" b="1">
                        <a:latin typeface="Cambria Math" panose="02040503050406030204" pitchFamily="18" charset="0"/>
                      </a:rPr>
                      <m:t>)</m:t>
                    </m:r>
                    <m:sSub>
                      <m:sSubPr>
                        <m:ctrlPr>
                          <a:rPr lang="zh-CN" altLang="en-US" b="1" i="1">
                            <a:latin typeface="Cambria Math" panose="02040503050406030204" pitchFamily="18" charset="0"/>
                          </a:rPr>
                        </m:ctrlPr>
                      </m:sSubPr>
                      <m:e>
                        <m:r>
                          <a:rPr lang="zh-CN" altLang="en-US" b="1" i="1">
                            <a:latin typeface="Cambria Math" panose="02040503050406030204" pitchFamily="18" charset="0"/>
                          </a:rPr>
                          <m:t>𝒖</m:t>
                        </m:r>
                      </m:e>
                      <m:sub>
                        <m:r>
                          <a:rPr lang="zh-CN" altLang="en-US" b="1" i="1">
                            <a:latin typeface="Cambria Math" panose="02040503050406030204" pitchFamily="18" charset="0"/>
                          </a:rPr>
                          <m:t>𝟐</m:t>
                        </m:r>
                      </m:sub>
                    </m:sSub>
                    <m:r>
                      <a:rPr lang="zh-CN" altLang="en-US" b="1">
                        <a:latin typeface="Cambria Math" panose="02040503050406030204" pitchFamily="18" charset="0"/>
                      </a:rPr>
                      <m:t>−</m:t>
                    </m:r>
                    <m:f>
                      <m:fPr>
                        <m:ctrlPr>
                          <a:rPr lang="zh-CN" altLang="en-US" b="1" i="1">
                            <a:latin typeface="Cambria Math" panose="02040503050406030204" pitchFamily="18" charset="0"/>
                          </a:rPr>
                        </m:ctrlPr>
                      </m:fPr>
                      <m:num>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𝑹</m:t>
                            </m:r>
                          </m:e>
                          <m:sub>
                            <m:r>
                              <a:rPr lang="zh-CN" altLang="en-US" b="1" i="1">
                                <a:latin typeface="Cambria Math" panose="02040503050406030204" pitchFamily="18" charset="0"/>
                              </a:rPr>
                              <m:t>𝟒</m:t>
                            </m:r>
                          </m:sub>
                        </m:sSub>
                      </m:num>
                      <m:den>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𝑹</m:t>
                            </m:r>
                          </m:e>
                          <m:sub>
                            <m:r>
                              <a:rPr lang="zh-CN" altLang="en-US" b="1" i="1">
                                <a:latin typeface="Cambria Math" panose="02040503050406030204" pitchFamily="18" charset="0"/>
                              </a:rPr>
                              <m:t>𝟑</m:t>
                            </m:r>
                          </m:sub>
                        </m:sSub>
                      </m:den>
                    </m:f>
                    <m:sSub>
                      <m:sSubPr>
                        <m:ctrlPr>
                          <a:rPr lang="zh-CN" altLang="en-US" b="1" i="1">
                            <a:latin typeface="Cambria Math" panose="02040503050406030204" pitchFamily="18" charset="0"/>
                          </a:rPr>
                        </m:ctrlPr>
                      </m:sSubPr>
                      <m:e>
                        <m:r>
                          <a:rPr lang="zh-CN" altLang="en-US" b="1" i="1">
                            <a:latin typeface="Cambria Math" panose="02040503050406030204" pitchFamily="18" charset="0"/>
                          </a:rPr>
                          <m:t>𝒖</m:t>
                        </m:r>
                      </m:e>
                      <m:sub>
                        <m:r>
                          <a:rPr lang="zh-CN" altLang="en-US" b="1" i="1">
                            <a:latin typeface="Cambria Math" panose="02040503050406030204" pitchFamily="18" charset="0"/>
                          </a:rPr>
                          <m:t>𝟎𝟏</m:t>
                        </m:r>
                      </m:sub>
                    </m:sSub>
                    <m:r>
                      <a:rPr lang="zh-CN" altLang="en-US" b="1">
                        <a:latin typeface="Cambria Math" panose="02040503050406030204" pitchFamily="18" charset="0"/>
                      </a:rPr>
                      <m:t>=(</m:t>
                    </m:r>
                    <m:r>
                      <a:rPr lang="zh-CN" altLang="en-US" b="1" i="1">
                        <a:latin typeface="Cambria Math" panose="02040503050406030204" pitchFamily="18" charset="0"/>
                      </a:rPr>
                      <m:t>𝟏</m:t>
                    </m:r>
                    <m:r>
                      <a:rPr lang="zh-CN" altLang="en-US" b="1">
                        <a:latin typeface="Cambria Math" panose="02040503050406030204" pitchFamily="18" charset="0"/>
                      </a:rPr>
                      <m:t>+</m:t>
                    </m:r>
                    <m:f>
                      <m:fPr>
                        <m:ctrlPr>
                          <a:rPr lang="zh-CN" altLang="en-US" b="1" i="1">
                            <a:latin typeface="Cambria Math" panose="02040503050406030204" pitchFamily="18" charset="0"/>
                          </a:rPr>
                        </m:ctrlPr>
                      </m:fPr>
                      <m:num>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𝑹</m:t>
                            </m:r>
                          </m:e>
                          <m:sub>
                            <m:r>
                              <a:rPr lang="zh-CN" altLang="en-US" b="1" i="1">
                                <a:latin typeface="Cambria Math" panose="02040503050406030204" pitchFamily="18" charset="0"/>
                              </a:rPr>
                              <m:t>𝟏</m:t>
                            </m:r>
                          </m:sub>
                        </m:sSub>
                      </m:num>
                      <m:den>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𝑹</m:t>
                            </m:r>
                          </m:e>
                          <m:sub>
                            <m:r>
                              <a:rPr lang="zh-CN" altLang="en-US" b="1" i="1">
                                <a:latin typeface="Cambria Math" panose="02040503050406030204" pitchFamily="18" charset="0"/>
                              </a:rPr>
                              <m:t>𝟐</m:t>
                            </m:r>
                          </m:sub>
                        </m:sSub>
                      </m:den>
                    </m:f>
                    <m:r>
                      <a:rPr lang="zh-CN" altLang="en-US" b="1">
                        <a:latin typeface="Cambria Math" panose="02040503050406030204" pitchFamily="18" charset="0"/>
                      </a:rPr>
                      <m:t>)(</m:t>
                    </m:r>
                    <m:sSub>
                      <m:sSubPr>
                        <m:ctrlPr>
                          <a:rPr lang="zh-CN" altLang="en-US" b="1" i="1">
                            <a:latin typeface="Cambria Math" panose="02040503050406030204" pitchFamily="18" charset="0"/>
                          </a:rPr>
                        </m:ctrlPr>
                      </m:sSubPr>
                      <m:e>
                        <m:r>
                          <a:rPr lang="zh-CN" altLang="en-US" b="1" i="1">
                            <a:latin typeface="Cambria Math" panose="02040503050406030204" pitchFamily="18" charset="0"/>
                          </a:rPr>
                          <m:t>𝒖</m:t>
                        </m:r>
                      </m:e>
                      <m:sub>
                        <m:r>
                          <a:rPr lang="zh-CN" altLang="en-US" b="1" i="1">
                            <a:latin typeface="Cambria Math" panose="02040503050406030204" pitchFamily="18" charset="0"/>
                          </a:rPr>
                          <m:t>𝟐</m:t>
                        </m:r>
                      </m:sub>
                    </m:sSub>
                    <m:r>
                      <a:rPr lang="zh-CN" altLang="en-US" b="1">
                        <a:latin typeface="Cambria Math" panose="02040503050406030204" pitchFamily="18" charset="0"/>
                      </a:rPr>
                      <m:t>−</m:t>
                    </m:r>
                    <m:sSub>
                      <m:sSubPr>
                        <m:ctrlPr>
                          <a:rPr lang="zh-CN" altLang="en-US" b="1" i="1">
                            <a:latin typeface="Cambria Math" panose="02040503050406030204" pitchFamily="18" charset="0"/>
                          </a:rPr>
                        </m:ctrlPr>
                      </m:sSubPr>
                      <m:e>
                        <m:r>
                          <a:rPr lang="zh-CN" altLang="en-US" b="1" i="1">
                            <a:latin typeface="Cambria Math" panose="02040503050406030204" pitchFamily="18" charset="0"/>
                          </a:rPr>
                          <m:t>𝒖</m:t>
                        </m:r>
                      </m:e>
                      <m:sub>
                        <m:r>
                          <a:rPr lang="zh-CN" altLang="en-US" b="1" i="1">
                            <a:latin typeface="Cambria Math" panose="02040503050406030204" pitchFamily="18" charset="0"/>
                          </a:rPr>
                          <m:t>𝟏</m:t>
                        </m:r>
                      </m:sub>
                    </m:sSub>
                  </m:oMath>
                </a14:m>
                <a:r>
                  <a:rPr lang="zh-CN" altLang="en-US" b="1" dirty="0"/>
                  <a:t> </a:t>
                </a:r>
                <a14:m>
                  <m:oMath xmlns:m="http://schemas.openxmlformats.org/officeDocument/2006/math">
                    <m:r>
                      <a:rPr lang="zh-CN" altLang="en-US" b="1">
                        <a:latin typeface="Cambria Math" panose="02040503050406030204" pitchFamily="18" charset="0"/>
                      </a:rPr>
                      <m:t>)</m:t>
                    </m:r>
                  </m:oMath>
                </a14:m>
                <a:endParaRPr lang="zh-CN" altLang="en-US" b="1" dirty="0"/>
              </a:p>
            </p:txBody>
          </p:sp>
        </mc:Choice>
        <mc:Fallback xmlns="">
          <p:sp>
            <p:nvSpPr>
              <p:cNvPr id="6" name="矩形 5"/>
              <p:cNvSpPr>
                <a:spLocks noRot="1" noChangeAspect="1" noMove="1" noResize="1" noEditPoints="1" noAdjustHandles="1" noChangeArrowheads="1" noChangeShapeType="1" noTextEdit="1"/>
              </p:cNvSpPr>
              <p:nvPr/>
            </p:nvSpPr>
            <p:spPr>
              <a:xfrm>
                <a:off x="458004" y="4070480"/>
                <a:ext cx="4932548" cy="525144"/>
              </a:xfrm>
              <a:prstGeom prst="rect">
                <a:avLst/>
              </a:prstGeom>
              <a:blipFill>
                <a:blip r:embed="rId7"/>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8196036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2" y="411510"/>
            <a:ext cx="2699790"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4" name="矩形 13"/>
          <p:cNvSpPr/>
          <p:nvPr/>
        </p:nvSpPr>
        <p:spPr>
          <a:xfrm>
            <a:off x="71500" y="434685"/>
            <a:ext cx="2569934" cy="461665"/>
          </a:xfrm>
          <a:prstGeom prst="rect">
            <a:avLst/>
          </a:prstGeom>
        </p:spPr>
        <p:txBody>
          <a:bodyPr wrap="none">
            <a:spAutoFit/>
          </a:bodyPr>
          <a:lstStyle/>
          <a:p>
            <a:r>
              <a:rPr lang="en-US" altLang="zh-CN" sz="2400" b="1" dirty="0">
                <a:solidFill>
                  <a:schemeClr val="bg1"/>
                </a:solidFill>
                <a:latin typeface="Times New Roman" panose="02020603050405020304" pitchFamily="18" charset="0"/>
                <a:ea typeface="微软雅黑" pitchFamily="34" charset="-122"/>
                <a:sym typeface="Times New Roman" panose="02020603050405020304" pitchFamily="18" charset="0"/>
              </a:rPr>
              <a:t> 4.2.2  </a:t>
            </a:r>
            <a:r>
              <a:rPr lang="zh-CN" altLang="en-US" sz="2400" b="1" dirty="0">
                <a:solidFill>
                  <a:schemeClr val="bg1"/>
                </a:solidFill>
                <a:latin typeface="Times New Roman" panose="02020603050405020304" pitchFamily="18" charset="0"/>
                <a:ea typeface="微软雅黑" pitchFamily="34" charset="-122"/>
                <a:sym typeface="Times New Roman" panose="02020603050405020304" pitchFamily="18" charset="0"/>
              </a:rPr>
              <a:t>仪表放大器</a:t>
            </a:r>
          </a:p>
        </p:txBody>
      </p:sp>
      <p:sp>
        <p:nvSpPr>
          <p:cNvPr id="10" name="矩形 9"/>
          <p:cNvSpPr/>
          <p:nvPr/>
        </p:nvSpPr>
        <p:spPr>
          <a:xfrm>
            <a:off x="241756" y="1707654"/>
            <a:ext cx="8686800" cy="3139321"/>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p:txBody>
      </p:sp>
      <p:sp>
        <p:nvSpPr>
          <p:cNvPr id="11" name="矩形 10"/>
          <p:cNvSpPr/>
          <p:nvPr/>
        </p:nvSpPr>
        <p:spPr>
          <a:xfrm>
            <a:off x="899592" y="1269801"/>
            <a:ext cx="3096344" cy="369332"/>
          </a:xfrm>
          <a:prstGeom prst="rect">
            <a:avLst/>
          </a:prstGeom>
          <a:ln>
            <a:solidFill>
              <a:schemeClr val="accent3">
                <a:lumMod val="75000"/>
              </a:schemeClr>
            </a:solidFill>
          </a:ln>
        </p:spPr>
        <p:style>
          <a:lnRef idx="2">
            <a:schemeClr val="accent3"/>
          </a:lnRef>
          <a:fillRef idx="1">
            <a:schemeClr val="lt1"/>
          </a:fillRef>
          <a:effectRef idx="0">
            <a:schemeClr val="accent3"/>
          </a:effectRef>
          <a:fontRef idx="minor">
            <a:schemeClr val="dk1"/>
          </a:fontRef>
        </p:style>
        <p:txBody>
          <a:bodyPr wrap="square">
            <a:spAutoFit/>
          </a:bodyPr>
          <a:lstStyle/>
          <a:p>
            <a:pPr lvl="0" algn="ct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三运放组成的仪表放大器</a:t>
            </a:r>
          </a:p>
        </p:txBody>
      </p:sp>
      <p:sp>
        <p:nvSpPr>
          <p:cNvPr id="12" name="七角星 11"/>
          <p:cNvSpPr/>
          <p:nvPr/>
        </p:nvSpPr>
        <p:spPr>
          <a:xfrm>
            <a:off x="395536" y="1023578"/>
            <a:ext cx="648072" cy="576064"/>
          </a:xfrm>
          <a:prstGeom prst="star7">
            <a:avLst/>
          </a:prstGeom>
          <a:solidFill>
            <a:schemeClr val="accent3">
              <a:lumMod val="40000"/>
              <a:lumOff val="60000"/>
            </a:schemeClr>
          </a:solidFill>
          <a:ln>
            <a:solidFill>
              <a:schemeClr val="accent3">
                <a:lumMod val="75000"/>
              </a:schemeClr>
            </a:solidFill>
          </a:ln>
          <a:scene3d>
            <a:camera prst="orthographicFront"/>
            <a:lightRig rig="threePt" dir="t"/>
          </a:scene3d>
          <a:sp3d>
            <a:bevelT w="152400" h="50800" prst="softRound"/>
          </a:sp3d>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CN" sz="2800" b="1" dirty="0">
                <a:latin typeface="Times New Roman" panose="02020603050405020304" pitchFamily="18" charset="0"/>
                <a:ea typeface="微软雅黑" panose="020B0503020204020204" pitchFamily="34" charset="-122"/>
                <a:sym typeface="Times New Roman" panose="02020603050405020304" pitchFamily="18" charset="0"/>
              </a:rPr>
              <a:t>2</a:t>
            </a:r>
            <a:endParaRPr lang="zh-CN" altLang="en-US" sz="2800" b="1" dirty="0">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4" name="矩形 3"/>
          <p:cNvSpPr/>
          <p:nvPr/>
        </p:nvSpPr>
        <p:spPr>
          <a:xfrm>
            <a:off x="1617444" y="4502434"/>
            <a:ext cx="1082348" cy="307777"/>
          </a:xfrm>
          <a:prstGeom prst="rect">
            <a:avLst/>
          </a:prstGeom>
        </p:spPr>
        <p:txBody>
          <a:bodyPr wrap="none">
            <a:spAutoFit/>
          </a:bodyPr>
          <a:lstStyle/>
          <a:p>
            <a:r>
              <a:rPr lang="zh-CN" altLang="en-US" sz="1400" b="1" dirty="0">
                <a:latin typeface="微软雅黑" panose="020B0503020204020204" pitchFamily="34" charset="-122"/>
                <a:ea typeface="微软雅黑" panose="020B0503020204020204" pitchFamily="34" charset="-122"/>
                <a:cs typeface="Times New Roman" panose="02020603050405020304" pitchFamily="18" charset="0"/>
              </a:rPr>
              <a:t>三运放电路</a:t>
            </a:r>
            <a:endParaRPr lang="zh-CN" altLang="en-US" sz="1400" b="1" dirty="0">
              <a:latin typeface="微软雅黑" panose="020B0503020204020204" pitchFamily="34" charset="-122"/>
              <a:ea typeface="微软雅黑" panose="020B0503020204020204" pitchFamily="34" charset="-122"/>
            </a:endParaRPr>
          </a:p>
        </p:txBody>
      </p:sp>
      <p:pic>
        <p:nvPicPr>
          <p:cNvPr id="17" name="图片 16"/>
          <p:cNvPicPr/>
          <p:nvPr/>
        </p:nvPicPr>
        <p:blipFill>
          <a:blip r:embed="rId3"/>
          <a:stretch>
            <a:fillRect/>
          </a:stretch>
        </p:blipFill>
        <p:spPr>
          <a:xfrm>
            <a:off x="845586" y="1780214"/>
            <a:ext cx="3204356" cy="2722220"/>
          </a:xfrm>
          <a:prstGeom prst="rect">
            <a:avLst/>
          </a:prstGeom>
        </p:spPr>
      </p:pic>
      <mc:AlternateContent xmlns:mc="http://schemas.openxmlformats.org/markup-compatibility/2006" xmlns:a14="http://schemas.microsoft.com/office/drawing/2010/main">
        <mc:Choice Requires="a14">
          <p:sp>
            <p:nvSpPr>
              <p:cNvPr id="18" name="矩形 17"/>
              <p:cNvSpPr/>
              <p:nvPr/>
            </p:nvSpPr>
            <p:spPr>
              <a:xfrm>
                <a:off x="4431537" y="1845543"/>
                <a:ext cx="4487416" cy="2863541"/>
              </a:xfrm>
              <a:prstGeom prst="rect">
                <a:avLst/>
              </a:prstGeom>
            </p:spPr>
            <p:txBody>
              <a:bodyPr wrap="square">
                <a:spAutoFit/>
              </a:bodyPr>
              <a:lstStyle/>
              <a:p>
                <a:pPr marL="285750" indent="-285750">
                  <a:lnSpc>
                    <a:spcPct val="110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rPr>
                  <a:t>由两级放大器组成；</a:t>
                </a: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r>
                  <a:rPr lang="zh-CN" altLang="zh-CN" b="1" dirty="0">
                    <a:solidFill>
                      <a:prstClr val="black"/>
                    </a:solidFill>
                    <a:latin typeface="Times New Roman" panose="02020603050405020304" pitchFamily="18" charset="0"/>
                    <a:ea typeface="微软雅黑" panose="020B0503020204020204" pitchFamily="34" charset="-122"/>
                  </a:rPr>
                  <a:t>第一级是由运算放大器</a:t>
                </a:r>
                <a:r>
                  <a:rPr lang="en-US" altLang="zh-CN" b="1" dirty="0">
                    <a:solidFill>
                      <a:prstClr val="black"/>
                    </a:solidFill>
                    <a:latin typeface="Times New Roman" panose="02020603050405020304" pitchFamily="18" charset="0"/>
                    <a:ea typeface="微软雅黑" panose="020B0503020204020204" pitchFamily="34" charset="-122"/>
                  </a:rPr>
                  <a:t>A1</a:t>
                </a:r>
                <a:r>
                  <a:rPr lang="zh-CN" altLang="zh-CN" b="1" dirty="0">
                    <a:solidFill>
                      <a:prstClr val="black"/>
                    </a:solidFill>
                    <a:latin typeface="Times New Roman" panose="02020603050405020304" pitchFamily="18" charset="0"/>
                    <a:ea typeface="微软雅黑" panose="020B0503020204020204" pitchFamily="34" charset="-122"/>
                  </a:rPr>
                  <a:t>、运算放大器</a:t>
                </a:r>
                <a:r>
                  <a:rPr lang="en-US" altLang="zh-CN" b="1" dirty="0">
                    <a:solidFill>
                      <a:prstClr val="black"/>
                    </a:solidFill>
                    <a:latin typeface="Times New Roman" panose="02020603050405020304" pitchFamily="18" charset="0"/>
                    <a:ea typeface="微软雅黑" panose="020B0503020204020204" pitchFamily="34" charset="-122"/>
                  </a:rPr>
                  <a:t>A2</a:t>
                </a:r>
                <a:r>
                  <a:rPr lang="zh-CN" altLang="zh-CN" b="1" dirty="0">
                    <a:solidFill>
                      <a:prstClr val="black"/>
                    </a:solidFill>
                    <a:latin typeface="Times New Roman" panose="02020603050405020304" pitchFamily="18" charset="0"/>
                    <a:ea typeface="微软雅黑" panose="020B0503020204020204" pitchFamily="34" charset="-122"/>
                  </a:rPr>
                  <a:t>、电阻</a:t>
                </a:r>
                <a14:m>
                  <m:oMath xmlns:m="http://schemas.openxmlformats.org/officeDocument/2006/math">
                    <m:sSub>
                      <m:sSubPr>
                        <m:ctrlPr>
                          <a:rPr lang="zh-CN" altLang="zh-CN" b="1" i="1">
                            <a:solidFill>
                              <a:prstClr val="black"/>
                            </a:solidFill>
                            <a:latin typeface="Cambria Math" panose="02040503050406030204" pitchFamily="18" charset="0"/>
                            <a:ea typeface="微软雅黑" panose="020B0503020204020204" pitchFamily="34" charset="-122"/>
                          </a:rPr>
                        </m:ctrlPr>
                      </m:sSubPr>
                      <m:e>
                        <m:r>
                          <a:rPr lang="en-US" altLang="zh-CN" b="1" i="1">
                            <a:solidFill>
                              <a:prstClr val="black"/>
                            </a:solidFill>
                            <a:latin typeface="Cambria Math" panose="02040503050406030204" pitchFamily="18" charset="0"/>
                            <a:ea typeface="微软雅黑" panose="020B0503020204020204" pitchFamily="34" charset="-122"/>
                          </a:rPr>
                          <m:t>𝑹</m:t>
                        </m:r>
                      </m:e>
                      <m:sub>
                        <m:r>
                          <a:rPr lang="en-US" altLang="zh-CN" b="1" i="1">
                            <a:solidFill>
                              <a:prstClr val="black"/>
                            </a:solidFill>
                            <a:latin typeface="Cambria Math" panose="02040503050406030204" pitchFamily="18" charset="0"/>
                            <a:ea typeface="微软雅黑" panose="020B0503020204020204" pitchFamily="34" charset="-122"/>
                          </a:rPr>
                          <m:t>𝟏</m:t>
                        </m:r>
                      </m:sub>
                    </m:sSub>
                  </m:oMath>
                </a14:m>
                <a:r>
                  <a:rPr lang="zh-CN" altLang="zh-CN" b="1" dirty="0">
                    <a:solidFill>
                      <a:prstClr val="black"/>
                    </a:solidFill>
                    <a:latin typeface="Times New Roman" panose="02020603050405020304" pitchFamily="18" charset="0"/>
                    <a:ea typeface="微软雅黑" panose="020B0503020204020204" pitchFamily="34" charset="-122"/>
                  </a:rPr>
                  <a:t>和电阻</a:t>
                </a:r>
                <a14:m>
                  <m:oMath xmlns:m="http://schemas.openxmlformats.org/officeDocument/2006/math">
                    <m:sSub>
                      <m:sSubPr>
                        <m:ctrlPr>
                          <a:rPr lang="zh-CN" altLang="zh-CN" b="1" i="1">
                            <a:solidFill>
                              <a:prstClr val="black"/>
                            </a:solidFill>
                            <a:latin typeface="Cambria Math" panose="02040503050406030204" pitchFamily="18" charset="0"/>
                            <a:ea typeface="微软雅黑" panose="020B0503020204020204" pitchFamily="34" charset="-122"/>
                          </a:rPr>
                        </m:ctrlPr>
                      </m:sSubPr>
                      <m:e>
                        <m:r>
                          <a:rPr lang="en-US" altLang="zh-CN" b="1" i="1">
                            <a:solidFill>
                              <a:prstClr val="black"/>
                            </a:solidFill>
                            <a:latin typeface="Cambria Math" panose="02040503050406030204" pitchFamily="18" charset="0"/>
                            <a:ea typeface="微软雅黑" panose="020B0503020204020204" pitchFamily="34" charset="-122"/>
                          </a:rPr>
                          <m:t>𝑹</m:t>
                        </m:r>
                      </m:e>
                      <m:sub>
                        <m:r>
                          <a:rPr lang="en-US" altLang="zh-CN" b="1" i="1">
                            <a:solidFill>
                              <a:prstClr val="black"/>
                            </a:solidFill>
                            <a:latin typeface="Cambria Math" panose="02040503050406030204" pitchFamily="18" charset="0"/>
                            <a:ea typeface="微软雅黑" panose="020B0503020204020204" pitchFamily="34" charset="-122"/>
                          </a:rPr>
                          <m:t>𝒈</m:t>
                        </m:r>
                      </m:sub>
                    </m:sSub>
                  </m:oMath>
                </a14:m>
                <a:r>
                  <a:rPr lang="zh-CN" altLang="zh-CN" b="1" dirty="0">
                    <a:solidFill>
                      <a:prstClr val="black"/>
                    </a:solidFill>
                    <a:latin typeface="Times New Roman" panose="02020603050405020304" pitchFamily="18" charset="0"/>
                    <a:ea typeface="微软雅黑" panose="020B0503020204020204" pitchFamily="34" charset="-122"/>
                  </a:rPr>
                  <a:t>组成的同相输入式差动放大器，具有非常高的输入阻抗</a:t>
                </a:r>
                <a:r>
                  <a:rPr lang="zh-CN" altLang="en-US" b="1" dirty="0">
                    <a:solidFill>
                      <a:prstClr val="black"/>
                    </a:solidFill>
                    <a:latin typeface="Times New Roman" panose="02020603050405020304" pitchFamily="18" charset="0"/>
                    <a:ea typeface="微软雅黑" panose="020B0503020204020204" pitchFamily="34" charset="-122"/>
                  </a:rPr>
                  <a:t>；</a:t>
                </a: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r>
                  <a:rPr lang="zh-CN" altLang="zh-CN" b="1" dirty="0">
                    <a:solidFill>
                      <a:prstClr val="black"/>
                    </a:solidFill>
                    <a:latin typeface="Times New Roman" panose="02020603050405020304" pitchFamily="18" charset="0"/>
                    <a:ea typeface="微软雅黑" panose="020B0503020204020204" pitchFamily="34" charset="-122"/>
                  </a:rPr>
                  <a:t>第二级是由运算放大器</a:t>
                </a:r>
                <a:r>
                  <a:rPr lang="en-US" altLang="zh-CN" b="1" dirty="0">
                    <a:solidFill>
                      <a:prstClr val="black"/>
                    </a:solidFill>
                    <a:latin typeface="Times New Roman" panose="02020603050405020304" pitchFamily="18" charset="0"/>
                    <a:ea typeface="微软雅黑" panose="020B0503020204020204" pitchFamily="34" charset="-122"/>
                  </a:rPr>
                  <a:t>A3</a:t>
                </a:r>
                <a:r>
                  <a:rPr lang="zh-CN" altLang="zh-CN" b="1" dirty="0">
                    <a:solidFill>
                      <a:prstClr val="black"/>
                    </a:solidFill>
                    <a:latin typeface="Times New Roman" panose="02020603050405020304" pitchFamily="18" charset="0"/>
                    <a:ea typeface="微软雅黑" panose="020B0503020204020204" pitchFamily="34" charset="-122"/>
                  </a:rPr>
                  <a:t>、电阻</a:t>
                </a:r>
                <a14:m>
                  <m:oMath xmlns:m="http://schemas.openxmlformats.org/officeDocument/2006/math">
                    <m:sSub>
                      <m:sSubPr>
                        <m:ctrlPr>
                          <a:rPr lang="zh-CN" altLang="zh-CN" b="1" i="1">
                            <a:solidFill>
                              <a:prstClr val="black"/>
                            </a:solidFill>
                            <a:latin typeface="Cambria Math" panose="02040503050406030204" pitchFamily="18" charset="0"/>
                            <a:ea typeface="微软雅黑" panose="020B0503020204020204" pitchFamily="34" charset="-122"/>
                          </a:rPr>
                        </m:ctrlPr>
                      </m:sSubPr>
                      <m:e>
                        <m:r>
                          <a:rPr lang="en-US" altLang="zh-CN" b="1" i="1">
                            <a:solidFill>
                              <a:prstClr val="black"/>
                            </a:solidFill>
                            <a:latin typeface="Cambria Math" panose="02040503050406030204" pitchFamily="18" charset="0"/>
                            <a:ea typeface="微软雅黑" panose="020B0503020204020204" pitchFamily="34" charset="-122"/>
                          </a:rPr>
                          <m:t>𝑹</m:t>
                        </m:r>
                      </m:e>
                      <m:sub>
                        <m:r>
                          <a:rPr lang="en-US" altLang="zh-CN" b="1" i="1">
                            <a:solidFill>
                              <a:prstClr val="black"/>
                            </a:solidFill>
                            <a:latin typeface="Cambria Math" panose="02040503050406030204" pitchFamily="18" charset="0"/>
                            <a:ea typeface="微软雅黑" panose="020B0503020204020204" pitchFamily="34" charset="-122"/>
                          </a:rPr>
                          <m:t>𝟐</m:t>
                        </m:r>
                      </m:sub>
                    </m:sSub>
                  </m:oMath>
                </a14:m>
                <a:r>
                  <a:rPr lang="zh-CN" altLang="zh-CN" b="1" dirty="0">
                    <a:solidFill>
                      <a:prstClr val="black"/>
                    </a:solidFill>
                    <a:latin typeface="Times New Roman" panose="02020603050405020304" pitchFamily="18" charset="0"/>
                    <a:ea typeface="微软雅黑" panose="020B0503020204020204" pitchFamily="34" charset="-122"/>
                  </a:rPr>
                  <a:t>和电阻</a:t>
                </a:r>
                <a14:m>
                  <m:oMath xmlns:m="http://schemas.openxmlformats.org/officeDocument/2006/math">
                    <m:sSub>
                      <m:sSubPr>
                        <m:ctrlPr>
                          <a:rPr lang="zh-CN" altLang="zh-CN" b="1" i="1">
                            <a:solidFill>
                              <a:prstClr val="black"/>
                            </a:solidFill>
                            <a:latin typeface="Cambria Math" panose="02040503050406030204" pitchFamily="18" charset="0"/>
                            <a:ea typeface="微软雅黑" panose="020B0503020204020204" pitchFamily="34" charset="-122"/>
                          </a:rPr>
                        </m:ctrlPr>
                      </m:sSubPr>
                      <m:e>
                        <m:r>
                          <a:rPr lang="en-US" altLang="zh-CN" b="1" i="1">
                            <a:solidFill>
                              <a:prstClr val="black"/>
                            </a:solidFill>
                            <a:latin typeface="Cambria Math" panose="02040503050406030204" pitchFamily="18" charset="0"/>
                            <a:ea typeface="微软雅黑" panose="020B0503020204020204" pitchFamily="34" charset="-122"/>
                          </a:rPr>
                          <m:t>𝑹</m:t>
                        </m:r>
                      </m:e>
                      <m:sub>
                        <m:r>
                          <a:rPr lang="en-US" altLang="zh-CN" b="1" i="1">
                            <a:solidFill>
                              <a:prstClr val="black"/>
                            </a:solidFill>
                            <a:latin typeface="Cambria Math" panose="02040503050406030204" pitchFamily="18" charset="0"/>
                            <a:ea typeface="微软雅黑" panose="020B0503020204020204" pitchFamily="34" charset="-122"/>
                          </a:rPr>
                          <m:t>𝟑</m:t>
                        </m:r>
                      </m:sub>
                    </m:sSub>
                  </m:oMath>
                </a14:m>
                <a:r>
                  <a:rPr lang="zh-CN" altLang="zh-CN" b="1" dirty="0">
                    <a:solidFill>
                      <a:prstClr val="black"/>
                    </a:solidFill>
                    <a:latin typeface="Times New Roman" panose="02020603050405020304" pitchFamily="18" charset="0"/>
                    <a:ea typeface="微软雅黑" panose="020B0503020204020204" pitchFamily="34" charset="-122"/>
                  </a:rPr>
                  <a:t>组成的减法器，将双端输入变成单端输出</a:t>
                </a:r>
                <a:r>
                  <a:rPr lang="zh-CN" altLang="en-US" b="1" dirty="0">
                    <a:solidFill>
                      <a:prstClr val="black"/>
                    </a:solidFill>
                    <a:latin typeface="Times New Roman" panose="02020603050405020304" pitchFamily="18" charset="0"/>
                    <a:ea typeface="微软雅黑" panose="020B0503020204020204" pitchFamily="34" charset="-122"/>
                  </a:rPr>
                  <a:t>；</a:t>
                </a: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三个运算放大器都是理想运算放大器，满足放大器的虚短和虚断条件；</a:t>
                </a: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p:txBody>
          </p:sp>
        </mc:Choice>
        <mc:Fallback xmlns="">
          <p:sp>
            <p:nvSpPr>
              <p:cNvPr id="18" name="矩形 17"/>
              <p:cNvSpPr>
                <a:spLocks noRot="1" noChangeAspect="1" noMove="1" noResize="1" noEditPoints="1" noAdjustHandles="1" noChangeArrowheads="1" noChangeShapeType="1" noTextEdit="1"/>
              </p:cNvSpPr>
              <p:nvPr/>
            </p:nvSpPr>
            <p:spPr>
              <a:xfrm>
                <a:off x="4431537" y="1845543"/>
                <a:ext cx="4487416" cy="2863541"/>
              </a:xfrm>
              <a:prstGeom prst="rect">
                <a:avLst/>
              </a:prstGeom>
              <a:blipFill>
                <a:blip r:embed="rId4"/>
                <a:stretch>
                  <a:fillRect l="-951" t="-1066" r="-3261" b="-191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40081615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2" y="411510"/>
            <a:ext cx="2699790"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4" name="矩形 13"/>
          <p:cNvSpPr/>
          <p:nvPr/>
        </p:nvSpPr>
        <p:spPr>
          <a:xfrm>
            <a:off x="71500" y="434685"/>
            <a:ext cx="2569934" cy="461665"/>
          </a:xfrm>
          <a:prstGeom prst="rect">
            <a:avLst/>
          </a:prstGeom>
        </p:spPr>
        <p:txBody>
          <a:bodyPr wrap="none">
            <a:spAutoFit/>
          </a:bodyPr>
          <a:lstStyle/>
          <a:p>
            <a:r>
              <a:rPr lang="en-US" altLang="zh-CN" sz="2400" b="1" dirty="0">
                <a:solidFill>
                  <a:schemeClr val="bg1"/>
                </a:solidFill>
                <a:latin typeface="Times New Roman" panose="02020603050405020304" pitchFamily="18" charset="0"/>
                <a:ea typeface="微软雅黑" pitchFamily="34" charset="-122"/>
                <a:sym typeface="Times New Roman" panose="02020603050405020304" pitchFamily="18" charset="0"/>
              </a:rPr>
              <a:t> 4.2.2  </a:t>
            </a:r>
            <a:r>
              <a:rPr lang="zh-CN" altLang="en-US" sz="2400" b="1" dirty="0">
                <a:solidFill>
                  <a:schemeClr val="bg1"/>
                </a:solidFill>
                <a:latin typeface="Times New Roman" panose="02020603050405020304" pitchFamily="18" charset="0"/>
                <a:ea typeface="微软雅黑" pitchFamily="34" charset="-122"/>
                <a:sym typeface="Times New Roman" panose="02020603050405020304" pitchFamily="18" charset="0"/>
              </a:rPr>
              <a:t>仪表放大器</a:t>
            </a:r>
          </a:p>
        </p:txBody>
      </p:sp>
      <mc:AlternateContent xmlns:mc="http://schemas.openxmlformats.org/markup-compatibility/2006" xmlns:a14="http://schemas.microsoft.com/office/drawing/2010/main">
        <mc:Choice Requires="a14">
          <p:sp>
            <p:nvSpPr>
              <p:cNvPr id="10" name="矩形 9"/>
              <p:cNvSpPr/>
              <p:nvPr/>
            </p:nvSpPr>
            <p:spPr>
              <a:xfrm>
                <a:off x="241756" y="1654805"/>
                <a:ext cx="8686800" cy="3293209"/>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marL="285750" indent="-285750">
                  <a:lnSpc>
                    <a:spcPct val="110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rPr>
                  <a:t>根据电路线性叠加原理及基本定理可得，</a:t>
                </a:r>
                <a:r>
                  <a:rPr lang="en-US" altLang="zh-CN" b="1" dirty="0">
                    <a:solidFill>
                      <a:prstClr val="black"/>
                    </a:solidFill>
                    <a:latin typeface="Times New Roman" panose="02020603050405020304" pitchFamily="18" charset="0"/>
                    <a:ea typeface="微软雅黑" panose="020B0503020204020204" pitchFamily="34" charset="-122"/>
                  </a:rPr>
                  <a:t>A1</a:t>
                </a:r>
                <a:r>
                  <a:rPr lang="zh-CN" altLang="en-US" b="1" dirty="0">
                    <a:solidFill>
                      <a:prstClr val="black"/>
                    </a:solidFill>
                    <a:latin typeface="Times New Roman" panose="02020603050405020304" pitchFamily="18" charset="0"/>
                    <a:ea typeface="微软雅黑" panose="020B0503020204020204" pitchFamily="34" charset="-122"/>
                  </a:rPr>
                  <a:t>运算放大器的输出电压为：</a:t>
                </a: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10000"/>
                  </a:lnSpc>
                  <a:buClr>
                    <a:schemeClr val="accent3">
                      <a:lumMod val="75000"/>
                    </a:schemeClr>
                  </a:buClr>
                  <a:buFont typeface="Wingdings" pitchFamily="2" charset="2"/>
                  <a:buChar char="Ø"/>
                </a:pPr>
                <a:r>
                  <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A2</a:t>
                </a: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运算放大器的输出电压为：</a:t>
                </a: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14:m>
                  <m:oMath xmlns:m="http://schemas.openxmlformats.org/officeDocument/2006/math">
                    <m:sSub>
                      <m:sSubPr>
                        <m:ctrlPr>
                          <a:rPr lang="zh-CN" altLang="zh-CN" b="1" i="1">
                            <a:solidFill>
                              <a:prstClr val="black"/>
                            </a:solidFill>
                            <a:latin typeface="Cambria Math" panose="02040503050406030204" pitchFamily="18" charset="0"/>
                            <a:ea typeface="微软雅黑" panose="020B0503020204020204" pitchFamily="34" charset="-122"/>
                          </a:rPr>
                        </m:ctrlPr>
                      </m:sSubPr>
                      <m:e>
                        <m:r>
                          <a:rPr lang="en-US" altLang="zh-CN" b="1" i="1">
                            <a:solidFill>
                              <a:prstClr val="black"/>
                            </a:solidFill>
                            <a:latin typeface="Cambria Math" panose="02040503050406030204" pitchFamily="18" charset="0"/>
                            <a:ea typeface="微软雅黑" panose="020B0503020204020204" pitchFamily="34" charset="-122"/>
                          </a:rPr>
                          <m:t>𝒖</m:t>
                        </m:r>
                      </m:e>
                      <m:sub>
                        <m:r>
                          <a:rPr lang="en-US" altLang="zh-CN" b="1" i="1">
                            <a:solidFill>
                              <a:prstClr val="black"/>
                            </a:solidFill>
                            <a:latin typeface="Cambria Math" panose="02040503050406030204" pitchFamily="18" charset="0"/>
                            <a:ea typeface="微软雅黑" panose="020B0503020204020204" pitchFamily="34" charset="-122"/>
                          </a:rPr>
                          <m:t>𝐨𝐥</m:t>
                        </m:r>
                      </m:sub>
                    </m:sSub>
                  </m:oMath>
                </a14:m>
                <a:r>
                  <a:rPr lang="zh-CN" altLang="zh-CN" b="1" dirty="0">
                    <a:solidFill>
                      <a:prstClr val="black"/>
                    </a:solidFill>
                    <a:latin typeface="Times New Roman" panose="02020603050405020304" pitchFamily="18" charset="0"/>
                    <a:ea typeface="微软雅黑" panose="020B0503020204020204" pitchFamily="34" charset="-122"/>
                  </a:rPr>
                  <a:t>和</a:t>
                </a:r>
                <a14:m>
                  <m:oMath xmlns:m="http://schemas.openxmlformats.org/officeDocument/2006/math">
                    <m:sSub>
                      <m:sSubPr>
                        <m:ctrlPr>
                          <a:rPr lang="zh-CN" altLang="zh-CN" b="1" i="1">
                            <a:solidFill>
                              <a:prstClr val="black"/>
                            </a:solidFill>
                            <a:latin typeface="Cambria Math" panose="02040503050406030204" pitchFamily="18" charset="0"/>
                            <a:ea typeface="微软雅黑" panose="020B0503020204020204" pitchFamily="34" charset="-122"/>
                          </a:rPr>
                        </m:ctrlPr>
                      </m:sSubPr>
                      <m:e>
                        <m:r>
                          <a:rPr lang="en-US" altLang="zh-CN" b="1" i="1">
                            <a:solidFill>
                              <a:prstClr val="black"/>
                            </a:solidFill>
                            <a:latin typeface="Cambria Math" panose="02040503050406030204" pitchFamily="18" charset="0"/>
                            <a:ea typeface="微软雅黑" panose="020B0503020204020204" pitchFamily="34" charset="-122"/>
                          </a:rPr>
                          <m:t>𝒖</m:t>
                        </m:r>
                      </m:e>
                      <m:sub>
                        <m:r>
                          <a:rPr lang="en-US" altLang="zh-CN" b="1" i="1">
                            <a:solidFill>
                              <a:prstClr val="black"/>
                            </a:solidFill>
                            <a:latin typeface="Cambria Math" panose="02040503050406030204" pitchFamily="18" charset="0"/>
                            <a:ea typeface="微软雅黑" panose="020B0503020204020204" pitchFamily="34" charset="-122"/>
                          </a:rPr>
                          <m:t>𝐨𝟐</m:t>
                        </m:r>
                      </m:sub>
                    </m:sSub>
                  </m:oMath>
                </a14:m>
                <a:r>
                  <a:rPr lang="zh-CN" altLang="zh-CN" b="1" dirty="0">
                    <a:solidFill>
                      <a:prstClr val="black"/>
                    </a:solidFill>
                    <a:latin typeface="Times New Roman" panose="02020603050405020304" pitchFamily="18" charset="0"/>
                    <a:ea typeface="微软雅黑" panose="020B0503020204020204" pitchFamily="34" charset="-122"/>
                  </a:rPr>
                  <a:t>作为</a:t>
                </a:r>
                <a:r>
                  <a:rPr lang="en-US" altLang="zh-CN" b="1" dirty="0">
                    <a:solidFill>
                      <a:prstClr val="black"/>
                    </a:solidFill>
                    <a:latin typeface="Times New Roman" panose="02020603050405020304" pitchFamily="18" charset="0"/>
                    <a:ea typeface="微软雅黑" panose="020B0503020204020204" pitchFamily="34" charset="-122"/>
                  </a:rPr>
                  <a:t>A3</a:t>
                </a:r>
                <a:r>
                  <a:rPr lang="zh-CN" altLang="zh-CN" b="1" dirty="0">
                    <a:solidFill>
                      <a:prstClr val="black"/>
                    </a:solidFill>
                    <a:latin typeface="Times New Roman" panose="02020603050405020304" pitchFamily="18" charset="0"/>
                    <a:ea typeface="微软雅黑" panose="020B0503020204020204" pitchFamily="34" charset="-122"/>
                  </a:rPr>
                  <a:t>运算放大器的输入信号，其输出电压为：</a:t>
                </a: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spcBef>
                    <a:spcPts val="600"/>
                  </a:spcBef>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rPr>
                  <a:t>在集成运算放大器中，</a:t>
                </a:r>
                <a14:m>
                  <m:oMath xmlns:m="http://schemas.openxmlformats.org/officeDocument/2006/math">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𝑹</m:t>
                        </m:r>
                      </m:e>
                      <m:sub>
                        <m:r>
                          <a:rPr lang="zh-CN" altLang="en-US" b="1">
                            <a:latin typeface="Cambria Math" panose="02040503050406030204" pitchFamily="18" charset="0"/>
                          </a:rPr>
                          <m:t>𝐠</m:t>
                        </m:r>
                      </m:sub>
                    </m:sSub>
                  </m:oMath>
                </a14:m>
                <a:r>
                  <a:rPr lang="zh-CN" altLang="en-US" b="1" dirty="0">
                    <a:solidFill>
                      <a:prstClr val="black"/>
                    </a:solidFill>
                    <a:latin typeface="Times New Roman" panose="02020603050405020304" pitchFamily="18" charset="0"/>
                    <a:ea typeface="微软雅黑" panose="020B0503020204020204" pitchFamily="34" charset="-122"/>
                  </a:rPr>
                  <a:t>为外接电位器，通过改变</a:t>
                </a:r>
                <a14:m>
                  <m:oMath xmlns:m="http://schemas.openxmlformats.org/officeDocument/2006/math">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𝑹</m:t>
                        </m:r>
                      </m:e>
                      <m:sub>
                        <m:r>
                          <a:rPr lang="zh-CN" altLang="en-US" b="1">
                            <a:latin typeface="Cambria Math" panose="02040503050406030204" pitchFamily="18" charset="0"/>
                          </a:rPr>
                          <m:t>𝐠</m:t>
                        </m:r>
                      </m:sub>
                    </m:sSub>
                  </m:oMath>
                </a14:m>
                <a:r>
                  <a:rPr lang="zh-CN" altLang="en-US" b="1" dirty="0">
                    <a:solidFill>
                      <a:prstClr val="black"/>
                    </a:solidFill>
                    <a:latin typeface="Times New Roman" panose="02020603050405020304" pitchFamily="18" charset="0"/>
                    <a:ea typeface="微软雅黑" panose="020B0503020204020204" pitchFamily="34" charset="-122"/>
                  </a:rPr>
                  <a:t>的大小即可改变增益。</a:t>
                </a:r>
                <a:endParaRPr lang="en-US" altLang="zh-CN" b="1" dirty="0">
                  <a:solidFill>
                    <a:prstClr val="black"/>
                  </a:solidFill>
                  <a:latin typeface="Times New Roman" panose="02020603050405020304" pitchFamily="18" charset="0"/>
                  <a:ea typeface="微软雅黑" panose="020B0503020204020204" pitchFamily="34" charset="-122"/>
                </a:endParaRPr>
              </a:p>
            </p:txBody>
          </p:sp>
        </mc:Choice>
        <mc:Fallback xmlns="">
          <p:sp>
            <p:nvSpPr>
              <p:cNvPr id="10" name="矩形 9"/>
              <p:cNvSpPr>
                <a:spLocks noRot="1" noChangeAspect="1" noMove="1" noResize="1" noEditPoints="1" noAdjustHandles="1" noChangeArrowheads="1" noChangeShapeType="1" noTextEdit="1"/>
              </p:cNvSpPr>
              <p:nvPr/>
            </p:nvSpPr>
            <p:spPr>
              <a:xfrm>
                <a:off x="241756" y="1654805"/>
                <a:ext cx="8686800" cy="3293209"/>
              </a:xfrm>
              <a:prstGeom prst="rect">
                <a:avLst/>
              </a:prstGeom>
              <a:blipFill>
                <a:blip r:embed="rId3"/>
                <a:stretch>
                  <a:fillRect l="-350" t="-367"/>
                </a:stretch>
              </a:blipFill>
            </p:spPr>
            <p:txBody>
              <a:bodyPr/>
              <a:lstStyle/>
              <a:p>
                <a:r>
                  <a:rPr lang="zh-CN" altLang="en-US">
                    <a:noFill/>
                  </a:rPr>
                  <a:t> </a:t>
                </a:r>
              </a:p>
            </p:txBody>
          </p:sp>
        </mc:Fallback>
      </mc:AlternateContent>
      <p:sp>
        <p:nvSpPr>
          <p:cNvPr id="11" name="矩形 10"/>
          <p:cNvSpPr/>
          <p:nvPr/>
        </p:nvSpPr>
        <p:spPr>
          <a:xfrm>
            <a:off x="899592" y="1230310"/>
            <a:ext cx="3096344" cy="369332"/>
          </a:xfrm>
          <a:prstGeom prst="rect">
            <a:avLst/>
          </a:prstGeom>
          <a:ln>
            <a:solidFill>
              <a:schemeClr val="accent3">
                <a:lumMod val="75000"/>
              </a:schemeClr>
            </a:solidFill>
          </a:ln>
        </p:spPr>
        <p:style>
          <a:lnRef idx="2">
            <a:schemeClr val="accent3"/>
          </a:lnRef>
          <a:fillRef idx="1">
            <a:schemeClr val="lt1"/>
          </a:fillRef>
          <a:effectRef idx="0">
            <a:schemeClr val="accent3"/>
          </a:effectRef>
          <a:fontRef idx="minor">
            <a:schemeClr val="dk1"/>
          </a:fontRef>
        </p:style>
        <p:txBody>
          <a:bodyPr wrap="square">
            <a:spAutoFit/>
          </a:bodyPr>
          <a:lstStyle/>
          <a:p>
            <a:pPr lvl="0" algn="ct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三运放组成的仪表放大器</a:t>
            </a:r>
          </a:p>
        </p:txBody>
      </p:sp>
      <p:sp>
        <p:nvSpPr>
          <p:cNvPr id="12" name="七角星 11"/>
          <p:cNvSpPr/>
          <p:nvPr/>
        </p:nvSpPr>
        <p:spPr>
          <a:xfrm>
            <a:off x="395536" y="984087"/>
            <a:ext cx="648072" cy="576064"/>
          </a:xfrm>
          <a:prstGeom prst="star7">
            <a:avLst/>
          </a:prstGeom>
          <a:solidFill>
            <a:schemeClr val="accent3">
              <a:lumMod val="40000"/>
              <a:lumOff val="60000"/>
            </a:schemeClr>
          </a:solidFill>
          <a:ln>
            <a:solidFill>
              <a:schemeClr val="accent3">
                <a:lumMod val="75000"/>
              </a:schemeClr>
            </a:solidFill>
          </a:ln>
          <a:scene3d>
            <a:camera prst="orthographicFront"/>
            <a:lightRig rig="threePt" dir="t"/>
          </a:scene3d>
          <a:sp3d>
            <a:bevelT w="152400" h="50800" prst="softRound"/>
          </a:sp3d>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CN" sz="2800" b="1" dirty="0">
                <a:latin typeface="Times New Roman" panose="02020603050405020304" pitchFamily="18" charset="0"/>
                <a:ea typeface="微软雅黑" panose="020B0503020204020204" pitchFamily="34" charset="-122"/>
                <a:sym typeface="Times New Roman" panose="02020603050405020304" pitchFamily="18" charset="0"/>
              </a:rPr>
              <a:t>2</a:t>
            </a:r>
            <a:endParaRPr lang="zh-CN" altLang="en-US" sz="2800" b="1" dirty="0">
              <a:latin typeface="Times New Roman" panose="02020603050405020304" pitchFamily="18" charset="0"/>
              <a:ea typeface="微软雅黑" panose="020B0503020204020204" pitchFamily="34" charset="-122"/>
              <a:sym typeface="Times New Roman" panose="02020603050405020304" pitchFamily="18" charset="0"/>
            </a:endParaRPr>
          </a:p>
        </p:txBody>
      </p:sp>
      <mc:AlternateContent xmlns:mc="http://schemas.openxmlformats.org/markup-compatibility/2006" xmlns:a14="http://schemas.microsoft.com/office/drawing/2010/main">
        <mc:Choice Requires="a14">
          <p:sp>
            <p:nvSpPr>
              <p:cNvPr id="2" name="矩形 1"/>
              <p:cNvSpPr/>
              <p:nvPr/>
            </p:nvSpPr>
            <p:spPr>
              <a:xfrm>
                <a:off x="3167844" y="2031931"/>
                <a:ext cx="2830903" cy="6930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b="1" i="1">
                              <a:latin typeface="Cambria Math" panose="02040503050406030204" pitchFamily="18" charset="0"/>
                            </a:rPr>
                          </m:ctrlPr>
                        </m:sSubPr>
                        <m:e>
                          <m:r>
                            <a:rPr lang="zh-CN" altLang="en-US" b="1" i="1">
                              <a:latin typeface="Cambria Math" panose="02040503050406030204" pitchFamily="18" charset="0"/>
                            </a:rPr>
                            <m:t>𝒖</m:t>
                          </m:r>
                        </m:e>
                        <m:sub>
                          <m:r>
                            <a:rPr lang="zh-CN" altLang="en-US" b="1" i="0">
                              <a:latin typeface="Cambria Math" panose="02040503050406030204" pitchFamily="18" charset="0"/>
                            </a:rPr>
                            <m:t>𝐨𝐥</m:t>
                          </m:r>
                        </m:sub>
                      </m:sSub>
                      <m:r>
                        <a:rPr lang="zh-CN" altLang="en-US" b="1" i="0">
                          <a:latin typeface="Cambria Math" panose="02040503050406030204" pitchFamily="18" charset="0"/>
                        </a:rPr>
                        <m:t>=(</m:t>
                      </m:r>
                      <m:r>
                        <a:rPr lang="zh-CN" altLang="en-US" b="1" i="0">
                          <a:latin typeface="Cambria Math" panose="02040503050406030204" pitchFamily="18" charset="0"/>
                        </a:rPr>
                        <m:t>𝟏</m:t>
                      </m:r>
                      <m:r>
                        <a:rPr lang="zh-CN" altLang="en-US" b="1" i="0">
                          <a:latin typeface="Cambria Math" panose="02040503050406030204" pitchFamily="18" charset="0"/>
                        </a:rPr>
                        <m:t>+</m:t>
                      </m:r>
                      <m:f>
                        <m:fPr>
                          <m:ctrlPr>
                            <a:rPr lang="zh-CN" altLang="en-US" b="1" i="1">
                              <a:latin typeface="Cambria Math" panose="02040503050406030204" pitchFamily="18" charset="0"/>
                            </a:rPr>
                          </m:ctrlPr>
                        </m:fPr>
                        <m:num>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𝑹</m:t>
                              </m:r>
                            </m:e>
                            <m:sub>
                              <m:r>
                                <a:rPr lang="zh-CN" altLang="en-US" b="1" i="0">
                                  <a:latin typeface="Cambria Math" panose="02040503050406030204" pitchFamily="18" charset="0"/>
                                </a:rPr>
                                <m:t>𝟏</m:t>
                              </m:r>
                            </m:sub>
                          </m:sSub>
                        </m:num>
                        <m:den>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𝑹</m:t>
                              </m:r>
                            </m:e>
                            <m:sub>
                              <m:r>
                                <a:rPr lang="zh-CN" altLang="en-US" b="1" i="0">
                                  <a:latin typeface="Cambria Math" panose="02040503050406030204" pitchFamily="18" charset="0"/>
                                </a:rPr>
                                <m:t>𝐠</m:t>
                              </m:r>
                            </m:sub>
                          </m:sSub>
                        </m:den>
                      </m:f>
                      <m:r>
                        <a:rPr lang="zh-CN" altLang="en-US" b="1" i="0">
                          <a:latin typeface="Cambria Math" panose="02040503050406030204" pitchFamily="18" charset="0"/>
                        </a:rPr>
                        <m:t>)</m:t>
                      </m:r>
                      <m:sSub>
                        <m:sSubPr>
                          <m:ctrlPr>
                            <a:rPr lang="zh-CN" altLang="en-US" b="1" i="1">
                              <a:latin typeface="Cambria Math" panose="02040503050406030204" pitchFamily="18" charset="0"/>
                            </a:rPr>
                          </m:ctrlPr>
                        </m:sSubPr>
                        <m:e>
                          <m:r>
                            <a:rPr lang="zh-CN" altLang="en-US" b="1" i="1">
                              <a:latin typeface="Cambria Math" panose="02040503050406030204" pitchFamily="18" charset="0"/>
                            </a:rPr>
                            <m:t>𝒖</m:t>
                          </m:r>
                        </m:e>
                        <m:sub>
                          <m:r>
                            <a:rPr lang="zh-CN" altLang="en-US" b="1" i="0">
                              <a:latin typeface="Cambria Math" panose="02040503050406030204" pitchFamily="18" charset="0"/>
                            </a:rPr>
                            <m:t>𝟏</m:t>
                          </m:r>
                        </m:sub>
                      </m:sSub>
                      <m:r>
                        <a:rPr lang="zh-CN" altLang="en-US" b="1" i="0">
                          <a:latin typeface="Cambria Math" panose="02040503050406030204" pitchFamily="18" charset="0"/>
                        </a:rPr>
                        <m:t>−</m:t>
                      </m:r>
                      <m:f>
                        <m:fPr>
                          <m:ctrlPr>
                            <a:rPr lang="zh-CN" altLang="en-US" b="1" i="1">
                              <a:latin typeface="Cambria Math" panose="02040503050406030204" pitchFamily="18" charset="0"/>
                            </a:rPr>
                          </m:ctrlPr>
                        </m:fPr>
                        <m:num>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𝑹</m:t>
                              </m:r>
                            </m:e>
                            <m:sub>
                              <m:r>
                                <a:rPr lang="zh-CN" altLang="en-US" b="1" i="0">
                                  <a:latin typeface="Cambria Math" panose="02040503050406030204" pitchFamily="18" charset="0"/>
                                </a:rPr>
                                <m:t>𝟏</m:t>
                              </m:r>
                            </m:sub>
                          </m:sSub>
                        </m:num>
                        <m:den>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𝑹</m:t>
                              </m:r>
                            </m:e>
                            <m:sub>
                              <m:r>
                                <a:rPr lang="zh-CN" altLang="en-US" b="1" i="0">
                                  <a:latin typeface="Cambria Math" panose="02040503050406030204" pitchFamily="18" charset="0"/>
                                </a:rPr>
                                <m:t>𝐠</m:t>
                              </m:r>
                            </m:sub>
                          </m:sSub>
                        </m:den>
                      </m:f>
                      <m:sSub>
                        <m:sSubPr>
                          <m:ctrlPr>
                            <a:rPr lang="zh-CN" altLang="en-US" b="1" i="1">
                              <a:latin typeface="Cambria Math" panose="02040503050406030204" pitchFamily="18" charset="0"/>
                            </a:rPr>
                          </m:ctrlPr>
                        </m:sSubPr>
                        <m:e>
                          <m:r>
                            <a:rPr lang="zh-CN" altLang="en-US" b="1" i="1">
                              <a:latin typeface="Cambria Math" panose="02040503050406030204" pitchFamily="18" charset="0"/>
                            </a:rPr>
                            <m:t>𝒖</m:t>
                          </m:r>
                        </m:e>
                        <m:sub>
                          <m:r>
                            <a:rPr lang="zh-CN" altLang="en-US" b="1" i="0">
                              <a:latin typeface="Cambria Math" panose="02040503050406030204" pitchFamily="18" charset="0"/>
                            </a:rPr>
                            <m:t>𝟐</m:t>
                          </m:r>
                        </m:sub>
                      </m:sSub>
                    </m:oMath>
                  </m:oMathPara>
                </a14:m>
                <a:endParaRPr lang="zh-CN" altLang="en-US" b="1" dirty="0"/>
              </a:p>
            </p:txBody>
          </p:sp>
        </mc:Choice>
        <mc:Fallback xmlns="">
          <p:sp>
            <p:nvSpPr>
              <p:cNvPr id="2" name="矩形 1"/>
              <p:cNvSpPr>
                <a:spLocks noRot="1" noChangeAspect="1" noMove="1" noResize="1" noEditPoints="1" noAdjustHandles="1" noChangeArrowheads="1" noChangeShapeType="1" noTextEdit="1"/>
              </p:cNvSpPr>
              <p:nvPr/>
            </p:nvSpPr>
            <p:spPr>
              <a:xfrm>
                <a:off x="3167844" y="2031931"/>
                <a:ext cx="2830903" cy="693075"/>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矩形 2"/>
              <p:cNvSpPr/>
              <p:nvPr/>
            </p:nvSpPr>
            <p:spPr>
              <a:xfrm>
                <a:off x="2970513" y="2819812"/>
                <a:ext cx="3225563" cy="72462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b="1" i="1">
                              <a:latin typeface="Cambria Math" panose="02040503050406030204" pitchFamily="18" charset="0"/>
                            </a:rPr>
                          </m:ctrlPr>
                        </m:sSubPr>
                        <m:e>
                          <m:r>
                            <a:rPr lang="zh-CN" altLang="en-US" b="1" i="1">
                              <a:latin typeface="Cambria Math" panose="02040503050406030204" pitchFamily="18" charset="0"/>
                            </a:rPr>
                            <m:t>𝒖</m:t>
                          </m:r>
                        </m:e>
                        <m:sub>
                          <m:r>
                            <a:rPr lang="zh-CN" altLang="en-US" b="1" i="1">
                              <a:latin typeface="Cambria Math" panose="02040503050406030204" pitchFamily="18" charset="0"/>
                            </a:rPr>
                            <m:t>𝒐</m:t>
                          </m:r>
                          <m:r>
                            <a:rPr lang="zh-CN" altLang="en-US" b="1" i="0">
                              <a:latin typeface="Cambria Math" panose="02040503050406030204" pitchFamily="18" charset="0"/>
                            </a:rPr>
                            <m:t>𝟐</m:t>
                          </m:r>
                        </m:sub>
                      </m:sSub>
                      <m:r>
                        <a:rPr lang="zh-CN" altLang="en-US" b="1" i="0">
                          <a:latin typeface="Cambria Math" panose="02040503050406030204" pitchFamily="18" charset="0"/>
                        </a:rPr>
                        <m:t>=−</m:t>
                      </m:r>
                      <m:f>
                        <m:fPr>
                          <m:ctrlPr>
                            <a:rPr lang="zh-CN" altLang="en-US" b="1" i="1">
                              <a:latin typeface="Cambria Math" panose="02040503050406030204" pitchFamily="18" charset="0"/>
                            </a:rPr>
                          </m:ctrlPr>
                        </m:fPr>
                        <m:num>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𝑹</m:t>
                              </m:r>
                            </m:e>
                            <m:sub>
                              <m:r>
                                <a:rPr lang="zh-CN" altLang="en-US" b="1" i="0">
                                  <a:latin typeface="Cambria Math" panose="02040503050406030204" pitchFamily="18" charset="0"/>
                                </a:rPr>
                                <m:t>𝟏</m:t>
                              </m:r>
                            </m:sub>
                          </m:sSub>
                        </m:num>
                        <m:den>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𝑹</m:t>
                              </m:r>
                            </m:e>
                            <m:sub>
                              <m:r>
                                <a:rPr lang="zh-CN" altLang="en-US" b="1" i="1">
                                  <a:latin typeface="Cambria Math" panose="02040503050406030204" pitchFamily="18" charset="0"/>
                                </a:rPr>
                                <m:t>𝒈</m:t>
                              </m:r>
                            </m:sub>
                          </m:sSub>
                        </m:den>
                      </m:f>
                      <m:sSub>
                        <m:sSubPr>
                          <m:ctrlPr>
                            <a:rPr lang="zh-CN" altLang="en-US" b="1" i="1">
                              <a:latin typeface="Cambria Math" panose="02040503050406030204" pitchFamily="18" charset="0"/>
                            </a:rPr>
                          </m:ctrlPr>
                        </m:sSubPr>
                        <m:e>
                          <m:r>
                            <a:rPr lang="zh-CN" altLang="en-US" b="1" i="1">
                              <a:latin typeface="Cambria Math" panose="02040503050406030204" pitchFamily="18" charset="0"/>
                            </a:rPr>
                            <m:t>𝒖</m:t>
                          </m:r>
                        </m:e>
                        <m:sub>
                          <m:r>
                            <a:rPr lang="zh-CN" altLang="en-US" b="1" i="0">
                              <a:latin typeface="Cambria Math" panose="02040503050406030204" pitchFamily="18" charset="0"/>
                            </a:rPr>
                            <m:t>𝟏</m:t>
                          </m:r>
                        </m:sub>
                      </m:sSub>
                      <m:r>
                        <a:rPr lang="zh-CN" altLang="en-US" b="1" i="0">
                          <a:latin typeface="Cambria Math" panose="02040503050406030204" pitchFamily="18" charset="0"/>
                        </a:rPr>
                        <m:t>+</m:t>
                      </m:r>
                      <m:d>
                        <m:dPr>
                          <m:ctrlPr>
                            <a:rPr lang="zh-CN" altLang="en-US" b="1" i="1">
                              <a:latin typeface="Cambria Math" panose="02040503050406030204" pitchFamily="18" charset="0"/>
                            </a:rPr>
                          </m:ctrlPr>
                        </m:dPr>
                        <m:e>
                          <m:r>
                            <a:rPr lang="zh-CN" altLang="en-US" b="1" i="0">
                              <a:latin typeface="Cambria Math" panose="02040503050406030204" pitchFamily="18" charset="0"/>
                            </a:rPr>
                            <m:t>𝟏</m:t>
                          </m:r>
                          <m:r>
                            <a:rPr lang="zh-CN" altLang="en-US" b="1" i="0">
                              <a:latin typeface="Cambria Math" panose="02040503050406030204" pitchFamily="18" charset="0"/>
                            </a:rPr>
                            <m:t>+</m:t>
                          </m:r>
                          <m:f>
                            <m:fPr>
                              <m:ctrlPr>
                                <a:rPr lang="zh-CN" altLang="en-US" b="1" i="1">
                                  <a:latin typeface="Cambria Math" panose="02040503050406030204" pitchFamily="18" charset="0"/>
                                </a:rPr>
                              </m:ctrlPr>
                            </m:fPr>
                            <m:num>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𝑹</m:t>
                                  </m:r>
                                </m:e>
                                <m:sub>
                                  <m:r>
                                    <a:rPr lang="zh-CN" altLang="en-US" b="1" i="0">
                                      <a:latin typeface="Cambria Math" panose="02040503050406030204" pitchFamily="18" charset="0"/>
                                    </a:rPr>
                                    <m:t>𝟏</m:t>
                                  </m:r>
                                </m:sub>
                              </m:sSub>
                            </m:num>
                            <m:den>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𝑹</m:t>
                                  </m:r>
                                </m:e>
                                <m:sub>
                                  <m:r>
                                    <a:rPr lang="zh-CN" altLang="en-US" b="1" i="1">
                                      <a:latin typeface="Cambria Math" panose="02040503050406030204" pitchFamily="18" charset="0"/>
                                    </a:rPr>
                                    <m:t>𝒈</m:t>
                                  </m:r>
                                </m:sub>
                              </m:sSub>
                            </m:den>
                          </m:f>
                        </m:e>
                      </m:d>
                      <m:sSub>
                        <m:sSubPr>
                          <m:ctrlPr>
                            <a:rPr lang="zh-CN" altLang="en-US" b="1" i="1">
                              <a:latin typeface="Cambria Math" panose="02040503050406030204" pitchFamily="18" charset="0"/>
                            </a:rPr>
                          </m:ctrlPr>
                        </m:sSubPr>
                        <m:e>
                          <m:r>
                            <a:rPr lang="zh-CN" altLang="en-US" b="1" i="1">
                              <a:latin typeface="Cambria Math" panose="02040503050406030204" pitchFamily="18" charset="0"/>
                            </a:rPr>
                            <m:t>𝒖</m:t>
                          </m:r>
                        </m:e>
                        <m:sub>
                          <m:r>
                            <a:rPr lang="zh-CN" altLang="en-US" b="1" i="0">
                              <a:latin typeface="Cambria Math" panose="02040503050406030204" pitchFamily="18" charset="0"/>
                            </a:rPr>
                            <m:t>𝟐</m:t>
                          </m:r>
                        </m:sub>
                      </m:sSub>
                    </m:oMath>
                  </m:oMathPara>
                </a14:m>
                <a:endParaRPr lang="zh-CN" altLang="en-US" b="1" dirty="0"/>
              </a:p>
            </p:txBody>
          </p:sp>
        </mc:Choice>
        <mc:Fallback xmlns="">
          <p:sp>
            <p:nvSpPr>
              <p:cNvPr id="3" name="矩形 2"/>
              <p:cNvSpPr>
                <a:spLocks noRot="1" noChangeAspect="1" noMove="1" noResize="1" noEditPoints="1" noAdjustHandles="1" noChangeArrowheads="1" noChangeShapeType="1" noTextEdit="1"/>
              </p:cNvSpPr>
              <p:nvPr/>
            </p:nvSpPr>
            <p:spPr>
              <a:xfrm>
                <a:off x="2970513" y="2819812"/>
                <a:ext cx="3225563" cy="724622"/>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p:cNvSpPr/>
              <p:nvPr/>
            </p:nvSpPr>
            <p:spPr>
              <a:xfrm>
                <a:off x="2987824" y="3815045"/>
                <a:ext cx="3146054" cy="72468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ctrlPr>
                            <a:rPr lang="zh-CN" altLang="en-US" b="1" i="1">
                              <a:latin typeface="Cambria Math" panose="02040503050406030204" pitchFamily="18" charset="0"/>
                            </a:rPr>
                          </m:ctrlPr>
                        </m:dPr>
                        <m:e>
                          <m:sSub>
                            <m:sSubPr>
                              <m:ctrlPr>
                                <a:rPr lang="zh-CN" altLang="en-US" b="1" i="1">
                                  <a:latin typeface="Cambria Math" panose="02040503050406030204" pitchFamily="18" charset="0"/>
                                </a:rPr>
                              </m:ctrlPr>
                            </m:sSubPr>
                            <m:e>
                              <m:r>
                                <a:rPr lang="zh-CN" altLang="en-US" b="1" i="1">
                                  <a:latin typeface="Cambria Math" panose="02040503050406030204" pitchFamily="18" charset="0"/>
                                </a:rPr>
                                <m:t>𝒖</m:t>
                              </m:r>
                            </m:e>
                            <m:sub>
                              <m:r>
                                <a:rPr lang="zh-CN" altLang="en-US" b="1" i="0">
                                  <a:latin typeface="Cambria Math" panose="02040503050406030204" pitchFamily="18" charset="0"/>
                                </a:rPr>
                                <m:t>𝟎</m:t>
                              </m:r>
                            </m:sub>
                          </m:sSub>
                          <m:r>
                            <a:rPr lang="zh-CN" altLang="en-US" b="1" i="0">
                              <a:latin typeface="Cambria Math" panose="02040503050406030204" pitchFamily="18" charset="0"/>
                            </a:rPr>
                            <m:t>=</m:t>
                          </m:r>
                          <m:f>
                            <m:fPr>
                              <m:ctrlPr>
                                <a:rPr lang="zh-CN" altLang="en-US" b="1" i="1">
                                  <a:latin typeface="Cambria Math" panose="02040503050406030204" pitchFamily="18" charset="0"/>
                                </a:rPr>
                              </m:ctrlPr>
                            </m:fPr>
                            <m:num>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𝑹</m:t>
                                  </m:r>
                                </m:e>
                                <m:sub>
                                  <m:r>
                                    <a:rPr lang="zh-CN" altLang="en-US" b="1" i="0">
                                      <a:latin typeface="Cambria Math" panose="02040503050406030204" pitchFamily="18" charset="0"/>
                                    </a:rPr>
                                    <m:t>𝟑</m:t>
                                  </m:r>
                                </m:sub>
                              </m:sSub>
                            </m:num>
                            <m:den>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𝑹</m:t>
                                  </m:r>
                                </m:e>
                                <m:sub>
                                  <m:r>
                                    <a:rPr lang="zh-CN" altLang="en-US" b="1" i="0">
                                      <a:latin typeface="Cambria Math" panose="02040503050406030204" pitchFamily="18" charset="0"/>
                                    </a:rPr>
                                    <m:t>𝟐</m:t>
                                  </m:r>
                                </m:sub>
                              </m:sSub>
                            </m:den>
                          </m:f>
                          <m:r>
                            <a:rPr lang="zh-CN" altLang="en-US" b="1" i="0">
                              <a:latin typeface="Cambria Math" panose="02040503050406030204" pitchFamily="18" charset="0"/>
                            </a:rPr>
                            <m:t>(</m:t>
                          </m:r>
                          <m:r>
                            <a:rPr lang="zh-CN" altLang="en-US" b="1" i="0">
                              <a:latin typeface="Cambria Math" panose="02040503050406030204" pitchFamily="18" charset="0"/>
                            </a:rPr>
                            <m:t>𝟏</m:t>
                          </m:r>
                          <m:r>
                            <a:rPr lang="zh-CN" altLang="en-US" b="1" i="0">
                              <a:latin typeface="Cambria Math" panose="02040503050406030204" pitchFamily="18" charset="0"/>
                            </a:rPr>
                            <m:t>+</m:t>
                          </m:r>
                          <m:f>
                            <m:fPr>
                              <m:ctrlPr>
                                <a:rPr lang="zh-CN" altLang="en-US" b="1" i="1">
                                  <a:latin typeface="Cambria Math" panose="02040503050406030204" pitchFamily="18" charset="0"/>
                                </a:rPr>
                              </m:ctrlPr>
                            </m:fPr>
                            <m:num>
                              <m:r>
                                <a:rPr lang="zh-CN" altLang="en-US" b="1" i="0">
                                  <a:latin typeface="Cambria Math" panose="02040503050406030204" pitchFamily="18" charset="0"/>
                                </a:rPr>
                                <m:t>𝟐</m:t>
                              </m:r>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𝑹</m:t>
                                  </m:r>
                                </m:e>
                                <m:sub>
                                  <m:r>
                                    <a:rPr lang="zh-CN" altLang="en-US" b="1" i="0">
                                      <a:latin typeface="Cambria Math" panose="02040503050406030204" pitchFamily="18" charset="0"/>
                                    </a:rPr>
                                    <m:t>𝟏</m:t>
                                  </m:r>
                                </m:sub>
                              </m:sSub>
                            </m:num>
                            <m:den>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𝑹</m:t>
                                  </m:r>
                                </m:e>
                                <m:sub>
                                  <m:r>
                                    <a:rPr lang="zh-CN" altLang="en-US" b="1" i="0">
                                      <a:latin typeface="Cambria Math" panose="02040503050406030204" pitchFamily="18" charset="0"/>
                                    </a:rPr>
                                    <m:t>𝐠</m:t>
                                  </m:r>
                                </m:sub>
                              </m:sSub>
                            </m:den>
                          </m:f>
                          <m:r>
                            <a:rPr lang="zh-CN" altLang="en-US" b="1" i="0">
                              <a:latin typeface="Cambria Math" panose="02040503050406030204" pitchFamily="18" charset="0"/>
                            </a:rPr>
                            <m:t>)(</m:t>
                          </m:r>
                          <m:sSub>
                            <m:sSubPr>
                              <m:ctrlPr>
                                <a:rPr lang="zh-CN" altLang="en-US" b="1" i="1">
                                  <a:latin typeface="Cambria Math" panose="02040503050406030204" pitchFamily="18" charset="0"/>
                                </a:rPr>
                              </m:ctrlPr>
                            </m:sSubPr>
                            <m:e>
                              <m:r>
                                <a:rPr lang="zh-CN" altLang="en-US" b="1" i="1">
                                  <a:latin typeface="Cambria Math" panose="02040503050406030204" pitchFamily="18" charset="0"/>
                                </a:rPr>
                                <m:t>𝒖</m:t>
                              </m:r>
                            </m:e>
                            <m:sub>
                              <m:r>
                                <a:rPr lang="zh-CN" altLang="en-US" b="1" i="0">
                                  <a:latin typeface="Cambria Math" panose="02040503050406030204" pitchFamily="18" charset="0"/>
                                </a:rPr>
                                <m:t>𝟐</m:t>
                              </m:r>
                            </m:sub>
                          </m:sSub>
                          <m:r>
                            <a:rPr lang="zh-CN" altLang="en-US" b="1" i="0">
                              <a:latin typeface="Cambria Math" panose="02040503050406030204" pitchFamily="18" charset="0"/>
                            </a:rPr>
                            <m:t>−</m:t>
                          </m:r>
                          <m:sSub>
                            <m:sSubPr>
                              <m:ctrlPr>
                                <a:rPr lang="zh-CN" altLang="en-US" b="1" i="1">
                                  <a:latin typeface="Cambria Math" panose="02040503050406030204" pitchFamily="18" charset="0"/>
                                </a:rPr>
                              </m:ctrlPr>
                            </m:sSubPr>
                            <m:e>
                              <m:r>
                                <a:rPr lang="zh-CN" altLang="en-US" b="1" i="1">
                                  <a:latin typeface="Cambria Math" panose="02040503050406030204" pitchFamily="18" charset="0"/>
                                </a:rPr>
                                <m:t>𝒖</m:t>
                              </m:r>
                            </m:e>
                            <m:sub>
                              <m:r>
                                <a:rPr lang="zh-CN" altLang="en-US" b="1" i="0">
                                  <a:latin typeface="Cambria Math" panose="02040503050406030204" pitchFamily="18" charset="0"/>
                                </a:rPr>
                                <m:t>𝟏</m:t>
                              </m:r>
                            </m:sub>
                          </m:sSub>
                        </m:e>
                      </m:d>
                    </m:oMath>
                  </m:oMathPara>
                </a14:m>
                <a:endParaRPr lang="zh-CN" altLang="en-US" b="1" dirty="0"/>
              </a:p>
            </p:txBody>
          </p:sp>
        </mc:Choice>
        <mc:Fallback xmlns="">
          <p:sp>
            <p:nvSpPr>
              <p:cNvPr id="5" name="矩形 4"/>
              <p:cNvSpPr>
                <a:spLocks noRot="1" noChangeAspect="1" noMove="1" noResize="1" noEditPoints="1" noAdjustHandles="1" noChangeArrowheads="1" noChangeShapeType="1" noTextEdit="1"/>
              </p:cNvSpPr>
              <p:nvPr/>
            </p:nvSpPr>
            <p:spPr>
              <a:xfrm>
                <a:off x="2987824" y="3815045"/>
                <a:ext cx="3146054" cy="724686"/>
              </a:xfrm>
              <a:prstGeom prst="rect">
                <a:avLst/>
              </a:prstGeom>
              <a:blipFill>
                <a:blip r:embed="rId6"/>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2110462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2" y="411510"/>
            <a:ext cx="1511658"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4" name="矩形 13"/>
          <p:cNvSpPr/>
          <p:nvPr/>
        </p:nvSpPr>
        <p:spPr>
          <a:xfrm>
            <a:off x="71500" y="434685"/>
            <a:ext cx="1338828" cy="461665"/>
          </a:xfrm>
          <a:prstGeom prst="rect">
            <a:avLst/>
          </a:prstGeom>
        </p:spPr>
        <p:txBody>
          <a:bodyPr wrap="none">
            <a:spAutoFit/>
          </a:bodyPr>
          <a:lstStyle/>
          <a:p>
            <a:r>
              <a:rPr lang="en-US" altLang="zh-CN" sz="2400" b="1" dirty="0">
                <a:solidFill>
                  <a:schemeClr val="bg1"/>
                </a:solidFill>
                <a:latin typeface="Times New Roman" panose="02020603050405020304" pitchFamily="18" charset="0"/>
                <a:ea typeface="微软雅黑" pitchFamily="34" charset="-122"/>
                <a:sym typeface="Times New Roman" panose="02020603050405020304" pitchFamily="18" charset="0"/>
              </a:rPr>
              <a:t> 4.1 </a:t>
            </a:r>
            <a:r>
              <a:rPr lang="zh-CN" altLang="en-US" sz="2400" b="1" dirty="0">
                <a:solidFill>
                  <a:schemeClr val="bg1"/>
                </a:solidFill>
                <a:latin typeface="Times New Roman" panose="02020603050405020304" pitchFamily="18" charset="0"/>
                <a:ea typeface="微软雅黑" pitchFamily="34" charset="-122"/>
                <a:sym typeface="Times New Roman" panose="02020603050405020304" pitchFamily="18" charset="0"/>
              </a:rPr>
              <a:t>电桥</a:t>
            </a:r>
          </a:p>
        </p:txBody>
      </p:sp>
      <p:sp>
        <p:nvSpPr>
          <p:cNvPr id="4" name="矩形 3"/>
          <p:cNvSpPr/>
          <p:nvPr/>
        </p:nvSpPr>
        <p:spPr>
          <a:xfrm>
            <a:off x="243770" y="1030894"/>
            <a:ext cx="8686800" cy="2516073"/>
          </a:xfrm>
          <a:prstGeom prst="rect">
            <a:avLst/>
          </a:prstGeom>
        </p:spPr>
        <p:txBody>
          <a:bodyPr wrap="square">
            <a:spAutoFit/>
          </a:bodyPr>
          <a:lstStyle/>
          <a:p>
            <a:pPr marL="285750" indent="-285750">
              <a:lnSpc>
                <a:spcPct val="125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rPr>
              <a:t>电桥是将</a:t>
            </a:r>
            <a:r>
              <a:rPr lang="zh-CN" altLang="en-US" b="1" dirty="0">
                <a:solidFill>
                  <a:srgbClr val="FF0000"/>
                </a:solidFill>
                <a:latin typeface="Times New Roman" panose="02020603050405020304" pitchFamily="18" charset="0"/>
                <a:ea typeface="微软雅黑" panose="020B0503020204020204" pitchFamily="34" charset="-122"/>
              </a:rPr>
              <a:t>电阻</a:t>
            </a:r>
            <a:r>
              <a:rPr lang="zh-CN" altLang="en-US" b="1" dirty="0">
                <a:solidFill>
                  <a:prstClr val="black"/>
                </a:solidFill>
                <a:latin typeface="Times New Roman" panose="02020603050405020304" pitchFamily="18" charset="0"/>
                <a:ea typeface="微软雅黑" panose="020B0503020204020204" pitchFamily="34" charset="-122"/>
              </a:rPr>
              <a:t>、</a:t>
            </a:r>
            <a:r>
              <a:rPr lang="zh-CN" altLang="en-US" b="1" dirty="0">
                <a:solidFill>
                  <a:srgbClr val="FF0000"/>
                </a:solidFill>
                <a:latin typeface="Times New Roman" panose="02020603050405020304" pitchFamily="18" charset="0"/>
                <a:ea typeface="微软雅黑" panose="020B0503020204020204" pitchFamily="34" charset="-122"/>
              </a:rPr>
              <a:t>电容</a:t>
            </a:r>
            <a:r>
              <a:rPr lang="zh-CN" altLang="en-US" b="1" dirty="0">
                <a:solidFill>
                  <a:prstClr val="black"/>
                </a:solidFill>
                <a:latin typeface="Times New Roman" panose="02020603050405020304" pitchFamily="18" charset="0"/>
                <a:ea typeface="微软雅黑" panose="020B0503020204020204" pitchFamily="34" charset="-122"/>
              </a:rPr>
              <a:t>、</a:t>
            </a:r>
            <a:r>
              <a:rPr lang="zh-CN" altLang="en-US" b="1" dirty="0">
                <a:solidFill>
                  <a:srgbClr val="FF0000"/>
                </a:solidFill>
                <a:latin typeface="Times New Roman" panose="02020603050405020304" pitchFamily="18" charset="0"/>
                <a:ea typeface="微软雅黑" panose="020B0503020204020204" pitchFamily="34" charset="-122"/>
              </a:rPr>
              <a:t>电感</a:t>
            </a:r>
            <a:r>
              <a:rPr lang="zh-CN" altLang="en-US" b="1" dirty="0">
                <a:solidFill>
                  <a:prstClr val="black"/>
                </a:solidFill>
                <a:latin typeface="Times New Roman" panose="02020603050405020304" pitchFamily="18" charset="0"/>
                <a:ea typeface="微软雅黑" panose="020B0503020204020204" pitchFamily="34" charset="-122"/>
              </a:rPr>
              <a:t>等参数的变化</a:t>
            </a:r>
            <a:r>
              <a:rPr lang="zh-CN" altLang="en-US" b="1" dirty="0">
                <a:solidFill>
                  <a:srgbClr val="FF0000"/>
                </a:solidFill>
                <a:latin typeface="Times New Roman" panose="02020603050405020304" pitchFamily="18" charset="0"/>
                <a:ea typeface="微软雅黑" panose="020B0503020204020204" pitchFamily="34" charset="-122"/>
              </a:rPr>
              <a:t>转换</a:t>
            </a:r>
            <a:r>
              <a:rPr lang="zh-CN" altLang="en-US" b="1" dirty="0">
                <a:solidFill>
                  <a:prstClr val="black"/>
                </a:solidFill>
                <a:latin typeface="Times New Roman" panose="02020603050405020304" pitchFamily="18" charset="0"/>
                <a:ea typeface="微软雅黑" panose="020B0503020204020204" pitchFamily="34" charset="-122"/>
              </a:rPr>
              <a:t>为</a:t>
            </a:r>
            <a:r>
              <a:rPr lang="zh-CN" altLang="en-US" b="1" dirty="0">
                <a:solidFill>
                  <a:srgbClr val="FF0000"/>
                </a:solidFill>
                <a:latin typeface="Times New Roman" panose="02020603050405020304" pitchFamily="18" charset="0"/>
                <a:ea typeface="微软雅黑" panose="020B0503020204020204" pitchFamily="34" charset="-122"/>
              </a:rPr>
              <a:t>电压</a:t>
            </a:r>
            <a:r>
              <a:rPr lang="zh-CN" altLang="en-US" b="1" dirty="0">
                <a:solidFill>
                  <a:prstClr val="black"/>
                </a:solidFill>
                <a:latin typeface="Times New Roman" panose="02020603050405020304" pitchFamily="18" charset="0"/>
                <a:ea typeface="微软雅黑" panose="020B0503020204020204" pitchFamily="34" charset="-122"/>
              </a:rPr>
              <a:t>或</a:t>
            </a:r>
            <a:r>
              <a:rPr lang="zh-CN" altLang="en-US" b="1" dirty="0">
                <a:solidFill>
                  <a:srgbClr val="FF0000"/>
                </a:solidFill>
                <a:latin typeface="Times New Roman" panose="02020603050405020304" pitchFamily="18" charset="0"/>
                <a:ea typeface="微软雅黑" panose="020B0503020204020204" pitchFamily="34" charset="-122"/>
              </a:rPr>
              <a:t>电流</a:t>
            </a:r>
            <a:r>
              <a:rPr lang="zh-CN" altLang="en-US" b="1" dirty="0">
                <a:solidFill>
                  <a:prstClr val="black"/>
                </a:solidFill>
                <a:latin typeface="Times New Roman" panose="02020603050405020304" pitchFamily="18" charset="0"/>
                <a:ea typeface="微软雅黑" panose="020B0503020204020204" pitchFamily="34" charset="-122"/>
              </a:rPr>
              <a:t>输出的一种测量电路，它是测量电路中应用最广泛的电路；</a:t>
            </a: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rPr>
              <a:t>电桥利用比较法中的</a:t>
            </a:r>
            <a:r>
              <a:rPr lang="zh-CN" altLang="en-US" b="1" dirty="0">
                <a:solidFill>
                  <a:srgbClr val="FF0000"/>
                </a:solidFill>
                <a:latin typeface="Times New Roman" panose="02020603050405020304" pitchFamily="18" charset="0"/>
                <a:ea typeface="微软雅黑" panose="020B0503020204020204" pitchFamily="34" charset="-122"/>
              </a:rPr>
              <a:t>平衡</a:t>
            </a:r>
            <a:r>
              <a:rPr lang="zh-CN" altLang="en-US" b="1" dirty="0">
                <a:solidFill>
                  <a:prstClr val="black"/>
                </a:solidFill>
                <a:latin typeface="Times New Roman" panose="02020603050405020304" pitchFamily="18" charset="0"/>
                <a:ea typeface="微软雅黑" panose="020B0503020204020204" pitchFamily="34" charset="-122"/>
              </a:rPr>
              <a:t>原理进行测量，对</a:t>
            </a:r>
            <a:r>
              <a:rPr lang="zh-CN" altLang="en-US" b="1" dirty="0">
                <a:solidFill>
                  <a:srgbClr val="FF0000"/>
                </a:solidFill>
                <a:latin typeface="Times New Roman" panose="02020603050405020304" pitchFamily="18" charset="0"/>
                <a:ea typeface="微软雅黑" panose="020B0503020204020204" pitchFamily="34" charset="-122"/>
              </a:rPr>
              <a:t>微小</a:t>
            </a:r>
            <a:r>
              <a:rPr lang="zh-CN" altLang="en-US" b="1" dirty="0">
                <a:solidFill>
                  <a:prstClr val="black"/>
                </a:solidFill>
                <a:latin typeface="Times New Roman" panose="02020603050405020304" pitchFamily="18" charset="0"/>
                <a:ea typeface="微软雅黑" panose="020B0503020204020204" pitchFamily="34" charset="-122"/>
              </a:rPr>
              <a:t>信号有较</a:t>
            </a:r>
            <a:r>
              <a:rPr lang="zh-CN" altLang="en-US" b="1" dirty="0">
                <a:solidFill>
                  <a:srgbClr val="FF0000"/>
                </a:solidFill>
                <a:latin typeface="Times New Roman" panose="02020603050405020304" pitchFamily="18" charset="0"/>
                <a:ea typeface="微软雅黑" panose="020B0503020204020204" pitchFamily="34" charset="-122"/>
              </a:rPr>
              <a:t>高</a:t>
            </a:r>
            <a:r>
              <a:rPr lang="zh-CN" altLang="en-US" b="1" dirty="0">
                <a:solidFill>
                  <a:prstClr val="black"/>
                </a:solidFill>
                <a:latin typeface="Times New Roman" panose="02020603050405020304" pitchFamily="18" charset="0"/>
                <a:ea typeface="微软雅黑" panose="020B0503020204020204" pitchFamily="34" charset="-122"/>
              </a:rPr>
              <a:t>的</a:t>
            </a:r>
            <a:r>
              <a:rPr lang="zh-CN" altLang="en-US" b="1" dirty="0">
                <a:solidFill>
                  <a:srgbClr val="FF0000"/>
                </a:solidFill>
                <a:latin typeface="Times New Roman" panose="02020603050405020304" pitchFamily="18" charset="0"/>
                <a:ea typeface="微软雅黑" panose="020B0503020204020204" pitchFamily="34" charset="-122"/>
              </a:rPr>
              <a:t>灵敏度</a:t>
            </a:r>
            <a:r>
              <a:rPr lang="zh-CN" altLang="en-US" b="1" dirty="0">
                <a:solidFill>
                  <a:prstClr val="black"/>
                </a:solidFill>
                <a:latin typeface="Times New Roman" panose="02020603050405020304" pitchFamily="18" charset="0"/>
                <a:ea typeface="微软雅黑" panose="020B0503020204020204" pitchFamily="34" charset="-122"/>
              </a:rPr>
              <a:t>，有利于获得准确的测量结果；</a:t>
            </a: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rPr>
              <a:t>根据所采用的激励电源类型，电桥可以分为</a:t>
            </a:r>
            <a:r>
              <a:rPr lang="zh-CN" altLang="en-US" b="1" dirty="0">
                <a:solidFill>
                  <a:srgbClr val="FF0000"/>
                </a:solidFill>
                <a:latin typeface="Times New Roman" panose="02020603050405020304" pitchFamily="18" charset="0"/>
                <a:ea typeface="微软雅黑" panose="020B0503020204020204" pitchFamily="34" charset="-122"/>
              </a:rPr>
              <a:t>直流</a:t>
            </a:r>
            <a:r>
              <a:rPr lang="zh-CN" altLang="en-US" b="1" dirty="0">
                <a:solidFill>
                  <a:prstClr val="black"/>
                </a:solidFill>
                <a:latin typeface="Times New Roman" panose="02020603050405020304" pitchFamily="18" charset="0"/>
                <a:ea typeface="微软雅黑" panose="020B0503020204020204" pitchFamily="34" charset="-122"/>
              </a:rPr>
              <a:t>电桥和</a:t>
            </a:r>
            <a:r>
              <a:rPr lang="zh-CN" altLang="en-US" b="1" dirty="0">
                <a:solidFill>
                  <a:srgbClr val="FF0000"/>
                </a:solidFill>
                <a:latin typeface="Times New Roman" panose="02020603050405020304" pitchFamily="18" charset="0"/>
                <a:ea typeface="微软雅黑" panose="020B0503020204020204" pitchFamily="34" charset="-122"/>
              </a:rPr>
              <a:t>交流</a:t>
            </a:r>
            <a:r>
              <a:rPr lang="zh-CN" altLang="en-US" b="1" dirty="0">
                <a:solidFill>
                  <a:prstClr val="black"/>
                </a:solidFill>
                <a:latin typeface="Times New Roman" panose="02020603050405020304" pitchFamily="18" charset="0"/>
                <a:ea typeface="微软雅黑" panose="020B0503020204020204" pitchFamily="34" charset="-122"/>
              </a:rPr>
              <a:t>电桥；</a:t>
            </a: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rPr>
              <a:t>根据工作原理，电桥可以</a:t>
            </a:r>
            <a:r>
              <a:rPr lang="zh-CN" altLang="en-US" b="1" dirty="0">
                <a:solidFill>
                  <a:srgbClr val="FF0000"/>
                </a:solidFill>
                <a:latin typeface="Times New Roman" panose="02020603050405020304" pitchFamily="18" charset="0"/>
                <a:ea typeface="微软雅黑" panose="020B0503020204020204" pitchFamily="34" charset="-122"/>
              </a:rPr>
              <a:t>平衡</a:t>
            </a:r>
            <a:r>
              <a:rPr lang="zh-CN" altLang="en-US" b="1" dirty="0">
                <a:solidFill>
                  <a:prstClr val="black"/>
                </a:solidFill>
                <a:latin typeface="Times New Roman" panose="02020603050405020304" pitchFamily="18" charset="0"/>
                <a:ea typeface="微软雅黑" panose="020B0503020204020204" pitchFamily="34" charset="-122"/>
              </a:rPr>
              <a:t>电桥和</a:t>
            </a:r>
            <a:r>
              <a:rPr lang="zh-CN" altLang="en-US" b="1" dirty="0">
                <a:solidFill>
                  <a:srgbClr val="FF0000"/>
                </a:solidFill>
                <a:latin typeface="Times New Roman" panose="02020603050405020304" pitchFamily="18" charset="0"/>
                <a:ea typeface="微软雅黑" panose="020B0503020204020204" pitchFamily="34" charset="-122"/>
              </a:rPr>
              <a:t>不平衡</a:t>
            </a:r>
            <a:r>
              <a:rPr lang="zh-CN" altLang="en-US" b="1" dirty="0">
                <a:solidFill>
                  <a:prstClr val="black"/>
                </a:solidFill>
                <a:latin typeface="Times New Roman" panose="02020603050405020304" pitchFamily="18" charset="0"/>
                <a:ea typeface="微软雅黑" panose="020B0503020204020204" pitchFamily="34" charset="-122"/>
              </a:rPr>
              <a:t>电桥；</a:t>
            </a: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rPr>
              <a:t>按桥臂接入的阻抗元件不同，电桥还可以分为</a:t>
            </a:r>
            <a:r>
              <a:rPr lang="zh-CN" altLang="en-US" b="1" dirty="0">
                <a:solidFill>
                  <a:srgbClr val="FF0000"/>
                </a:solidFill>
                <a:latin typeface="Times New Roman" panose="02020603050405020304" pitchFamily="18" charset="0"/>
                <a:ea typeface="微软雅黑" panose="020B0503020204020204" pitchFamily="34" charset="-122"/>
              </a:rPr>
              <a:t>电阻</a:t>
            </a:r>
            <a:r>
              <a:rPr lang="zh-CN" altLang="en-US" b="1" dirty="0">
                <a:solidFill>
                  <a:prstClr val="black"/>
                </a:solidFill>
                <a:latin typeface="Times New Roman" panose="02020603050405020304" pitchFamily="18" charset="0"/>
                <a:ea typeface="微软雅黑" panose="020B0503020204020204" pitchFamily="34" charset="-122"/>
              </a:rPr>
              <a:t>电桥、</a:t>
            </a:r>
            <a:r>
              <a:rPr lang="zh-CN" altLang="en-US" b="1" dirty="0">
                <a:solidFill>
                  <a:srgbClr val="FF0000"/>
                </a:solidFill>
                <a:latin typeface="Times New Roman" panose="02020603050405020304" pitchFamily="18" charset="0"/>
                <a:ea typeface="微软雅黑" panose="020B0503020204020204" pitchFamily="34" charset="-122"/>
              </a:rPr>
              <a:t>电容</a:t>
            </a:r>
            <a:r>
              <a:rPr lang="zh-CN" altLang="en-US" b="1" dirty="0">
                <a:solidFill>
                  <a:prstClr val="black"/>
                </a:solidFill>
                <a:latin typeface="Times New Roman" panose="02020603050405020304" pitchFamily="18" charset="0"/>
                <a:ea typeface="微软雅黑" panose="020B0503020204020204" pitchFamily="34" charset="-122"/>
              </a:rPr>
              <a:t>电桥和</a:t>
            </a:r>
            <a:r>
              <a:rPr lang="zh-CN" altLang="en-US" b="1" dirty="0">
                <a:solidFill>
                  <a:srgbClr val="FF0000"/>
                </a:solidFill>
                <a:latin typeface="Times New Roman" panose="02020603050405020304" pitchFamily="18" charset="0"/>
                <a:ea typeface="微软雅黑" panose="020B0503020204020204" pitchFamily="34" charset="-122"/>
              </a:rPr>
              <a:t>电感</a:t>
            </a:r>
            <a:r>
              <a:rPr lang="zh-CN" altLang="en-US" b="1" dirty="0">
                <a:solidFill>
                  <a:prstClr val="black"/>
                </a:solidFill>
                <a:latin typeface="Times New Roman" panose="02020603050405020304" pitchFamily="18" charset="0"/>
                <a:ea typeface="微软雅黑" panose="020B0503020204020204" pitchFamily="34" charset="-122"/>
              </a:rPr>
              <a:t>电桥。</a:t>
            </a:r>
          </a:p>
        </p:txBody>
      </p:sp>
    </p:spTree>
    <p:extLst>
      <p:ext uri="{BB962C8B-B14F-4D97-AF65-F5344CB8AC3E}">
        <p14:creationId xmlns:p14="http://schemas.microsoft.com/office/powerpoint/2010/main" val="222140411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2" y="411510"/>
            <a:ext cx="2699790"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4" name="矩形 13"/>
          <p:cNvSpPr/>
          <p:nvPr/>
        </p:nvSpPr>
        <p:spPr>
          <a:xfrm>
            <a:off x="71500" y="434685"/>
            <a:ext cx="2569934" cy="461665"/>
          </a:xfrm>
          <a:prstGeom prst="rect">
            <a:avLst/>
          </a:prstGeom>
        </p:spPr>
        <p:txBody>
          <a:bodyPr wrap="none">
            <a:spAutoFit/>
          </a:bodyPr>
          <a:lstStyle/>
          <a:p>
            <a:r>
              <a:rPr lang="en-US" altLang="zh-CN" sz="2400" b="1" dirty="0">
                <a:solidFill>
                  <a:schemeClr val="bg1"/>
                </a:solidFill>
                <a:latin typeface="Times New Roman" panose="02020603050405020304" pitchFamily="18" charset="0"/>
                <a:ea typeface="微软雅黑" pitchFamily="34" charset="-122"/>
                <a:sym typeface="Times New Roman" panose="02020603050405020304" pitchFamily="18" charset="0"/>
              </a:rPr>
              <a:t> 4.2.2  </a:t>
            </a:r>
            <a:r>
              <a:rPr lang="zh-CN" altLang="en-US" sz="2400" b="1" dirty="0">
                <a:solidFill>
                  <a:schemeClr val="bg1"/>
                </a:solidFill>
                <a:latin typeface="Times New Roman" panose="02020603050405020304" pitchFamily="18" charset="0"/>
                <a:ea typeface="微软雅黑" pitchFamily="34" charset="-122"/>
                <a:sym typeface="Times New Roman" panose="02020603050405020304" pitchFamily="18" charset="0"/>
              </a:rPr>
              <a:t>仪表放大器</a:t>
            </a:r>
          </a:p>
        </p:txBody>
      </p:sp>
      <p:sp>
        <p:nvSpPr>
          <p:cNvPr id="10" name="矩形 9"/>
          <p:cNvSpPr/>
          <p:nvPr/>
        </p:nvSpPr>
        <p:spPr>
          <a:xfrm>
            <a:off x="241756" y="1887674"/>
            <a:ext cx="8686800" cy="2834622"/>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marL="285750" indent="-285750">
              <a:lnSpc>
                <a:spcPct val="110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rPr>
              <a:t>在高精度应用中，常采用集成仪表放大器；</a:t>
            </a: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p:txBody>
      </p:sp>
      <p:sp>
        <p:nvSpPr>
          <p:cNvPr id="11" name="矩形 10"/>
          <p:cNvSpPr/>
          <p:nvPr/>
        </p:nvSpPr>
        <p:spPr>
          <a:xfrm>
            <a:off x="899592" y="1341809"/>
            <a:ext cx="2088232" cy="369332"/>
          </a:xfrm>
          <a:prstGeom prst="rect">
            <a:avLst/>
          </a:prstGeom>
          <a:ln>
            <a:solidFill>
              <a:schemeClr val="accent3">
                <a:lumMod val="75000"/>
              </a:schemeClr>
            </a:solidFill>
          </a:ln>
        </p:spPr>
        <p:style>
          <a:lnRef idx="2">
            <a:schemeClr val="accent3"/>
          </a:lnRef>
          <a:fillRef idx="1">
            <a:schemeClr val="lt1"/>
          </a:fillRef>
          <a:effectRef idx="0">
            <a:schemeClr val="accent3"/>
          </a:effectRef>
          <a:fontRef idx="minor">
            <a:schemeClr val="dk1"/>
          </a:fontRef>
        </p:style>
        <p:txBody>
          <a:bodyPr wrap="square">
            <a:spAutoFit/>
          </a:bodyPr>
          <a:lstStyle/>
          <a:p>
            <a:pPr lvl="0" algn="ct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集成仪表放大器</a:t>
            </a:r>
          </a:p>
        </p:txBody>
      </p:sp>
      <p:sp>
        <p:nvSpPr>
          <p:cNvPr id="12" name="七角星 11"/>
          <p:cNvSpPr/>
          <p:nvPr/>
        </p:nvSpPr>
        <p:spPr>
          <a:xfrm>
            <a:off x="395536" y="1095586"/>
            <a:ext cx="648072" cy="576064"/>
          </a:xfrm>
          <a:prstGeom prst="star7">
            <a:avLst/>
          </a:prstGeom>
          <a:solidFill>
            <a:schemeClr val="accent3">
              <a:lumMod val="40000"/>
              <a:lumOff val="60000"/>
            </a:schemeClr>
          </a:solidFill>
          <a:ln>
            <a:solidFill>
              <a:schemeClr val="accent3">
                <a:lumMod val="75000"/>
              </a:schemeClr>
            </a:solidFill>
          </a:ln>
          <a:scene3d>
            <a:camera prst="orthographicFront"/>
            <a:lightRig rig="threePt" dir="t"/>
          </a:scene3d>
          <a:sp3d>
            <a:bevelT w="152400" h="50800" prst="softRound"/>
          </a:sp3d>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CN" sz="2800" b="1" dirty="0">
                <a:latin typeface="Times New Roman" panose="02020603050405020304" pitchFamily="18" charset="0"/>
                <a:ea typeface="微软雅黑" panose="020B0503020204020204" pitchFamily="34" charset="-122"/>
                <a:sym typeface="Times New Roman" panose="02020603050405020304" pitchFamily="18" charset="0"/>
              </a:rPr>
              <a:t>3</a:t>
            </a:r>
            <a:endParaRPr lang="zh-CN" altLang="en-US" sz="2800" b="1" dirty="0">
              <a:latin typeface="Times New Roman" panose="02020603050405020304" pitchFamily="18" charset="0"/>
              <a:ea typeface="微软雅黑" panose="020B0503020204020204" pitchFamily="34" charset="-122"/>
              <a:sym typeface="Times New Roman" panose="02020603050405020304" pitchFamily="18" charset="0"/>
            </a:endParaRPr>
          </a:p>
        </p:txBody>
      </p:sp>
      <p:pic>
        <p:nvPicPr>
          <p:cNvPr id="15" name="图片 14"/>
          <p:cNvPicPr/>
          <p:nvPr/>
        </p:nvPicPr>
        <p:blipFill>
          <a:blip r:embed="rId3"/>
          <a:stretch>
            <a:fillRect/>
          </a:stretch>
        </p:blipFill>
        <p:spPr>
          <a:xfrm>
            <a:off x="744740" y="2224865"/>
            <a:ext cx="3276364" cy="2160240"/>
          </a:xfrm>
          <a:prstGeom prst="rect">
            <a:avLst/>
          </a:prstGeom>
        </p:spPr>
      </p:pic>
      <p:sp>
        <p:nvSpPr>
          <p:cNvPr id="4" name="矩形 3"/>
          <p:cNvSpPr/>
          <p:nvPr/>
        </p:nvSpPr>
        <p:spPr>
          <a:xfrm>
            <a:off x="1267873" y="4381937"/>
            <a:ext cx="2230098" cy="307777"/>
          </a:xfrm>
          <a:prstGeom prst="rect">
            <a:avLst/>
          </a:prstGeom>
        </p:spPr>
        <p:txBody>
          <a:bodyPr wrap="none">
            <a:spAutoFit/>
          </a:bodyPr>
          <a:lstStyle/>
          <a:p>
            <a:r>
              <a:rPr lang="en-US" altLang="zh-CN" sz="1400" b="1" dirty="0">
                <a:latin typeface="微软雅黑" panose="020B0503020204020204" pitchFamily="34" charset="-122"/>
                <a:ea typeface="微软雅黑" panose="020B0503020204020204" pitchFamily="34" charset="-122"/>
                <a:cs typeface="Times New Roman" panose="02020603050405020304" pitchFamily="18" charset="0"/>
              </a:rPr>
              <a:t>AD620</a:t>
            </a:r>
            <a:r>
              <a:rPr lang="zh-CN" altLang="zh-CN" sz="1400" b="1" dirty="0">
                <a:latin typeface="微软雅黑" panose="020B0503020204020204" pitchFamily="34" charset="-122"/>
                <a:ea typeface="微软雅黑" panose="020B0503020204020204" pitchFamily="34" charset="-122"/>
                <a:cs typeface="Times New Roman" panose="02020603050405020304" pitchFamily="18" charset="0"/>
              </a:rPr>
              <a:t>单芯片仪表放大器</a:t>
            </a:r>
            <a:endParaRPr lang="zh-CN" altLang="en-US" sz="14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6" name="矩形 5"/>
          <p:cNvSpPr/>
          <p:nvPr/>
        </p:nvSpPr>
        <p:spPr>
          <a:xfrm>
            <a:off x="4585156" y="2247714"/>
            <a:ext cx="4330244" cy="2529923"/>
          </a:xfrm>
          <a:prstGeom prst="rect">
            <a:avLst/>
          </a:prstGeom>
        </p:spPr>
        <p:txBody>
          <a:bodyPr wrap="square">
            <a:spAutoFit/>
          </a:bodyPr>
          <a:lstStyle/>
          <a:p>
            <a:pPr marL="285750" indent="-285750">
              <a:lnSpc>
                <a:spcPct val="110000"/>
              </a:lnSpc>
              <a:buClr>
                <a:schemeClr val="accent3">
                  <a:lumMod val="75000"/>
                </a:schemeClr>
              </a:buClr>
              <a:buFont typeface="Wingdings" pitchFamily="2" charset="2"/>
              <a:buChar char="Ø"/>
            </a:pPr>
            <a:r>
              <a:rPr lang="zh-CN" altLang="zh-CN" b="1" dirty="0">
                <a:solidFill>
                  <a:prstClr val="black"/>
                </a:solidFill>
                <a:latin typeface="Times New Roman" panose="02020603050405020304" pitchFamily="18" charset="0"/>
                <a:ea typeface="微软雅黑" panose="020B0503020204020204" pitchFamily="34" charset="-122"/>
              </a:rPr>
              <a:t>采用经典的三运放改进设计</a:t>
            </a:r>
            <a:r>
              <a:rPr lang="zh-CN" altLang="en-US" b="1" dirty="0">
                <a:solidFill>
                  <a:prstClr val="black"/>
                </a:solidFill>
                <a:latin typeface="Times New Roman" panose="02020603050405020304" pitchFamily="18" charset="0"/>
                <a:ea typeface="微软雅黑" panose="020B0503020204020204" pitchFamily="34" charset="-122"/>
              </a:rPr>
              <a:t>；</a:t>
            </a: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rPr>
              <a:t>性能优于传统的三运放分立仪表放大器；</a:t>
            </a: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rPr>
              <a:t>通过一个外部电阻即可设置增益（</a:t>
            </a:r>
            <a:r>
              <a:rPr lang="en-US" altLang="zh-CN" b="1" dirty="0"/>
              <a:t> 1</a:t>
            </a:r>
            <a:r>
              <a:rPr lang="en-US" altLang="zh-CN" b="1" dirty="0">
                <a:latin typeface="微软雅黑" panose="020B0503020204020204" pitchFamily="34" charset="-122"/>
                <a:ea typeface="微软雅黑" panose="020B0503020204020204" pitchFamily="34" charset="-122"/>
              </a:rPr>
              <a:t>~</a:t>
            </a:r>
            <a:r>
              <a:rPr lang="en-US" altLang="zh-CN" b="1" dirty="0"/>
              <a:t>10000 </a:t>
            </a:r>
            <a:r>
              <a:rPr lang="zh-CN" altLang="en-US" b="1" dirty="0">
                <a:solidFill>
                  <a:prstClr val="black"/>
                </a:solidFill>
                <a:latin typeface="Times New Roman" panose="02020603050405020304" pitchFamily="18" charset="0"/>
                <a:ea typeface="微软雅黑" panose="020B0503020204020204" pitchFamily="34" charset="-122"/>
              </a:rPr>
              <a:t>）；</a:t>
            </a: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r>
              <a:rPr lang="zh-CN" altLang="zh-CN" b="1" dirty="0">
                <a:solidFill>
                  <a:prstClr val="black"/>
                </a:solidFill>
                <a:latin typeface="Times New Roman" panose="02020603050405020304" pitchFamily="18" charset="0"/>
                <a:ea typeface="微软雅黑" panose="020B0503020204020204" pitchFamily="34" charset="-122"/>
              </a:rPr>
              <a:t>功耗低，最大电源电流仅</a:t>
            </a:r>
            <a:r>
              <a:rPr lang="en-US" altLang="zh-CN" b="1" dirty="0">
                <a:solidFill>
                  <a:prstClr val="black"/>
                </a:solidFill>
                <a:latin typeface="Times New Roman" panose="02020603050405020304" pitchFamily="18" charset="0"/>
                <a:ea typeface="微软雅黑" panose="020B0503020204020204" pitchFamily="34" charset="-122"/>
              </a:rPr>
              <a:t>1.3A</a:t>
            </a:r>
          </a:p>
          <a:p>
            <a:pPr marL="285750" indent="-285750">
              <a:lnSpc>
                <a:spcPct val="110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rPr>
              <a:t>适用于电池供电，以及便携式或远程应用，例如电子秤和医疗仪器。</a:t>
            </a:r>
          </a:p>
        </p:txBody>
      </p:sp>
    </p:spTree>
    <p:extLst>
      <p:ext uri="{BB962C8B-B14F-4D97-AF65-F5344CB8AC3E}">
        <p14:creationId xmlns:p14="http://schemas.microsoft.com/office/powerpoint/2010/main" val="383330778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2" y="411510"/>
            <a:ext cx="2699790"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4" name="矩形 13"/>
          <p:cNvSpPr/>
          <p:nvPr/>
        </p:nvSpPr>
        <p:spPr>
          <a:xfrm>
            <a:off x="71500" y="434685"/>
            <a:ext cx="2569934" cy="461665"/>
          </a:xfrm>
          <a:prstGeom prst="rect">
            <a:avLst/>
          </a:prstGeom>
        </p:spPr>
        <p:txBody>
          <a:bodyPr wrap="none">
            <a:spAutoFit/>
          </a:bodyPr>
          <a:lstStyle/>
          <a:p>
            <a:r>
              <a:rPr lang="en-US" altLang="zh-CN" sz="2400" b="1" dirty="0">
                <a:solidFill>
                  <a:schemeClr val="bg1"/>
                </a:solidFill>
                <a:latin typeface="Times New Roman" panose="02020603050405020304" pitchFamily="18" charset="0"/>
                <a:ea typeface="微软雅黑" pitchFamily="34" charset="-122"/>
                <a:sym typeface="Times New Roman" panose="02020603050405020304" pitchFamily="18" charset="0"/>
              </a:rPr>
              <a:t> 4.2.2  </a:t>
            </a:r>
            <a:r>
              <a:rPr lang="zh-CN" altLang="en-US" sz="2400" b="1" dirty="0">
                <a:solidFill>
                  <a:schemeClr val="bg1"/>
                </a:solidFill>
                <a:latin typeface="Times New Roman" panose="02020603050405020304" pitchFamily="18" charset="0"/>
                <a:ea typeface="微软雅黑" pitchFamily="34" charset="-122"/>
                <a:sym typeface="Times New Roman" panose="02020603050405020304" pitchFamily="18" charset="0"/>
              </a:rPr>
              <a:t>仪表放大器</a:t>
            </a:r>
          </a:p>
        </p:txBody>
      </p:sp>
      <p:sp>
        <p:nvSpPr>
          <p:cNvPr id="10" name="矩形 9"/>
          <p:cNvSpPr/>
          <p:nvPr/>
        </p:nvSpPr>
        <p:spPr>
          <a:xfrm>
            <a:off x="241756" y="1887674"/>
            <a:ext cx="8686800" cy="2834622"/>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p:txBody>
      </p:sp>
      <p:sp>
        <p:nvSpPr>
          <p:cNvPr id="11" name="矩形 10"/>
          <p:cNvSpPr/>
          <p:nvPr/>
        </p:nvSpPr>
        <p:spPr>
          <a:xfrm>
            <a:off x="899592" y="1341809"/>
            <a:ext cx="2088232" cy="369332"/>
          </a:xfrm>
          <a:prstGeom prst="rect">
            <a:avLst/>
          </a:prstGeom>
          <a:ln>
            <a:solidFill>
              <a:schemeClr val="accent3">
                <a:lumMod val="75000"/>
              </a:schemeClr>
            </a:solidFill>
          </a:ln>
        </p:spPr>
        <p:style>
          <a:lnRef idx="2">
            <a:schemeClr val="accent3"/>
          </a:lnRef>
          <a:fillRef idx="1">
            <a:schemeClr val="lt1"/>
          </a:fillRef>
          <a:effectRef idx="0">
            <a:schemeClr val="accent3"/>
          </a:effectRef>
          <a:fontRef idx="minor">
            <a:schemeClr val="dk1"/>
          </a:fontRef>
        </p:style>
        <p:txBody>
          <a:bodyPr wrap="square">
            <a:spAutoFit/>
          </a:bodyPr>
          <a:lstStyle/>
          <a:p>
            <a:pPr lvl="0" algn="ct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集成仪表放大器</a:t>
            </a:r>
          </a:p>
        </p:txBody>
      </p:sp>
      <p:sp>
        <p:nvSpPr>
          <p:cNvPr id="12" name="七角星 11"/>
          <p:cNvSpPr/>
          <p:nvPr/>
        </p:nvSpPr>
        <p:spPr>
          <a:xfrm>
            <a:off x="395536" y="1095586"/>
            <a:ext cx="648072" cy="576064"/>
          </a:xfrm>
          <a:prstGeom prst="star7">
            <a:avLst/>
          </a:prstGeom>
          <a:solidFill>
            <a:schemeClr val="accent3">
              <a:lumMod val="40000"/>
              <a:lumOff val="60000"/>
            </a:schemeClr>
          </a:solidFill>
          <a:ln>
            <a:solidFill>
              <a:schemeClr val="accent3">
                <a:lumMod val="75000"/>
              </a:schemeClr>
            </a:solidFill>
          </a:ln>
          <a:scene3d>
            <a:camera prst="orthographicFront"/>
            <a:lightRig rig="threePt" dir="t"/>
          </a:scene3d>
          <a:sp3d>
            <a:bevelT w="152400" h="50800" prst="softRound"/>
          </a:sp3d>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CN" sz="2800" b="1" dirty="0">
                <a:latin typeface="Times New Roman" panose="02020603050405020304" pitchFamily="18" charset="0"/>
                <a:ea typeface="微软雅黑" panose="020B0503020204020204" pitchFamily="34" charset="-122"/>
                <a:sym typeface="Times New Roman" panose="02020603050405020304" pitchFamily="18" charset="0"/>
              </a:rPr>
              <a:t>3</a:t>
            </a:r>
            <a:endParaRPr lang="zh-CN" altLang="en-US" sz="2800" b="1" dirty="0">
              <a:latin typeface="Times New Roman" panose="02020603050405020304" pitchFamily="18" charset="0"/>
              <a:ea typeface="微软雅黑" panose="020B0503020204020204" pitchFamily="34" charset="-122"/>
              <a:sym typeface="Times New Roman" panose="02020603050405020304" pitchFamily="18" charset="0"/>
            </a:endParaRPr>
          </a:p>
        </p:txBody>
      </p:sp>
      <p:pic>
        <p:nvPicPr>
          <p:cNvPr id="16" name="图片 15"/>
          <p:cNvPicPr/>
          <p:nvPr/>
        </p:nvPicPr>
        <p:blipFill>
          <a:blip r:embed="rId3"/>
          <a:stretch>
            <a:fillRect/>
          </a:stretch>
        </p:blipFill>
        <p:spPr>
          <a:xfrm>
            <a:off x="350669" y="1957364"/>
            <a:ext cx="5274310" cy="2534920"/>
          </a:xfrm>
          <a:prstGeom prst="rect">
            <a:avLst/>
          </a:prstGeom>
        </p:spPr>
      </p:pic>
      <p:sp>
        <p:nvSpPr>
          <p:cNvPr id="4" name="矩形 3"/>
          <p:cNvSpPr/>
          <p:nvPr/>
        </p:nvSpPr>
        <p:spPr>
          <a:xfrm>
            <a:off x="1997809" y="4343870"/>
            <a:ext cx="1980029" cy="307777"/>
          </a:xfrm>
          <a:prstGeom prst="rect">
            <a:avLst/>
          </a:prstGeom>
        </p:spPr>
        <p:txBody>
          <a:bodyPr wrap="none">
            <a:spAutoFit/>
          </a:bodyPr>
          <a:lstStyle/>
          <a:p>
            <a:r>
              <a:rPr lang="zh-CN" altLang="en-US" sz="1400" b="1" dirty="0">
                <a:latin typeface="微软雅黑" panose="020B0503020204020204" pitchFamily="34" charset="-122"/>
                <a:ea typeface="微软雅黑" panose="020B0503020204020204" pitchFamily="34" charset="-122"/>
                <a:cs typeface="Times New Roman" panose="02020603050405020304" pitchFamily="18" charset="0"/>
              </a:rPr>
              <a:t>压力检测仪电路原理图</a:t>
            </a:r>
          </a:p>
        </p:txBody>
      </p:sp>
      <p:sp>
        <p:nvSpPr>
          <p:cNvPr id="17" name="矩形 16"/>
          <p:cNvSpPr/>
          <p:nvPr/>
        </p:nvSpPr>
        <p:spPr>
          <a:xfrm>
            <a:off x="5624978" y="1973979"/>
            <a:ext cx="3290422" cy="2662011"/>
          </a:xfrm>
          <a:prstGeom prst="rect">
            <a:avLst/>
          </a:prstGeom>
        </p:spPr>
        <p:txBody>
          <a:bodyPr wrap="square">
            <a:spAutoFit/>
          </a:bodyPr>
          <a:lstStyle/>
          <a:p>
            <a:pPr marL="285750" indent="-285750">
              <a:lnSpc>
                <a:spcPct val="110000"/>
              </a:lnSpc>
              <a:buClr>
                <a:schemeClr val="accent3">
                  <a:lumMod val="75000"/>
                </a:schemeClr>
              </a:buClr>
              <a:buFont typeface="Wingdings" pitchFamily="2" charset="2"/>
              <a:buChar char="Ø"/>
            </a:pPr>
            <a:r>
              <a:rPr lang="zh-CN" altLang="en-US" sz="1700" b="1" dirty="0">
                <a:solidFill>
                  <a:prstClr val="black"/>
                </a:solidFill>
                <a:latin typeface="Times New Roman" panose="02020603050405020304" pitchFamily="18" charset="0"/>
                <a:ea typeface="微软雅黑" panose="020B0503020204020204" pitchFamily="34" charset="-122"/>
              </a:rPr>
              <a:t>压力传感器电桥使用</a:t>
            </a:r>
            <a:r>
              <a:rPr lang="en-US" altLang="zh-CN" sz="1700" b="1" dirty="0">
                <a:solidFill>
                  <a:prstClr val="black"/>
                </a:solidFill>
                <a:latin typeface="Times New Roman" panose="02020603050405020304" pitchFamily="18" charset="0"/>
                <a:ea typeface="微软雅黑" panose="020B0503020204020204" pitchFamily="34" charset="-122"/>
              </a:rPr>
              <a:t>5V</a:t>
            </a:r>
            <a:r>
              <a:rPr lang="zh-CN" altLang="en-US" sz="1700" b="1" dirty="0">
                <a:solidFill>
                  <a:prstClr val="black"/>
                </a:solidFill>
                <a:latin typeface="Times New Roman" panose="02020603050405020304" pitchFamily="18" charset="0"/>
                <a:ea typeface="微软雅黑" panose="020B0503020204020204" pitchFamily="34" charset="-122"/>
              </a:rPr>
              <a:t>电源供电，其功耗极低，仅为</a:t>
            </a:r>
            <a:r>
              <a:rPr lang="en-US" altLang="zh-CN" sz="1700" b="1" dirty="0">
                <a:solidFill>
                  <a:prstClr val="black"/>
                </a:solidFill>
                <a:latin typeface="Times New Roman" panose="02020603050405020304" pitchFamily="18" charset="0"/>
                <a:ea typeface="微软雅黑" panose="020B0503020204020204" pitchFamily="34" charset="-122"/>
              </a:rPr>
              <a:t>1.7mA</a:t>
            </a:r>
            <a:r>
              <a:rPr lang="zh-CN" altLang="en-US" sz="1700" b="1" dirty="0">
                <a:solidFill>
                  <a:prstClr val="black"/>
                </a:solidFill>
                <a:latin typeface="Times New Roman" panose="02020603050405020304" pitchFamily="18" charset="0"/>
                <a:ea typeface="微软雅黑" panose="020B0503020204020204" pitchFamily="34" charset="-122"/>
              </a:rPr>
              <a:t>；</a:t>
            </a:r>
            <a:endParaRPr lang="en-US" altLang="zh-CN" sz="1700"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r>
              <a:rPr lang="zh-CN" altLang="en-US" sz="1700" b="1" dirty="0">
                <a:solidFill>
                  <a:prstClr val="black"/>
                </a:solidFill>
                <a:latin typeface="Times New Roman" panose="02020603050405020304" pitchFamily="18" charset="0"/>
                <a:ea typeface="微软雅黑" panose="020B0503020204020204" pitchFamily="34" charset="-122"/>
              </a:rPr>
              <a:t>在添加了</a:t>
            </a:r>
            <a:r>
              <a:rPr lang="en-US" altLang="zh-CN" sz="1700" b="1" dirty="0">
                <a:solidFill>
                  <a:prstClr val="black"/>
                </a:solidFill>
                <a:latin typeface="Times New Roman" panose="02020603050405020304" pitchFamily="18" charset="0"/>
                <a:ea typeface="微软雅黑" panose="020B0503020204020204" pitchFamily="34" charset="-122"/>
              </a:rPr>
              <a:t>AD620</a:t>
            </a:r>
            <a:r>
              <a:rPr lang="zh-CN" altLang="en-US" sz="1700" b="1" dirty="0">
                <a:solidFill>
                  <a:prstClr val="black"/>
                </a:solidFill>
                <a:latin typeface="Times New Roman" panose="02020603050405020304" pitchFamily="18" charset="0"/>
                <a:ea typeface="微软雅黑" panose="020B0503020204020204" pitchFamily="34" charset="-122"/>
              </a:rPr>
              <a:t>和缓冲分压器</a:t>
            </a:r>
            <a:r>
              <a:rPr lang="en-US" altLang="zh-CN" sz="1700" b="1" dirty="0">
                <a:solidFill>
                  <a:prstClr val="black"/>
                </a:solidFill>
                <a:latin typeface="Times New Roman" panose="02020603050405020304" pitchFamily="18" charset="0"/>
                <a:ea typeface="微软雅黑" panose="020B0503020204020204" pitchFamily="34" charset="-122"/>
              </a:rPr>
              <a:t>(AD705)</a:t>
            </a:r>
            <a:r>
              <a:rPr lang="zh-CN" altLang="en-US" sz="1700" b="1" dirty="0">
                <a:solidFill>
                  <a:prstClr val="black"/>
                </a:solidFill>
                <a:latin typeface="Times New Roman" panose="02020603050405020304" pitchFamily="18" charset="0"/>
                <a:ea typeface="微软雅黑" panose="020B0503020204020204" pitchFamily="34" charset="-122"/>
              </a:rPr>
              <a:t>后，可以对信号进行调理，整个系统的电源电流仅为</a:t>
            </a:r>
            <a:r>
              <a:rPr lang="en-US" altLang="zh-CN" sz="1700" b="1" dirty="0">
                <a:solidFill>
                  <a:prstClr val="black"/>
                </a:solidFill>
                <a:latin typeface="Times New Roman" panose="02020603050405020304" pitchFamily="18" charset="0"/>
                <a:ea typeface="微软雅黑" panose="020B0503020204020204" pitchFamily="34" charset="-122"/>
              </a:rPr>
              <a:t>3.8mA</a:t>
            </a:r>
            <a:r>
              <a:rPr lang="zh-CN" altLang="en-US" sz="1700" b="1" dirty="0">
                <a:solidFill>
                  <a:prstClr val="black"/>
                </a:solidFill>
                <a:latin typeface="Times New Roman" panose="02020603050405020304" pitchFamily="18" charset="0"/>
                <a:ea typeface="微软雅黑" panose="020B0503020204020204" pitchFamily="34" charset="-122"/>
              </a:rPr>
              <a:t>；</a:t>
            </a:r>
            <a:endParaRPr lang="en-US" altLang="zh-CN" sz="1700"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r>
              <a:rPr lang="en-US" altLang="zh-CN" sz="1700" b="1" dirty="0">
                <a:solidFill>
                  <a:prstClr val="black"/>
                </a:solidFill>
                <a:latin typeface="Times New Roman" panose="02020603050405020304" pitchFamily="18" charset="0"/>
                <a:ea typeface="微软雅黑" panose="020B0503020204020204" pitchFamily="34" charset="-122"/>
              </a:rPr>
              <a:t>AD620</a:t>
            </a:r>
            <a:r>
              <a:rPr lang="zh-CN" altLang="en-US" sz="1700" b="1" dirty="0">
                <a:solidFill>
                  <a:prstClr val="black"/>
                </a:solidFill>
                <a:latin typeface="Times New Roman" panose="02020603050405020304" pitchFamily="18" charset="0"/>
                <a:ea typeface="微软雅黑" panose="020B0503020204020204" pitchFamily="34" charset="-122"/>
              </a:rPr>
              <a:t>的低噪声和低漂移特性使其非常适合于无创血压测量。</a:t>
            </a:r>
            <a:endParaRPr lang="en-US" altLang="zh-CN" sz="1700" b="1" dirty="0">
              <a:solidFill>
                <a:prstClr val="black"/>
              </a:solidFill>
              <a:latin typeface="Times New Roman" panose="02020603050405020304" pitchFamily="18" charset="0"/>
              <a:ea typeface="微软雅黑" panose="020B0503020204020204" pitchFamily="34" charset="-122"/>
            </a:endParaRPr>
          </a:p>
        </p:txBody>
      </p:sp>
    </p:spTree>
    <p:extLst>
      <p:ext uri="{BB962C8B-B14F-4D97-AF65-F5344CB8AC3E}">
        <p14:creationId xmlns:p14="http://schemas.microsoft.com/office/powerpoint/2010/main" val="8656923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2" y="411510"/>
            <a:ext cx="2699790"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4" name="矩形 13"/>
          <p:cNvSpPr/>
          <p:nvPr/>
        </p:nvSpPr>
        <p:spPr>
          <a:xfrm>
            <a:off x="71500" y="434685"/>
            <a:ext cx="2569934" cy="461665"/>
          </a:xfrm>
          <a:prstGeom prst="rect">
            <a:avLst/>
          </a:prstGeom>
        </p:spPr>
        <p:txBody>
          <a:bodyPr wrap="none">
            <a:spAutoFit/>
          </a:bodyPr>
          <a:lstStyle/>
          <a:p>
            <a:r>
              <a:rPr lang="en-US" altLang="zh-CN" sz="2400" b="1" dirty="0">
                <a:solidFill>
                  <a:schemeClr val="bg1"/>
                </a:solidFill>
                <a:latin typeface="Times New Roman" panose="02020603050405020304" pitchFamily="18" charset="0"/>
                <a:ea typeface="微软雅黑" pitchFamily="34" charset="-122"/>
                <a:sym typeface="Times New Roman" panose="02020603050405020304" pitchFamily="18" charset="0"/>
              </a:rPr>
              <a:t> 4.2.3  </a:t>
            </a:r>
            <a:r>
              <a:rPr lang="zh-CN" altLang="en-US" sz="2400" b="1" dirty="0">
                <a:solidFill>
                  <a:schemeClr val="bg1"/>
                </a:solidFill>
                <a:latin typeface="Times New Roman" panose="02020603050405020304" pitchFamily="18" charset="0"/>
                <a:ea typeface="微软雅黑" pitchFamily="34" charset="-122"/>
                <a:sym typeface="Times New Roman" panose="02020603050405020304" pitchFamily="18" charset="0"/>
              </a:rPr>
              <a:t>隔离放大器</a:t>
            </a:r>
          </a:p>
        </p:txBody>
      </p:sp>
      <p:sp>
        <p:nvSpPr>
          <p:cNvPr id="17" name="矩形 16"/>
          <p:cNvSpPr/>
          <p:nvPr/>
        </p:nvSpPr>
        <p:spPr>
          <a:xfrm>
            <a:off x="228600" y="1064958"/>
            <a:ext cx="8686800" cy="3523016"/>
          </a:xfrm>
          <a:prstGeom prst="rect">
            <a:avLst/>
          </a:prstGeom>
        </p:spPr>
        <p:txBody>
          <a:bodyPr wrap="square">
            <a:spAutoFit/>
          </a:bodyPr>
          <a:lstStyle/>
          <a:p>
            <a:pPr marL="285750" indent="-285750">
              <a:lnSpc>
                <a:spcPct val="125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rPr>
              <a:t>隔离放大器是一种</a:t>
            </a:r>
            <a:r>
              <a:rPr lang="zh-CN" altLang="en-US" b="1" dirty="0">
                <a:solidFill>
                  <a:srgbClr val="FF0000"/>
                </a:solidFill>
                <a:latin typeface="Times New Roman" panose="02020603050405020304" pitchFamily="18" charset="0"/>
                <a:ea typeface="微软雅黑" panose="020B0503020204020204" pitchFamily="34" charset="-122"/>
              </a:rPr>
              <a:t>输入</a:t>
            </a:r>
            <a:r>
              <a:rPr lang="zh-CN" altLang="en-US" b="1" dirty="0">
                <a:solidFill>
                  <a:prstClr val="black"/>
                </a:solidFill>
                <a:latin typeface="Times New Roman" panose="02020603050405020304" pitchFamily="18" charset="0"/>
                <a:ea typeface="微软雅黑" panose="020B0503020204020204" pitchFamily="34" charset="-122"/>
              </a:rPr>
              <a:t>、</a:t>
            </a:r>
            <a:r>
              <a:rPr lang="zh-CN" altLang="en-US" b="1" dirty="0">
                <a:solidFill>
                  <a:srgbClr val="FF0000"/>
                </a:solidFill>
                <a:latin typeface="Times New Roman" panose="02020603050405020304" pitchFamily="18" charset="0"/>
                <a:ea typeface="微软雅黑" panose="020B0503020204020204" pitchFamily="34" charset="-122"/>
              </a:rPr>
              <a:t>输出</a:t>
            </a:r>
            <a:r>
              <a:rPr lang="zh-CN" altLang="en-US" b="1" dirty="0">
                <a:solidFill>
                  <a:prstClr val="black"/>
                </a:solidFill>
                <a:latin typeface="Times New Roman" panose="02020603050405020304" pitchFamily="18" charset="0"/>
                <a:ea typeface="微软雅黑" panose="020B0503020204020204" pitchFamily="34" charset="-122"/>
              </a:rPr>
              <a:t>和</a:t>
            </a:r>
            <a:r>
              <a:rPr lang="zh-CN" altLang="en-US" b="1" dirty="0">
                <a:solidFill>
                  <a:srgbClr val="FF0000"/>
                </a:solidFill>
                <a:latin typeface="Times New Roman" panose="02020603050405020304" pitchFamily="18" charset="0"/>
                <a:ea typeface="微软雅黑" panose="020B0503020204020204" pitchFamily="34" charset="-122"/>
              </a:rPr>
              <a:t>电源</a:t>
            </a:r>
            <a:r>
              <a:rPr lang="zh-CN" altLang="en-US" b="1" dirty="0">
                <a:solidFill>
                  <a:prstClr val="black"/>
                </a:solidFill>
                <a:latin typeface="Times New Roman" panose="02020603050405020304" pitchFamily="18" charset="0"/>
                <a:ea typeface="微软雅黑" panose="020B0503020204020204" pitchFamily="34" charset="-122"/>
              </a:rPr>
              <a:t>电路之间</a:t>
            </a:r>
            <a:r>
              <a:rPr lang="zh-CN" altLang="en-US" b="1" dirty="0">
                <a:solidFill>
                  <a:srgbClr val="FF0000"/>
                </a:solidFill>
                <a:latin typeface="Times New Roman" panose="02020603050405020304" pitchFamily="18" charset="0"/>
                <a:ea typeface="微软雅黑" panose="020B0503020204020204" pitchFamily="34" charset="-122"/>
              </a:rPr>
              <a:t>没有直接</a:t>
            </a:r>
            <a:r>
              <a:rPr lang="zh-CN" altLang="en-US" b="1" dirty="0">
                <a:solidFill>
                  <a:prstClr val="black"/>
                </a:solidFill>
                <a:latin typeface="Times New Roman" panose="02020603050405020304" pitchFamily="18" charset="0"/>
                <a:ea typeface="微软雅黑" panose="020B0503020204020204" pitchFamily="34" charset="-122"/>
              </a:rPr>
              <a:t>电路</a:t>
            </a:r>
            <a:r>
              <a:rPr lang="zh-CN" altLang="en-US" b="1" dirty="0">
                <a:solidFill>
                  <a:srgbClr val="FF0000"/>
                </a:solidFill>
                <a:latin typeface="Times New Roman" panose="02020603050405020304" pitchFamily="18" charset="0"/>
                <a:ea typeface="微软雅黑" panose="020B0503020204020204" pitchFamily="34" charset="-122"/>
              </a:rPr>
              <a:t>耦合，</a:t>
            </a:r>
            <a:r>
              <a:rPr lang="zh-CN" altLang="en-US" b="1" dirty="0">
                <a:solidFill>
                  <a:prstClr val="black"/>
                </a:solidFill>
                <a:latin typeface="Times New Roman" panose="02020603050405020304" pitchFamily="18" charset="0"/>
                <a:ea typeface="微软雅黑" panose="020B0503020204020204" pitchFamily="34" charset="-122"/>
              </a:rPr>
              <a:t>信号在传输过程中</a:t>
            </a:r>
            <a:r>
              <a:rPr lang="zh-CN" altLang="en-US" b="1" dirty="0">
                <a:solidFill>
                  <a:srgbClr val="FF0000"/>
                </a:solidFill>
                <a:latin typeface="Times New Roman" panose="02020603050405020304" pitchFamily="18" charset="0"/>
                <a:ea typeface="微软雅黑" panose="020B0503020204020204" pitchFamily="34" charset="-122"/>
              </a:rPr>
              <a:t>没有公共接地端</a:t>
            </a:r>
            <a:r>
              <a:rPr lang="zh-CN" altLang="en-US" b="1" dirty="0">
                <a:solidFill>
                  <a:prstClr val="black"/>
                </a:solidFill>
                <a:latin typeface="Times New Roman" panose="02020603050405020304" pitchFamily="18" charset="0"/>
                <a:ea typeface="微软雅黑" panose="020B0503020204020204" pitchFamily="34" charset="-122"/>
              </a:rPr>
              <a:t>的测量放大电路；</a:t>
            </a: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rPr>
              <a:t>检测系统的传感器信号中往往包含高共模电压和干扰，采用隔离放大器可使</a:t>
            </a:r>
            <a:r>
              <a:rPr lang="zh-CN" altLang="en-US" b="1" dirty="0">
                <a:solidFill>
                  <a:srgbClr val="FF0000"/>
                </a:solidFill>
                <a:latin typeface="Times New Roman" panose="02020603050405020304" pitchFamily="18" charset="0"/>
                <a:ea typeface="微软雅黑" panose="020B0503020204020204" pitchFamily="34" charset="-122"/>
              </a:rPr>
              <a:t>共模电压和干扰信号隔离</a:t>
            </a:r>
            <a:r>
              <a:rPr lang="zh-CN" altLang="en-US" b="1" dirty="0">
                <a:solidFill>
                  <a:prstClr val="black"/>
                </a:solidFill>
                <a:latin typeface="Times New Roman" panose="02020603050405020304" pitchFamily="18" charset="0"/>
                <a:ea typeface="微软雅黑" panose="020B0503020204020204" pitchFamily="34" charset="-122"/>
              </a:rPr>
              <a:t>，同时又</a:t>
            </a:r>
            <a:r>
              <a:rPr lang="zh-CN" altLang="en-US" b="1" dirty="0">
                <a:solidFill>
                  <a:srgbClr val="FF0000"/>
                </a:solidFill>
                <a:latin typeface="Times New Roman" panose="02020603050405020304" pitchFamily="18" charset="0"/>
                <a:ea typeface="微软雅黑" panose="020B0503020204020204" pitchFamily="34" charset="-122"/>
              </a:rPr>
              <a:t>放大</a:t>
            </a:r>
            <a:r>
              <a:rPr lang="zh-CN" altLang="en-US" b="1" dirty="0">
                <a:solidFill>
                  <a:prstClr val="black"/>
                </a:solidFill>
                <a:latin typeface="Times New Roman" panose="02020603050405020304" pitchFamily="18" charset="0"/>
                <a:ea typeface="微软雅黑" panose="020B0503020204020204" pitchFamily="34" charset="-122"/>
              </a:rPr>
              <a:t>了</a:t>
            </a:r>
            <a:r>
              <a:rPr lang="zh-CN" altLang="en-US" b="1" dirty="0">
                <a:solidFill>
                  <a:srgbClr val="FF0000"/>
                </a:solidFill>
                <a:latin typeface="Times New Roman" panose="02020603050405020304" pitchFamily="18" charset="0"/>
                <a:ea typeface="微软雅黑" panose="020B0503020204020204" pitchFamily="34" charset="-122"/>
              </a:rPr>
              <a:t>有用信号</a:t>
            </a:r>
            <a:r>
              <a:rPr lang="zh-CN" altLang="en-US" b="1" dirty="0">
                <a:solidFill>
                  <a:prstClr val="black"/>
                </a:solidFill>
                <a:latin typeface="Times New Roman" panose="02020603050405020304" pitchFamily="18" charset="0"/>
                <a:ea typeface="微软雅黑" panose="020B0503020204020204" pitchFamily="34" charset="-122"/>
              </a:rPr>
              <a:t>；</a:t>
            </a: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rPr>
              <a:t>在工业中，隔离放大器被应用于</a:t>
            </a:r>
            <a:r>
              <a:rPr lang="zh-CN" altLang="en-US" b="1" dirty="0">
                <a:solidFill>
                  <a:srgbClr val="FF0000"/>
                </a:solidFill>
                <a:latin typeface="Times New Roman" panose="02020603050405020304" pitchFamily="18" charset="0"/>
                <a:ea typeface="微软雅黑" panose="020B0503020204020204" pitchFamily="34" charset="-122"/>
              </a:rPr>
              <a:t>防止电网电压因故障对低压信号电路（包括计算机）造成损坏</a:t>
            </a:r>
            <a:r>
              <a:rPr lang="zh-CN" altLang="en-US" b="1" dirty="0">
                <a:solidFill>
                  <a:prstClr val="black"/>
                </a:solidFill>
                <a:latin typeface="Times New Roman" panose="02020603050405020304" pitchFamily="18" charset="0"/>
                <a:ea typeface="微软雅黑" panose="020B0503020204020204" pitchFamily="34" charset="-122"/>
              </a:rPr>
              <a:t>；</a:t>
            </a: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rPr>
              <a:t>按耦合方式的不同，隔离放大器可分为以下三种：</a:t>
            </a:r>
            <a:endParaRPr lang="en-US" altLang="zh-CN" b="1" dirty="0">
              <a:solidFill>
                <a:prstClr val="black"/>
              </a:solidFill>
              <a:latin typeface="Times New Roman" panose="02020603050405020304" pitchFamily="18" charset="0"/>
              <a:ea typeface="微软雅黑" panose="020B0503020204020204" pitchFamily="34" charset="-122"/>
            </a:endParaRPr>
          </a:p>
          <a:p>
            <a:pPr marL="742950" lvl="1" indent="-285750">
              <a:lnSpc>
                <a:spcPct val="125000"/>
              </a:lnSpc>
              <a:buClr>
                <a:schemeClr val="accent3">
                  <a:lumMod val="75000"/>
                </a:schemeClr>
              </a:buClr>
              <a:buFont typeface="Wingdings" panose="05000000000000000000" pitchFamily="2" charset="2"/>
              <a:buChar char="u"/>
            </a:pPr>
            <a:r>
              <a:rPr lang="zh-CN" altLang="en-US" b="1" dirty="0">
                <a:solidFill>
                  <a:srgbClr val="FF0000"/>
                </a:solidFill>
                <a:latin typeface="Times New Roman" panose="02020603050405020304" pitchFamily="18" charset="0"/>
                <a:ea typeface="微软雅黑" panose="020B0503020204020204" pitchFamily="34" charset="-122"/>
              </a:rPr>
              <a:t>变压器</a:t>
            </a:r>
            <a:r>
              <a:rPr lang="zh-CN" altLang="en-US" b="1" dirty="0">
                <a:solidFill>
                  <a:prstClr val="black"/>
                </a:solidFill>
                <a:latin typeface="Times New Roman" panose="02020603050405020304" pitchFamily="18" charset="0"/>
                <a:ea typeface="微软雅黑" panose="020B0503020204020204" pitchFamily="34" charset="-122"/>
              </a:rPr>
              <a:t>耦合</a:t>
            </a:r>
            <a:endParaRPr lang="en-US" altLang="zh-CN" b="1" dirty="0">
              <a:solidFill>
                <a:prstClr val="black"/>
              </a:solidFill>
              <a:latin typeface="Times New Roman" panose="02020603050405020304" pitchFamily="18" charset="0"/>
              <a:ea typeface="微软雅黑" panose="020B0503020204020204" pitchFamily="34" charset="-122"/>
            </a:endParaRPr>
          </a:p>
          <a:p>
            <a:pPr marL="742950" lvl="1" indent="-285750">
              <a:lnSpc>
                <a:spcPct val="125000"/>
              </a:lnSpc>
              <a:buClr>
                <a:schemeClr val="accent3">
                  <a:lumMod val="75000"/>
                </a:schemeClr>
              </a:buClr>
              <a:buFont typeface="Wingdings" panose="05000000000000000000" pitchFamily="2" charset="2"/>
              <a:buChar char="u"/>
            </a:pPr>
            <a:r>
              <a:rPr lang="zh-CN" altLang="en-US" b="1" dirty="0">
                <a:solidFill>
                  <a:srgbClr val="FF0000"/>
                </a:solidFill>
                <a:latin typeface="Times New Roman" panose="02020603050405020304" pitchFamily="18" charset="0"/>
                <a:ea typeface="微软雅黑" panose="020B0503020204020204" pitchFamily="34" charset="-122"/>
              </a:rPr>
              <a:t>电容</a:t>
            </a:r>
            <a:r>
              <a:rPr lang="zh-CN" altLang="en-US" b="1" dirty="0">
                <a:solidFill>
                  <a:prstClr val="black"/>
                </a:solidFill>
                <a:latin typeface="Times New Roman" panose="02020603050405020304" pitchFamily="18" charset="0"/>
                <a:ea typeface="微软雅黑" panose="020B0503020204020204" pitchFamily="34" charset="-122"/>
              </a:rPr>
              <a:t>耦合</a:t>
            </a:r>
            <a:endParaRPr lang="en-US" altLang="zh-CN" b="1" dirty="0">
              <a:solidFill>
                <a:prstClr val="black"/>
              </a:solidFill>
              <a:latin typeface="Times New Roman" panose="02020603050405020304" pitchFamily="18" charset="0"/>
              <a:ea typeface="微软雅黑" panose="020B0503020204020204" pitchFamily="34" charset="-122"/>
            </a:endParaRPr>
          </a:p>
          <a:p>
            <a:pPr marL="742950" lvl="1" indent="-285750">
              <a:lnSpc>
                <a:spcPct val="125000"/>
              </a:lnSpc>
              <a:buClr>
                <a:schemeClr val="accent3">
                  <a:lumMod val="75000"/>
                </a:schemeClr>
              </a:buClr>
              <a:buFont typeface="Wingdings" panose="05000000000000000000" pitchFamily="2" charset="2"/>
              <a:buChar char="u"/>
            </a:pPr>
            <a:r>
              <a:rPr lang="zh-CN" altLang="en-US" b="1" dirty="0">
                <a:solidFill>
                  <a:srgbClr val="FF0000"/>
                </a:solidFill>
                <a:latin typeface="Times New Roman" panose="02020603050405020304" pitchFamily="18" charset="0"/>
                <a:ea typeface="微软雅黑" panose="020B0503020204020204" pitchFamily="34" charset="-122"/>
              </a:rPr>
              <a:t>光电</a:t>
            </a:r>
            <a:r>
              <a:rPr lang="zh-CN" altLang="en-US" b="1" dirty="0">
                <a:solidFill>
                  <a:prstClr val="black"/>
                </a:solidFill>
                <a:latin typeface="Times New Roman" panose="02020603050405020304" pitchFamily="18" charset="0"/>
                <a:ea typeface="微软雅黑" panose="020B0503020204020204" pitchFamily="34" charset="-122"/>
              </a:rPr>
              <a:t>耦合</a:t>
            </a:r>
            <a:endParaRPr lang="en-US" altLang="zh-CN" b="1" dirty="0">
              <a:solidFill>
                <a:prstClr val="black"/>
              </a:solidFill>
              <a:latin typeface="Times New Roman" panose="02020603050405020304" pitchFamily="18" charset="0"/>
              <a:ea typeface="微软雅黑" panose="020B0503020204020204" pitchFamily="34" charset="-122"/>
            </a:endParaRPr>
          </a:p>
        </p:txBody>
      </p:sp>
    </p:spTree>
    <p:extLst>
      <p:ext uri="{BB962C8B-B14F-4D97-AF65-F5344CB8AC3E}">
        <p14:creationId xmlns:p14="http://schemas.microsoft.com/office/powerpoint/2010/main" val="29494499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2" y="411510"/>
            <a:ext cx="2699790"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4" name="矩形 13"/>
          <p:cNvSpPr/>
          <p:nvPr/>
        </p:nvSpPr>
        <p:spPr>
          <a:xfrm>
            <a:off x="71500" y="434685"/>
            <a:ext cx="2569934" cy="461665"/>
          </a:xfrm>
          <a:prstGeom prst="rect">
            <a:avLst/>
          </a:prstGeom>
        </p:spPr>
        <p:txBody>
          <a:bodyPr wrap="none">
            <a:spAutoFit/>
          </a:bodyPr>
          <a:lstStyle/>
          <a:p>
            <a:r>
              <a:rPr lang="en-US" altLang="zh-CN" sz="2400" b="1" dirty="0">
                <a:solidFill>
                  <a:schemeClr val="bg1"/>
                </a:solidFill>
                <a:latin typeface="Times New Roman" panose="02020603050405020304" pitchFamily="18" charset="0"/>
                <a:ea typeface="微软雅黑" pitchFamily="34" charset="-122"/>
                <a:sym typeface="Times New Roman" panose="02020603050405020304" pitchFamily="18" charset="0"/>
              </a:rPr>
              <a:t> 4.2.3  </a:t>
            </a:r>
            <a:r>
              <a:rPr lang="zh-CN" altLang="en-US" sz="2400" b="1" dirty="0">
                <a:solidFill>
                  <a:schemeClr val="bg1"/>
                </a:solidFill>
                <a:latin typeface="Times New Roman" panose="02020603050405020304" pitchFamily="18" charset="0"/>
                <a:ea typeface="微软雅黑" pitchFamily="34" charset="-122"/>
                <a:sym typeface="Times New Roman" panose="02020603050405020304" pitchFamily="18" charset="0"/>
              </a:rPr>
              <a:t>隔离放大器</a:t>
            </a:r>
          </a:p>
        </p:txBody>
      </p:sp>
      <p:sp>
        <p:nvSpPr>
          <p:cNvPr id="5" name="矩形 4"/>
          <p:cNvSpPr/>
          <p:nvPr/>
        </p:nvSpPr>
        <p:spPr>
          <a:xfrm>
            <a:off x="241756" y="1887674"/>
            <a:ext cx="8686800" cy="2834622"/>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p:txBody>
      </p:sp>
      <p:sp>
        <p:nvSpPr>
          <p:cNvPr id="6" name="矩形 5"/>
          <p:cNvSpPr/>
          <p:nvPr/>
        </p:nvSpPr>
        <p:spPr>
          <a:xfrm>
            <a:off x="899592" y="1341809"/>
            <a:ext cx="3384376" cy="369332"/>
          </a:xfrm>
          <a:prstGeom prst="rect">
            <a:avLst/>
          </a:prstGeom>
          <a:ln>
            <a:solidFill>
              <a:schemeClr val="accent3">
                <a:lumMod val="75000"/>
              </a:schemeClr>
            </a:solidFill>
          </a:ln>
        </p:spPr>
        <p:style>
          <a:lnRef idx="2">
            <a:schemeClr val="accent3"/>
          </a:lnRef>
          <a:fillRef idx="1">
            <a:schemeClr val="lt1"/>
          </a:fillRef>
          <a:effectRef idx="0">
            <a:schemeClr val="accent3"/>
          </a:effectRef>
          <a:fontRef idx="minor">
            <a:schemeClr val="dk1"/>
          </a:fontRef>
        </p:style>
        <p:txBody>
          <a:bodyPr wrap="square">
            <a:spAutoFit/>
          </a:bodyPr>
          <a:lstStyle/>
          <a:p>
            <a:pPr lvl="0" algn="ctr"/>
            <a:r>
              <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AD204</a:t>
            </a: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变压器耦合隔离放大器</a:t>
            </a:r>
          </a:p>
        </p:txBody>
      </p:sp>
      <p:sp>
        <p:nvSpPr>
          <p:cNvPr id="7" name="七角星 6"/>
          <p:cNvSpPr/>
          <p:nvPr/>
        </p:nvSpPr>
        <p:spPr>
          <a:xfrm>
            <a:off x="395536" y="1095586"/>
            <a:ext cx="648072" cy="576064"/>
          </a:xfrm>
          <a:prstGeom prst="star7">
            <a:avLst/>
          </a:prstGeom>
          <a:solidFill>
            <a:schemeClr val="accent3">
              <a:lumMod val="40000"/>
              <a:lumOff val="60000"/>
            </a:schemeClr>
          </a:solidFill>
          <a:ln>
            <a:solidFill>
              <a:schemeClr val="accent3">
                <a:lumMod val="75000"/>
              </a:schemeClr>
            </a:solidFill>
          </a:ln>
          <a:scene3d>
            <a:camera prst="orthographicFront"/>
            <a:lightRig rig="threePt" dir="t"/>
          </a:scene3d>
          <a:sp3d>
            <a:bevelT w="152400" h="50800" prst="softRound"/>
          </a:sp3d>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CN" sz="2800" b="1" dirty="0">
                <a:latin typeface="Times New Roman" panose="02020603050405020304" pitchFamily="18" charset="0"/>
                <a:ea typeface="微软雅黑" panose="020B0503020204020204" pitchFamily="34" charset="-122"/>
                <a:sym typeface="Times New Roman" panose="02020603050405020304" pitchFamily="18" charset="0"/>
              </a:rPr>
              <a:t>1</a:t>
            </a:r>
            <a:endParaRPr lang="zh-CN" altLang="en-US" sz="2800" b="1" dirty="0">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9" name="矩形 8"/>
          <p:cNvSpPr/>
          <p:nvPr/>
        </p:nvSpPr>
        <p:spPr>
          <a:xfrm>
            <a:off x="649606" y="4389125"/>
            <a:ext cx="2948243" cy="307777"/>
          </a:xfrm>
          <a:prstGeom prst="rect">
            <a:avLst/>
          </a:prstGeom>
        </p:spPr>
        <p:txBody>
          <a:bodyPr wrap="none">
            <a:spAutoFit/>
          </a:bodyPr>
          <a:lstStyle/>
          <a:p>
            <a:r>
              <a:rPr lang="en-US" altLang="zh-CN" sz="1400" b="1" dirty="0">
                <a:latin typeface="微软雅黑" panose="020B0503020204020204" pitchFamily="34" charset="-122"/>
                <a:ea typeface="微软雅黑" panose="020B0503020204020204" pitchFamily="34" charset="-122"/>
                <a:cs typeface="Times New Roman" panose="02020603050405020304" pitchFamily="18" charset="0"/>
              </a:rPr>
              <a:t>AD204</a:t>
            </a:r>
            <a:r>
              <a:rPr lang="zh-CN" altLang="en-US" sz="1400" b="1" dirty="0">
                <a:latin typeface="微软雅黑" panose="020B0503020204020204" pitchFamily="34" charset="-122"/>
                <a:ea typeface="微软雅黑" panose="020B0503020204020204" pitchFamily="34" charset="-122"/>
                <a:cs typeface="Times New Roman" panose="02020603050405020304" pitchFamily="18" charset="0"/>
              </a:rPr>
              <a:t>变压器耦合隔离放大器电路</a:t>
            </a:r>
          </a:p>
        </p:txBody>
      </p:sp>
      <p:sp>
        <p:nvSpPr>
          <p:cNvPr id="10" name="矩形 9"/>
          <p:cNvSpPr/>
          <p:nvPr/>
        </p:nvSpPr>
        <p:spPr>
          <a:xfrm>
            <a:off x="3923927" y="1923678"/>
            <a:ext cx="4991473" cy="2867580"/>
          </a:xfrm>
          <a:prstGeom prst="rect">
            <a:avLst/>
          </a:prstGeom>
        </p:spPr>
        <p:txBody>
          <a:bodyPr wrap="square">
            <a:spAutoFit/>
          </a:bodyPr>
          <a:lstStyle/>
          <a:p>
            <a:pPr marL="285750" indent="-285750">
              <a:lnSpc>
                <a:spcPct val="110000"/>
              </a:lnSpc>
              <a:buClr>
                <a:schemeClr val="accent3">
                  <a:lumMod val="75000"/>
                </a:schemeClr>
              </a:buClr>
              <a:buFont typeface="Wingdings" pitchFamily="2" charset="2"/>
              <a:buChar char="Ø"/>
            </a:pPr>
            <a:r>
              <a:rPr lang="zh-CN" altLang="en-US" sz="1500" b="1" dirty="0">
                <a:solidFill>
                  <a:prstClr val="black"/>
                </a:solidFill>
                <a:latin typeface="Times New Roman" panose="02020603050405020304" pitchFamily="18" charset="0"/>
                <a:ea typeface="微软雅黑" panose="020B0503020204020204" pitchFamily="34" charset="-122"/>
              </a:rPr>
              <a:t>利用片内</a:t>
            </a:r>
            <a:r>
              <a:rPr lang="zh-CN" altLang="en-US" sz="1500" b="1" dirty="0">
                <a:solidFill>
                  <a:srgbClr val="FF0000"/>
                </a:solidFill>
                <a:latin typeface="Times New Roman" panose="02020603050405020304" pitchFamily="18" charset="0"/>
                <a:ea typeface="微软雅黑" panose="020B0503020204020204" pitchFamily="34" charset="-122"/>
              </a:rPr>
              <a:t>变压器</a:t>
            </a:r>
            <a:r>
              <a:rPr lang="zh-CN" altLang="en-US" sz="1500" b="1" dirty="0">
                <a:solidFill>
                  <a:prstClr val="black"/>
                </a:solidFill>
                <a:latin typeface="Times New Roman" panose="02020603050405020304" pitchFamily="18" charset="0"/>
                <a:ea typeface="微软雅黑" panose="020B0503020204020204" pitchFamily="34" charset="-122"/>
              </a:rPr>
              <a:t>实现输入和输出的电气隔离；</a:t>
            </a:r>
            <a:endParaRPr lang="en-US" altLang="zh-CN" sz="1500"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r>
              <a:rPr lang="en-US" altLang="zh-CN" sz="1500" b="1" dirty="0">
                <a:solidFill>
                  <a:prstClr val="black"/>
                </a:solidFill>
                <a:latin typeface="Times New Roman" panose="02020603050405020304" pitchFamily="18" charset="0"/>
                <a:ea typeface="微软雅黑" panose="020B0503020204020204" pitchFamily="34" charset="-122"/>
              </a:rPr>
              <a:t>1~4</a:t>
            </a:r>
            <a:r>
              <a:rPr lang="zh-CN" altLang="en-US" sz="1500" b="1" dirty="0">
                <a:solidFill>
                  <a:prstClr val="black"/>
                </a:solidFill>
                <a:latin typeface="Times New Roman" panose="02020603050405020304" pitchFamily="18" charset="0"/>
                <a:ea typeface="微软雅黑" panose="020B0503020204020204" pitchFamily="34" charset="-122"/>
              </a:rPr>
              <a:t>引脚为放大器的输入接线端，一般可接成跟随器，或者根据需要，通过外接电阻接成同相放大器或反相放大器，以便放大输入信号；</a:t>
            </a:r>
            <a:endParaRPr lang="en-US" altLang="zh-CN" sz="1500"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r>
              <a:rPr lang="zh-CN" altLang="en-US" sz="1500" b="1" dirty="0">
                <a:solidFill>
                  <a:prstClr val="black"/>
                </a:solidFill>
                <a:latin typeface="Times New Roman" panose="02020603050405020304" pitchFamily="18" charset="0"/>
                <a:ea typeface="微软雅黑" panose="020B0503020204020204" pitchFamily="34" charset="-122"/>
              </a:rPr>
              <a:t>输入信号经调制器调制成交流信号后，经变压器耦合送到解调器，最后通过</a:t>
            </a:r>
            <a:r>
              <a:rPr lang="en-US" altLang="zh-CN" sz="1500" b="1" dirty="0">
                <a:solidFill>
                  <a:prstClr val="black"/>
                </a:solidFill>
                <a:latin typeface="Times New Roman" panose="02020603050405020304" pitchFamily="18" charset="0"/>
                <a:ea typeface="微软雅黑" panose="020B0503020204020204" pitchFamily="34" charset="-122"/>
              </a:rPr>
              <a:t>37</a:t>
            </a:r>
            <a:r>
              <a:rPr lang="zh-CN" altLang="en-US" sz="1500" b="1" dirty="0">
                <a:solidFill>
                  <a:prstClr val="black"/>
                </a:solidFill>
                <a:latin typeface="Times New Roman" panose="02020603050405020304" pitchFamily="18" charset="0"/>
                <a:ea typeface="微软雅黑" panose="020B0503020204020204" pitchFamily="34" charset="-122"/>
              </a:rPr>
              <a:t>、</a:t>
            </a:r>
            <a:r>
              <a:rPr lang="en-US" altLang="zh-CN" sz="1500" b="1" dirty="0">
                <a:solidFill>
                  <a:prstClr val="black"/>
                </a:solidFill>
                <a:latin typeface="Times New Roman" panose="02020603050405020304" pitchFamily="18" charset="0"/>
                <a:ea typeface="微软雅黑" panose="020B0503020204020204" pitchFamily="34" charset="-122"/>
              </a:rPr>
              <a:t>38</a:t>
            </a:r>
            <a:r>
              <a:rPr lang="zh-CN" altLang="en-US" sz="1500" b="1" dirty="0">
                <a:solidFill>
                  <a:prstClr val="black"/>
                </a:solidFill>
                <a:latin typeface="Times New Roman" panose="02020603050405020304" pitchFamily="18" charset="0"/>
                <a:ea typeface="微软雅黑" panose="020B0503020204020204" pitchFamily="34" charset="-122"/>
              </a:rPr>
              <a:t>引脚输出；</a:t>
            </a:r>
            <a:endParaRPr lang="en-US" altLang="zh-CN" sz="1500"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r>
              <a:rPr lang="en-US" altLang="zh-CN" sz="1500" b="1" dirty="0">
                <a:solidFill>
                  <a:prstClr val="black"/>
                </a:solidFill>
                <a:latin typeface="Times New Roman" panose="02020603050405020304" pitchFamily="18" charset="0"/>
                <a:ea typeface="微软雅黑" panose="020B0503020204020204" pitchFamily="34" charset="-122"/>
              </a:rPr>
              <a:t>31</a:t>
            </a:r>
            <a:r>
              <a:rPr lang="zh-CN" altLang="en-US" sz="1500" b="1" dirty="0">
                <a:solidFill>
                  <a:prstClr val="black"/>
                </a:solidFill>
                <a:latin typeface="Times New Roman" panose="02020603050405020304" pitchFamily="18" charset="0"/>
                <a:ea typeface="微软雅黑" panose="020B0503020204020204" pitchFamily="34" charset="-122"/>
              </a:rPr>
              <a:t>、</a:t>
            </a:r>
            <a:r>
              <a:rPr lang="en-US" altLang="zh-CN" sz="1500" b="1" dirty="0">
                <a:solidFill>
                  <a:prstClr val="black"/>
                </a:solidFill>
                <a:latin typeface="Times New Roman" panose="02020603050405020304" pitchFamily="18" charset="0"/>
                <a:ea typeface="微软雅黑" panose="020B0503020204020204" pitchFamily="34" charset="-122"/>
              </a:rPr>
              <a:t>32</a:t>
            </a:r>
            <a:r>
              <a:rPr lang="zh-CN" altLang="en-US" sz="1500" b="1" dirty="0">
                <a:solidFill>
                  <a:prstClr val="black"/>
                </a:solidFill>
                <a:latin typeface="Times New Roman" panose="02020603050405020304" pitchFamily="18" charset="0"/>
                <a:ea typeface="微软雅黑" panose="020B0503020204020204" pitchFamily="34" charset="-122"/>
              </a:rPr>
              <a:t>引脚为芯片电源输入端，片内的</a:t>
            </a:r>
            <a:r>
              <a:rPr lang="en-US" altLang="zh-CN" sz="1500" b="1" dirty="0">
                <a:solidFill>
                  <a:prstClr val="black"/>
                </a:solidFill>
                <a:latin typeface="Times New Roman" panose="02020603050405020304" pitchFamily="18" charset="0"/>
                <a:ea typeface="微软雅黑" panose="020B0503020204020204" pitchFamily="34" charset="-122"/>
              </a:rPr>
              <a:t>DC/DC</a:t>
            </a:r>
            <a:r>
              <a:rPr lang="zh-CN" altLang="en-US" sz="1500" b="1" dirty="0">
                <a:solidFill>
                  <a:prstClr val="black"/>
                </a:solidFill>
                <a:latin typeface="Times New Roman" panose="02020603050405020304" pitchFamily="18" charset="0"/>
                <a:ea typeface="微软雅黑" panose="020B0503020204020204" pitchFamily="34" charset="-122"/>
              </a:rPr>
              <a:t>电流变换器把输入直流电压变换并隔离，然后将经隔离后的电源供给放大器输入级，并通过</a:t>
            </a:r>
            <a:r>
              <a:rPr lang="en-US" altLang="zh-CN" sz="1500" b="1" dirty="0">
                <a:solidFill>
                  <a:prstClr val="black"/>
                </a:solidFill>
                <a:latin typeface="Times New Roman" panose="02020603050405020304" pitchFamily="18" charset="0"/>
                <a:ea typeface="微软雅黑" panose="020B0503020204020204" pitchFamily="34" charset="-122"/>
              </a:rPr>
              <a:t>5</a:t>
            </a:r>
            <a:r>
              <a:rPr lang="zh-CN" altLang="en-US" sz="1500" b="1" dirty="0">
                <a:solidFill>
                  <a:prstClr val="black"/>
                </a:solidFill>
                <a:latin typeface="Times New Roman" panose="02020603050405020304" pitchFamily="18" charset="0"/>
                <a:ea typeface="微软雅黑" panose="020B0503020204020204" pitchFamily="34" charset="-122"/>
              </a:rPr>
              <a:t>、</a:t>
            </a:r>
            <a:r>
              <a:rPr lang="en-US" altLang="zh-CN" sz="1500" b="1" dirty="0">
                <a:solidFill>
                  <a:prstClr val="black"/>
                </a:solidFill>
                <a:latin typeface="Times New Roman" panose="02020603050405020304" pitchFamily="18" charset="0"/>
                <a:ea typeface="微软雅黑" panose="020B0503020204020204" pitchFamily="34" charset="-122"/>
              </a:rPr>
              <a:t>6</a:t>
            </a:r>
            <a:r>
              <a:rPr lang="zh-CN" altLang="en-US" sz="1500" b="1" dirty="0">
                <a:solidFill>
                  <a:prstClr val="black"/>
                </a:solidFill>
                <a:latin typeface="Times New Roman" panose="02020603050405020304" pitchFamily="18" charset="0"/>
                <a:ea typeface="微软雅黑" panose="020B0503020204020204" pitchFamily="34" charset="-122"/>
              </a:rPr>
              <a:t>引脚输出；</a:t>
            </a:r>
            <a:endParaRPr lang="en-US" altLang="zh-CN" sz="1500"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r>
              <a:rPr lang="zh-CN" altLang="en-US" sz="1500" b="1" dirty="0">
                <a:solidFill>
                  <a:prstClr val="black"/>
                </a:solidFill>
                <a:latin typeface="Times New Roman" panose="02020603050405020304" pitchFamily="18" charset="0"/>
                <a:ea typeface="微软雅黑" panose="020B0503020204020204" pitchFamily="34" charset="-122"/>
              </a:rPr>
              <a:t>隔离放大器的输入级与输出级不共地，从而达到输入、输出隔离的目的。</a:t>
            </a:r>
            <a:endParaRPr lang="en-US" altLang="zh-CN" sz="1500" b="1" dirty="0">
              <a:solidFill>
                <a:prstClr val="black"/>
              </a:solidFill>
              <a:latin typeface="Times New Roman" panose="02020603050405020304" pitchFamily="18" charset="0"/>
              <a:ea typeface="微软雅黑" panose="020B0503020204020204" pitchFamily="34" charset="-122"/>
            </a:endParaRPr>
          </a:p>
        </p:txBody>
      </p:sp>
      <p:pic>
        <p:nvPicPr>
          <p:cNvPr id="11" name="图片 10"/>
          <p:cNvPicPr/>
          <p:nvPr/>
        </p:nvPicPr>
        <p:blipFill>
          <a:blip r:embed="rId3"/>
          <a:stretch>
            <a:fillRect/>
          </a:stretch>
        </p:blipFill>
        <p:spPr>
          <a:xfrm>
            <a:off x="323528" y="1916107"/>
            <a:ext cx="3600401" cy="2469979"/>
          </a:xfrm>
          <a:prstGeom prst="rect">
            <a:avLst/>
          </a:prstGeom>
        </p:spPr>
      </p:pic>
    </p:spTree>
    <p:extLst>
      <p:ext uri="{BB962C8B-B14F-4D97-AF65-F5344CB8AC3E}">
        <p14:creationId xmlns:p14="http://schemas.microsoft.com/office/powerpoint/2010/main" val="19631834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2" y="411510"/>
            <a:ext cx="2699790"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4" name="矩形 13"/>
          <p:cNvSpPr/>
          <p:nvPr/>
        </p:nvSpPr>
        <p:spPr>
          <a:xfrm>
            <a:off x="71500" y="434685"/>
            <a:ext cx="2569934" cy="461665"/>
          </a:xfrm>
          <a:prstGeom prst="rect">
            <a:avLst/>
          </a:prstGeom>
        </p:spPr>
        <p:txBody>
          <a:bodyPr wrap="none">
            <a:spAutoFit/>
          </a:bodyPr>
          <a:lstStyle/>
          <a:p>
            <a:r>
              <a:rPr lang="en-US" altLang="zh-CN" sz="2400" b="1" dirty="0">
                <a:solidFill>
                  <a:schemeClr val="bg1"/>
                </a:solidFill>
                <a:latin typeface="Times New Roman" panose="02020603050405020304" pitchFamily="18" charset="0"/>
                <a:ea typeface="微软雅黑" pitchFamily="34" charset="-122"/>
                <a:sym typeface="Times New Roman" panose="02020603050405020304" pitchFamily="18" charset="0"/>
              </a:rPr>
              <a:t> 4.2.3  </a:t>
            </a:r>
            <a:r>
              <a:rPr lang="zh-CN" altLang="en-US" sz="2400" b="1" dirty="0">
                <a:solidFill>
                  <a:schemeClr val="bg1"/>
                </a:solidFill>
                <a:latin typeface="Times New Roman" panose="02020603050405020304" pitchFamily="18" charset="0"/>
                <a:ea typeface="微软雅黑" pitchFamily="34" charset="-122"/>
                <a:sym typeface="Times New Roman" panose="02020603050405020304" pitchFamily="18" charset="0"/>
              </a:rPr>
              <a:t>隔离放大器</a:t>
            </a:r>
          </a:p>
        </p:txBody>
      </p:sp>
      <p:sp>
        <p:nvSpPr>
          <p:cNvPr id="5" name="矩形 4"/>
          <p:cNvSpPr/>
          <p:nvPr/>
        </p:nvSpPr>
        <p:spPr>
          <a:xfrm>
            <a:off x="241756" y="1887674"/>
            <a:ext cx="8686800" cy="2862322"/>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marL="285750" indent="-285750">
              <a:lnSpc>
                <a:spcPct val="125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rPr>
              <a:t>采用了新颖的占空比调制解调技术；</a:t>
            </a: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rPr>
              <a:t>发送信号时，数字信号通过一个</a:t>
            </a:r>
            <a:r>
              <a:rPr lang="en-US" altLang="zh-CN" b="1" dirty="0">
                <a:solidFill>
                  <a:prstClr val="black"/>
                </a:solidFill>
                <a:latin typeface="Times New Roman" panose="02020603050405020304" pitchFamily="18" charset="0"/>
                <a:ea typeface="微软雅黑" panose="020B0503020204020204" pitchFamily="34" charset="-122"/>
              </a:rPr>
              <a:t>2pF</a:t>
            </a:r>
            <a:r>
              <a:rPr lang="zh-CN" altLang="en-US" b="1" dirty="0">
                <a:solidFill>
                  <a:prstClr val="black"/>
                </a:solidFill>
                <a:latin typeface="Times New Roman" panose="02020603050405020304" pitchFamily="18" charset="0"/>
                <a:ea typeface="微软雅黑" panose="020B0503020204020204" pitchFamily="34" charset="-122"/>
              </a:rPr>
              <a:t>的差动电容隔离栅，具有数字调制特性的隔离栅不会影响数字信号的完整性；</a:t>
            </a: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rPr>
              <a:t>极好的可靠性和高频瞬态抑制特性；</a:t>
            </a: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rPr>
              <a:t>放大器和栅电容被一同密封在</a:t>
            </a:r>
            <a:r>
              <a:rPr lang="en-US" altLang="zh-CN" b="1" dirty="0">
                <a:solidFill>
                  <a:prstClr val="black"/>
                </a:solidFill>
                <a:latin typeface="Times New Roman" panose="02020603050405020304" pitchFamily="18" charset="0"/>
                <a:ea typeface="微软雅黑" panose="020B0503020204020204" pitchFamily="34" charset="-122"/>
              </a:rPr>
              <a:t>DIP</a:t>
            </a:r>
            <a:r>
              <a:rPr lang="zh-CN" altLang="en-US" b="1" dirty="0">
                <a:solidFill>
                  <a:prstClr val="black"/>
                </a:solidFill>
                <a:latin typeface="Times New Roman" panose="02020603050405020304" pitchFamily="18" charset="0"/>
                <a:ea typeface="微软雅黑" panose="020B0503020204020204" pitchFamily="34" charset="-122"/>
              </a:rPr>
              <a:t>内。</a:t>
            </a: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p:txBody>
      </p:sp>
      <p:sp>
        <p:nvSpPr>
          <p:cNvPr id="6" name="矩形 5"/>
          <p:cNvSpPr/>
          <p:nvPr/>
        </p:nvSpPr>
        <p:spPr>
          <a:xfrm>
            <a:off x="899592" y="1341809"/>
            <a:ext cx="3240360" cy="369332"/>
          </a:xfrm>
          <a:prstGeom prst="rect">
            <a:avLst/>
          </a:prstGeom>
          <a:ln>
            <a:solidFill>
              <a:schemeClr val="accent3">
                <a:lumMod val="75000"/>
              </a:schemeClr>
            </a:solidFill>
          </a:ln>
        </p:spPr>
        <p:style>
          <a:lnRef idx="2">
            <a:schemeClr val="accent3"/>
          </a:lnRef>
          <a:fillRef idx="1">
            <a:schemeClr val="lt1"/>
          </a:fillRef>
          <a:effectRef idx="0">
            <a:schemeClr val="accent3"/>
          </a:effectRef>
          <a:fontRef idx="minor">
            <a:schemeClr val="dk1"/>
          </a:fontRef>
        </p:style>
        <p:txBody>
          <a:bodyPr wrap="square">
            <a:spAutoFit/>
          </a:bodyPr>
          <a:lstStyle/>
          <a:p>
            <a:pPr lvl="0" algn="ctr"/>
            <a:r>
              <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ISO122</a:t>
            </a: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电容耦合隔离放大器</a:t>
            </a:r>
          </a:p>
        </p:txBody>
      </p:sp>
      <p:sp>
        <p:nvSpPr>
          <p:cNvPr id="7" name="七角星 6"/>
          <p:cNvSpPr/>
          <p:nvPr/>
        </p:nvSpPr>
        <p:spPr>
          <a:xfrm>
            <a:off x="395536" y="1095586"/>
            <a:ext cx="648072" cy="576064"/>
          </a:xfrm>
          <a:prstGeom prst="star7">
            <a:avLst/>
          </a:prstGeom>
          <a:solidFill>
            <a:schemeClr val="accent3">
              <a:lumMod val="40000"/>
              <a:lumOff val="60000"/>
            </a:schemeClr>
          </a:solidFill>
          <a:ln>
            <a:solidFill>
              <a:schemeClr val="accent3">
                <a:lumMod val="75000"/>
              </a:schemeClr>
            </a:solidFill>
          </a:ln>
          <a:scene3d>
            <a:camera prst="orthographicFront"/>
            <a:lightRig rig="threePt" dir="t"/>
          </a:scene3d>
          <a:sp3d>
            <a:bevelT w="152400" h="50800" prst="softRound"/>
          </a:sp3d>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CN" sz="2800" b="1" dirty="0">
                <a:latin typeface="Times New Roman" panose="02020603050405020304" pitchFamily="18" charset="0"/>
                <a:ea typeface="微软雅黑" panose="020B0503020204020204" pitchFamily="34" charset="-122"/>
                <a:sym typeface="Times New Roman" panose="02020603050405020304" pitchFamily="18" charset="0"/>
              </a:rPr>
              <a:t>2</a:t>
            </a:r>
            <a:endParaRPr lang="zh-CN" altLang="en-US" sz="2800" b="1" dirty="0">
              <a:latin typeface="Times New Roman" panose="02020603050405020304" pitchFamily="18" charset="0"/>
              <a:ea typeface="微软雅黑" panose="020B0503020204020204" pitchFamily="34" charset="-122"/>
              <a:sym typeface="Times New Roman" panose="02020603050405020304" pitchFamily="18" charset="0"/>
            </a:endParaRPr>
          </a:p>
        </p:txBody>
      </p:sp>
    </p:spTree>
    <p:extLst>
      <p:ext uri="{BB962C8B-B14F-4D97-AF65-F5344CB8AC3E}">
        <p14:creationId xmlns:p14="http://schemas.microsoft.com/office/powerpoint/2010/main" val="337697569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2" y="411510"/>
            <a:ext cx="2699790"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4" name="矩形 13"/>
          <p:cNvSpPr/>
          <p:nvPr/>
        </p:nvSpPr>
        <p:spPr>
          <a:xfrm>
            <a:off x="71500" y="434685"/>
            <a:ext cx="2569934" cy="461665"/>
          </a:xfrm>
          <a:prstGeom prst="rect">
            <a:avLst/>
          </a:prstGeom>
        </p:spPr>
        <p:txBody>
          <a:bodyPr wrap="none">
            <a:spAutoFit/>
          </a:bodyPr>
          <a:lstStyle/>
          <a:p>
            <a:r>
              <a:rPr lang="en-US" altLang="zh-CN" sz="2400" b="1" dirty="0">
                <a:solidFill>
                  <a:schemeClr val="bg1"/>
                </a:solidFill>
                <a:latin typeface="Times New Roman" panose="02020603050405020304" pitchFamily="18" charset="0"/>
                <a:ea typeface="微软雅黑" pitchFamily="34" charset="-122"/>
                <a:sym typeface="Times New Roman" panose="02020603050405020304" pitchFamily="18" charset="0"/>
              </a:rPr>
              <a:t> 4.2.3  </a:t>
            </a:r>
            <a:r>
              <a:rPr lang="zh-CN" altLang="en-US" sz="2400" b="1" dirty="0">
                <a:solidFill>
                  <a:schemeClr val="bg1"/>
                </a:solidFill>
                <a:latin typeface="Times New Roman" panose="02020603050405020304" pitchFamily="18" charset="0"/>
                <a:ea typeface="微软雅黑" pitchFamily="34" charset="-122"/>
                <a:sym typeface="Times New Roman" panose="02020603050405020304" pitchFamily="18" charset="0"/>
              </a:rPr>
              <a:t>隔离放大器</a:t>
            </a:r>
          </a:p>
        </p:txBody>
      </p:sp>
      <p:sp>
        <p:nvSpPr>
          <p:cNvPr id="5" name="矩形 4"/>
          <p:cNvSpPr/>
          <p:nvPr/>
        </p:nvSpPr>
        <p:spPr>
          <a:xfrm>
            <a:off x="241756" y="1887674"/>
            <a:ext cx="8686800" cy="2862322"/>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marL="285750" indent="-285750">
              <a:lnSpc>
                <a:spcPct val="125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rPr>
              <a:t>光电耦合隔离放大器一般由三部分组成：</a:t>
            </a:r>
            <a:r>
              <a:rPr lang="zh-CN" altLang="en-US" b="1" dirty="0">
                <a:solidFill>
                  <a:srgbClr val="FF0000"/>
                </a:solidFill>
                <a:latin typeface="Times New Roman" panose="02020603050405020304" pitchFamily="18" charset="0"/>
                <a:ea typeface="微软雅黑" panose="020B0503020204020204" pitchFamily="34" charset="-122"/>
              </a:rPr>
              <a:t>光的发射</a:t>
            </a:r>
            <a:r>
              <a:rPr lang="zh-CN" altLang="en-US" b="1" dirty="0">
                <a:solidFill>
                  <a:prstClr val="black"/>
                </a:solidFill>
                <a:latin typeface="Times New Roman" panose="02020603050405020304" pitchFamily="18" charset="0"/>
                <a:ea typeface="微软雅黑" panose="020B0503020204020204" pitchFamily="34" charset="-122"/>
              </a:rPr>
              <a:t>、</a:t>
            </a:r>
            <a:r>
              <a:rPr lang="zh-CN" altLang="en-US" b="1" dirty="0">
                <a:solidFill>
                  <a:srgbClr val="FF0000"/>
                </a:solidFill>
                <a:latin typeface="Times New Roman" panose="02020603050405020304" pitchFamily="18" charset="0"/>
                <a:ea typeface="微软雅黑" panose="020B0503020204020204" pitchFamily="34" charset="-122"/>
              </a:rPr>
              <a:t>光的接收</a:t>
            </a:r>
            <a:r>
              <a:rPr lang="zh-CN" altLang="en-US" b="1" dirty="0">
                <a:solidFill>
                  <a:prstClr val="black"/>
                </a:solidFill>
                <a:latin typeface="Times New Roman" panose="02020603050405020304" pitchFamily="18" charset="0"/>
                <a:ea typeface="微软雅黑" panose="020B0503020204020204" pitchFamily="34" charset="-122"/>
              </a:rPr>
              <a:t>和</a:t>
            </a:r>
            <a:r>
              <a:rPr lang="zh-CN" altLang="en-US" b="1" dirty="0">
                <a:solidFill>
                  <a:srgbClr val="FF0000"/>
                </a:solidFill>
                <a:latin typeface="Times New Roman" panose="02020603050405020304" pitchFamily="18" charset="0"/>
                <a:ea typeface="微软雅黑" panose="020B0503020204020204" pitchFamily="34" charset="-122"/>
              </a:rPr>
              <a:t>信号放大装置</a:t>
            </a:r>
            <a:r>
              <a:rPr lang="zh-CN" altLang="en-US" b="1" dirty="0">
                <a:solidFill>
                  <a:prstClr val="black"/>
                </a:solidFill>
                <a:latin typeface="Times New Roman" panose="02020603050405020304" pitchFamily="18" charset="0"/>
                <a:ea typeface="微软雅黑" panose="020B0503020204020204" pitchFamily="34" charset="-122"/>
              </a:rPr>
              <a:t>；</a:t>
            </a: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rPr>
              <a:t>输入的电信号驱动发光二极管，使之发出一定波长的光；</a:t>
            </a: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rPr>
              <a:t>这个光被光探测器接收并转化为光电流，再经过进一步放大后输出，从而完成了电</a:t>
            </a:r>
            <a:r>
              <a:rPr lang="en-US" altLang="zh-CN" b="1" dirty="0">
                <a:solidFill>
                  <a:prstClr val="black"/>
                </a:solidFill>
                <a:latin typeface="Times New Roman" panose="02020603050405020304" pitchFamily="18" charset="0"/>
                <a:ea typeface="微软雅黑" panose="020B0503020204020204" pitchFamily="34" charset="-122"/>
              </a:rPr>
              <a:t>–</a:t>
            </a:r>
            <a:r>
              <a:rPr lang="zh-CN" altLang="en-US" b="1" dirty="0">
                <a:solidFill>
                  <a:prstClr val="black"/>
                </a:solidFill>
                <a:latin typeface="Times New Roman" panose="02020603050405020304" pitchFamily="18" charset="0"/>
                <a:ea typeface="微软雅黑" panose="020B0503020204020204" pitchFamily="34" charset="-122"/>
              </a:rPr>
              <a:t>光</a:t>
            </a:r>
            <a:r>
              <a:rPr lang="en-US" altLang="zh-CN" b="1" dirty="0">
                <a:solidFill>
                  <a:prstClr val="black"/>
                </a:solidFill>
                <a:latin typeface="Times New Roman" panose="02020603050405020304" pitchFamily="18" charset="0"/>
                <a:ea typeface="微软雅黑" panose="020B0503020204020204" pitchFamily="34" charset="-122"/>
              </a:rPr>
              <a:t>–</a:t>
            </a:r>
            <a:r>
              <a:rPr lang="zh-CN" altLang="en-US" b="1" dirty="0">
                <a:solidFill>
                  <a:prstClr val="black"/>
                </a:solidFill>
                <a:latin typeface="Times New Roman" panose="02020603050405020304" pitchFamily="18" charset="0"/>
                <a:ea typeface="微软雅黑" panose="020B0503020204020204" pitchFamily="34" charset="-122"/>
              </a:rPr>
              <a:t>电的转换，起到输入、输出、隔离的作用；</a:t>
            </a: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rPr>
              <a:t>由于光电耦合器输入、输出间是通过光信号的传送实现耦合的，输入和输出之间没有直接的电气联系，因此具有很强的隔离作用；</a:t>
            </a: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rPr>
              <a:t>电信号传输具有单向性等特点，因而具有良好的电绝缘能力和抗干扰能力。</a:t>
            </a: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p:txBody>
      </p:sp>
      <p:sp>
        <p:nvSpPr>
          <p:cNvPr id="6" name="矩形 5"/>
          <p:cNvSpPr/>
          <p:nvPr/>
        </p:nvSpPr>
        <p:spPr>
          <a:xfrm>
            <a:off x="899592" y="1341809"/>
            <a:ext cx="3240360" cy="369332"/>
          </a:xfrm>
          <a:prstGeom prst="rect">
            <a:avLst/>
          </a:prstGeom>
          <a:ln>
            <a:solidFill>
              <a:schemeClr val="accent3">
                <a:lumMod val="75000"/>
              </a:schemeClr>
            </a:solidFill>
          </a:ln>
        </p:spPr>
        <p:style>
          <a:lnRef idx="2">
            <a:schemeClr val="accent3"/>
          </a:lnRef>
          <a:fillRef idx="1">
            <a:schemeClr val="lt1"/>
          </a:fillRef>
          <a:effectRef idx="0">
            <a:schemeClr val="accent3"/>
          </a:effectRef>
          <a:fontRef idx="minor">
            <a:schemeClr val="dk1"/>
          </a:fontRef>
        </p:style>
        <p:txBody>
          <a:bodyPr wrap="square">
            <a:spAutoFit/>
          </a:bodyPr>
          <a:lstStyle/>
          <a:p>
            <a:pPr lvl="0" algn="ctr"/>
            <a:r>
              <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ISO100</a:t>
            </a: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光电耦合隔离放大器</a:t>
            </a:r>
          </a:p>
        </p:txBody>
      </p:sp>
      <p:sp>
        <p:nvSpPr>
          <p:cNvPr id="7" name="七角星 6"/>
          <p:cNvSpPr/>
          <p:nvPr/>
        </p:nvSpPr>
        <p:spPr>
          <a:xfrm>
            <a:off x="395536" y="1095586"/>
            <a:ext cx="648072" cy="576064"/>
          </a:xfrm>
          <a:prstGeom prst="star7">
            <a:avLst/>
          </a:prstGeom>
          <a:solidFill>
            <a:schemeClr val="accent3">
              <a:lumMod val="40000"/>
              <a:lumOff val="60000"/>
            </a:schemeClr>
          </a:solidFill>
          <a:ln>
            <a:solidFill>
              <a:schemeClr val="accent3">
                <a:lumMod val="75000"/>
              </a:schemeClr>
            </a:solidFill>
          </a:ln>
          <a:scene3d>
            <a:camera prst="orthographicFront"/>
            <a:lightRig rig="threePt" dir="t"/>
          </a:scene3d>
          <a:sp3d>
            <a:bevelT w="152400" h="50800" prst="softRound"/>
          </a:sp3d>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CN" sz="2800" b="1" dirty="0">
                <a:latin typeface="Times New Roman" panose="02020603050405020304" pitchFamily="18" charset="0"/>
                <a:ea typeface="微软雅黑" panose="020B0503020204020204" pitchFamily="34" charset="-122"/>
                <a:sym typeface="Times New Roman" panose="02020603050405020304" pitchFamily="18" charset="0"/>
              </a:rPr>
              <a:t>3</a:t>
            </a:r>
            <a:endParaRPr lang="zh-CN" altLang="en-US" sz="2800" b="1" dirty="0">
              <a:latin typeface="Times New Roman" panose="02020603050405020304" pitchFamily="18" charset="0"/>
              <a:ea typeface="微软雅黑" panose="020B0503020204020204" pitchFamily="34" charset="-122"/>
              <a:sym typeface="Times New Roman" panose="02020603050405020304" pitchFamily="18" charset="0"/>
            </a:endParaRPr>
          </a:p>
        </p:txBody>
      </p:sp>
    </p:spTree>
    <p:extLst>
      <p:ext uri="{BB962C8B-B14F-4D97-AF65-F5344CB8AC3E}">
        <p14:creationId xmlns:p14="http://schemas.microsoft.com/office/powerpoint/2010/main" val="110059905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2" y="411510"/>
            <a:ext cx="2699790"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4" name="矩形 13"/>
          <p:cNvSpPr/>
          <p:nvPr/>
        </p:nvSpPr>
        <p:spPr>
          <a:xfrm>
            <a:off x="71500" y="434685"/>
            <a:ext cx="2569934" cy="461665"/>
          </a:xfrm>
          <a:prstGeom prst="rect">
            <a:avLst/>
          </a:prstGeom>
        </p:spPr>
        <p:txBody>
          <a:bodyPr wrap="none">
            <a:spAutoFit/>
          </a:bodyPr>
          <a:lstStyle/>
          <a:p>
            <a:r>
              <a:rPr lang="en-US" altLang="zh-CN" sz="2400" b="1" dirty="0">
                <a:solidFill>
                  <a:schemeClr val="bg1"/>
                </a:solidFill>
                <a:latin typeface="Times New Roman" panose="02020603050405020304" pitchFamily="18" charset="0"/>
                <a:ea typeface="微软雅黑" pitchFamily="34" charset="-122"/>
                <a:sym typeface="Times New Roman" panose="02020603050405020304" pitchFamily="18" charset="0"/>
              </a:rPr>
              <a:t> 4.2.3  </a:t>
            </a:r>
            <a:r>
              <a:rPr lang="zh-CN" altLang="en-US" sz="2400" b="1" dirty="0">
                <a:solidFill>
                  <a:schemeClr val="bg1"/>
                </a:solidFill>
                <a:latin typeface="Times New Roman" panose="02020603050405020304" pitchFamily="18" charset="0"/>
                <a:ea typeface="微软雅黑" pitchFamily="34" charset="-122"/>
                <a:sym typeface="Times New Roman" panose="02020603050405020304" pitchFamily="18" charset="0"/>
              </a:rPr>
              <a:t>隔离放大器</a:t>
            </a:r>
          </a:p>
        </p:txBody>
      </p:sp>
      <p:sp>
        <p:nvSpPr>
          <p:cNvPr id="5" name="矩形 4"/>
          <p:cNvSpPr/>
          <p:nvPr/>
        </p:nvSpPr>
        <p:spPr>
          <a:xfrm>
            <a:off x="241756" y="1887674"/>
            <a:ext cx="8686800" cy="2862322"/>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p:txBody>
      </p:sp>
      <p:sp>
        <p:nvSpPr>
          <p:cNvPr id="6" name="矩形 5"/>
          <p:cNvSpPr/>
          <p:nvPr/>
        </p:nvSpPr>
        <p:spPr>
          <a:xfrm>
            <a:off x="899592" y="1341809"/>
            <a:ext cx="3240360" cy="369332"/>
          </a:xfrm>
          <a:prstGeom prst="rect">
            <a:avLst/>
          </a:prstGeom>
          <a:ln>
            <a:solidFill>
              <a:schemeClr val="accent3">
                <a:lumMod val="75000"/>
              </a:schemeClr>
            </a:solidFill>
          </a:ln>
        </p:spPr>
        <p:style>
          <a:lnRef idx="2">
            <a:schemeClr val="accent3"/>
          </a:lnRef>
          <a:fillRef idx="1">
            <a:schemeClr val="lt1"/>
          </a:fillRef>
          <a:effectRef idx="0">
            <a:schemeClr val="accent3"/>
          </a:effectRef>
          <a:fontRef idx="minor">
            <a:schemeClr val="dk1"/>
          </a:fontRef>
        </p:style>
        <p:txBody>
          <a:bodyPr wrap="square">
            <a:spAutoFit/>
          </a:bodyPr>
          <a:lstStyle/>
          <a:p>
            <a:pPr lvl="0" algn="ctr"/>
            <a:r>
              <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ISO100</a:t>
            </a: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光电耦合隔离放大器</a:t>
            </a:r>
          </a:p>
        </p:txBody>
      </p:sp>
      <p:sp>
        <p:nvSpPr>
          <p:cNvPr id="7" name="七角星 6"/>
          <p:cNvSpPr/>
          <p:nvPr/>
        </p:nvSpPr>
        <p:spPr>
          <a:xfrm>
            <a:off x="395536" y="1095586"/>
            <a:ext cx="648072" cy="576064"/>
          </a:xfrm>
          <a:prstGeom prst="star7">
            <a:avLst/>
          </a:prstGeom>
          <a:solidFill>
            <a:schemeClr val="accent3">
              <a:lumMod val="40000"/>
              <a:lumOff val="60000"/>
            </a:schemeClr>
          </a:solidFill>
          <a:ln>
            <a:solidFill>
              <a:schemeClr val="accent3">
                <a:lumMod val="75000"/>
              </a:schemeClr>
            </a:solidFill>
          </a:ln>
          <a:scene3d>
            <a:camera prst="orthographicFront"/>
            <a:lightRig rig="threePt" dir="t"/>
          </a:scene3d>
          <a:sp3d>
            <a:bevelT w="152400" h="50800" prst="softRound"/>
          </a:sp3d>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CN" sz="2800" b="1" dirty="0">
                <a:latin typeface="Times New Roman" panose="02020603050405020304" pitchFamily="18" charset="0"/>
                <a:ea typeface="微软雅黑" panose="020B0503020204020204" pitchFamily="34" charset="-122"/>
                <a:sym typeface="Times New Roman" panose="02020603050405020304" pitchFamily="18" charset="0"/>
              </a:rPr>
              <a:t>3</a:t>
            </a:r>
            <a:endParaRPr lang="zh-CN" altLang="en-US" sz="2800" b="1" dirty="0">
              <a:latin typeface="Times New Roman" panose="02020603050405020304" pitchFamily="18" charset="0"/>
              <a:ea typeface="微软雅黑" panose="020B0503020204020204" pitchFamily="34" charset="-122"/>
              <a:sym typeface="Times New Roman" panose="02020603050405020304" pitchFamily="18" charset="0"/>
            </a:endParaRPr>
          </a:p>
        </p:txBody>
      </p:sp>
      <p:pic>
        <p:nvPicPr>
          <p:cNvPr id="8" name="图片 7"/>
          <p:cNvPicPr/>
          <p:nvPr/>
        </p:nvPicPr>
        <p:blipFill>
          <a:blip r:embed="rId3"/>
          <a:stretch>
            <a:fillRect/>
          </a:stretch>
        </p:blipFill>
        <p:spPr>
          <a:xfrm>
            <a:off x="330262" y="1961237"/>
            <a:ext cx="4205734" cy="2410713"/>
          </a:xfrm>
          <a:prstGeom prst="rect">
            <a:avLst/>
          </a:prstGeom>
        </p:spPr>
      </p:pic>
      <p:sp>
        <p:nvSpPr>
          <p:cNvPr id="2" name="矩形 1"/>
          <p:cNvSpPr/>
          <p:nvPr/>
        </p:nvSpPr>
        <p:spPr>
          <a:xfrm>
            <a:off x="939771" y="4366260"/>
            <a:ext cx="2986715" cy="307777"/>
          </a:xfrm>
          <a:prstGeom prst="rect">
            <a:avLst/>
          </a:prstGeom>
        </p:spPr>
        <p:txBody>
          <a:bodyPr wrap="none">
            <a:spAutoFit/>
          </a:bodyPr>
          <a:lstStyle/>
          <a:p>
            <a:r>
              <a:rPr lang="en-US" altLang="zh-CN" sz="1400" b="1" dirty="0">
                <a:latin typeface="微软雅黑" panose="020B0503020204020204" pitchFamily="34" charset="-122"/>
                <a:ea typeface="微软雅黑" panose="020B0503020204020204" pitchFamily="34" charset="-122"/>
                <a:cs typeface="Times New Roman" panose="02020603050405020304" pitchFamily="18" charset="0"/>
              </a:rPr>
              <a:t>ISO100</a:t>
            </a:r>
            <a:r>
              <a:rPr lang="zh-CN" altLang="zh-CN" sz="1400" b="1" dirty="0">
                <a:latin typeface="微软雅黑" panose="020B0503020204020204" pitchFamily="34" charset="-122"/>
                <a:ea typeface="微软雅黑" panose="020B0503020204020204" pitchFamily="34" charset="-122"/>
                <a:cs typeface="Times New Roman" panose="02020603050405020304" pitchFamily="18" charset="0"/>
              </a:rPr>
              <a:t>光电耦合隔离放大器结构图</a:t>
            </a:r>
            <a:endParaRPr lang="zh-CN" altLang="en-US" sz="1400" b="1" dirty="0">
              <a:latin typeface="微软雅黑" panose="020B0503020204020204" pitchFamily="34" charset="-122"/>
              <a:ea typeface="微软雅黑"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9" name="矩形 8"/>
              <p:cNvSpPr/>
              <p:nvPr/>
            </p:nvSpPr>
            <p:spPr>
              <a:xfrm>
                <a:off x="4609736" y="2206222"/>
                <a:ext cx="4343400" cy="2225225"/>
              </a:xfrm>
              <a:prstGeom prst="rect">
                <a:avLst/>
              </a:prstGeom>
            </p:spPr>
            <p:txBody>
              <a:bodyPr wrap="square">
                <a:spAutoFit/>
              </a:bodyPr>
              <a:lstStyle/>
              <a:p>
                <a:pPr marL="285750" indent="-285750">
                  <a:lnSpc>
                    <a:spcPct val="110000"/>
                  </a:lnSpc>
                  <a:buClr>
                    <a:schemeClr val="accent3">
                      <a:lumMod val="75000"/>
                    </a:schemeClr>
                  </a:buClr>
                  <a:buFont typeface="Wingdings" pitchFamily="2" charset="2"/>
                  <a:buChar char="Ø"/>
                </a:pPr>
                <a:r>
                  <a:rPr lang="zh-CN" altLang="zh-CN" b="1" dirty="0">
                    <a:solidFill>
                      <a:prstClr val="black"/>
                    </a:solidFill>
                    <a:latin typeface="Times New Roman" panose="02020603050405020304" pitchFamily="18" charset="0"/>
                    <a:ea typeface="微软雅黑" panose="020B0503020204020204" pitchFamily="34" charset="-122"/>
                  </a:rPr>
                  <a:t>由两个运算放大器</a:t>
                </a:r>
                <a:r>
                  <a:rPr lang="en-US" altLang="zh-CN" b="1" dirty="0">
                    <a:solidFill>
                      <a:prstClr val="black"/>
                    </a:solidFill>
                    <a:latin typeface="Times New Roman" panose="02020603050405020304" pitchFamily="18" charset="0"/>
                    <a:ea typeface="微软雅黑" panose="020B0503020204020204" pitchFamily="34" charset="-122"/>
                  </a:rPr>
                  <a:t>A1</a:t>
                </a:r>
                <a:r>
                  <a:rPr lang="zh-CN" altLang="zh-CN" b="1" dirty="0">
                    <a:solidFill>
                      <a:prstClr val="black"/>
                    </a:solidFill>
                    <a:latin typeface="Times New Roman" panose="02020603050405020304" pitchFamily="18" charset="0"/>
                    <a:ea typeface="微软雅黑" panose="020B0503020204020204" pitchFamily="34" charset="-122"/>
                  </a:rPr>
                  <a:t>和</a:t>
                </a:r>
                <a:r>
                  <a:rPr lang="en-US" altLang="zh-CN" b="1" dirty="0">
                    <a:solidFill>
                      <a:prstClr val="black"/>
                    </a:solidFill>
                    <a:latin typeface="Times New Roman" panose="02020603050405020304" pitchFamily="18" charset="0"/>
                    <a:ea typeface="微软雅黑" panose="020B0503020204020204" pitchFamily="34" charset="-122"/>
                  </a:rPr>
                  <a:t>A2</a:t>
                </a:r>
                <a:r>
                  <a:rPr lang="zh-CN" altLang="zh-CN" b="1" dirty="0">
                    <a:solidFill>
                      <a:prstClr val="black"/>
                    </a:solidFill>
                    <a:latin typeface="Times New Roman" panose="02020603050405020304" pitchFamily="18" charset="0"/>
                    <a:ea typeface="微软雅黑" panose="020B0503020204020204" pitchFamily="34" charset="-122"/>
                  </a:rPr>
                  <a:t>，两个恒流源</a:t>
                </a:r>
                <a14:m>
                  <m:oMath xmlns:m="http://schemas.openxmlformats.org/officeDocument/2006/math">
                    <m:sSub>
                      <m:sSubPr>
                        <m:ctrlPr>
                          <a:rPr lang="zh-CN" altLang="zh-CN" b="1" i="1">
                            <a:solidFill>
                              <a:prstClr val="black"/>
                            </a:solidFill>
                            <a:latin typeface="Cambria Math" panose="02040503050406030204" pitchFamily="18" charset="0"/>
                            <a:ea typeface="微软雅黑" panose="020B0503020204020204" pitchFamily="34" charset="-122"/>
                          </a:rPr>
                        </m:ctrlPr>
                      </m:sSubPr>
                      <m:e>
                        <m:r>
                          <a:rPr lang="en-US" altLang="zh-CN" b="1" i="1">
                            <a:solidFill>
                              <a:prstClr val="black"/>
                            </a:solidFill>
                            <a:latin typeface="Cambria Math" panose="02040503050406030204" pitchFamily="18" charset="0"/>
                            <a:ea typeface="微软雅黑" panose="020B0503020204020204" pitchFamily="34" charset="-122"/>
                          </a:rPr>
                          <m:t>𝑰</m:t>
                        </m:r>
                      </m:e>
                      <m:sub>
                        <m:r>
                          <a:rPr lang="en-US" altLang="zh-CN" b="1" i="1">
                            <a:solidFill>
                              <a:prstClr val="black"/>
                            </a:solidFill>
                            <a:latin typeface="Cambria Math" panose="02040503050406030204" pitchFamily="18" charset="0"/>
                            <a:ea typeface="微软雅黑" panose="020B0503020204020204" pitchFamily="34" charset="-122"/>
                          </a:rPr>
                          <m:t>𝑹𝑬𝑭</m:t>
                        </m:r>
                        <m:r>
                          <a:rPr lang="en-US" altLang="zh-CN" b="1" i="1">
                            <a:solidFill>
                              <a:prstClr val="black"/>
                            </a:solidFill>
                            <a:latin typeface="Cambria Math" panose="02040503050406030204" pitchFamily="18" charset="0"/>
                            <a:ea typeface="微软雅黑" panose="020B0503020204020204" pitchFamily="34" charset="-122"/>
                          </a:rPr>
                          <m:t>𝟏</m:t>
                        </m:r>
                      </m:sub>
                    </m:sSub>
                  </m:oMath>
                </a14:m>
                <a:r>
                  <a:rPr lang="zh-CN" altLang="zh-CN" b="1" dirty="0">
                    <a:solidFill>
                      <a:prstClr val="black"/>
                    </a:solidFill>
                    <a:latin typeface="Times New Roman" panose="02020603050405020304" pitchFamily="18" charset="0"/>
                    <a:ea typeface="微软雅黑" panose="020B0503020204020204" pitchFamily="34" charset="-122"/>
                  </a:rPr>
                  <a:t>和</a:t>
                </a:r>
                <a14:m>
                  <m:oMath xmlns:m="http://schemas.openxmlformats.org/officeDocument/2006/math">
                    <m:sSub>
                      <m:sSubPr>
                        <m:ctrlPr>
                          <a:rPr lang="zh-CN" altLang="zh-CN" b="1" i="1">
                            <a:solidFill>
                              <a:prstClr val="black"/>
                            </a:solidFill>
                            <a:latin typeface="Cambria Math" panose="02040503050406030204" pitchFamily="18" charset="0"/>
                            <a:ea typeface="微软雅黑" panose="020B0503020204020204" pitchFamily="34" charset="-122"/>
                          </a:rPr>
                        </m:ctrlPr>
                      </m:sSubPr>
                      <m:e>
                        <m:r>
                          <a:rPr lang="en-US" altLang="zh-CN" b="1" i="1">
                            <a:solidFill>
                              <a:prstClr val="black"/>
                            </a:solidFill>
                            <a:latin typeface="Cambria Math" panose="02040503050406030204" pitchFamily="18" charset="0"/>
                            <a:ea typeface="微软雅黑" panose="020B0503020204020204" pitchFamily="34" charset="-122"/>
                          </a:rPr>
                          <m:t>𝑰</m:t>
                        </m:r>
                      </m:e>
                      <m:sub>
                        <m:r>
                          <a:rPr lang="en-US" altLang="zh-CN" b="1" i="1">
                            <a:solidFill>
                              <a:prstClr val="black"/>
                            </a:solidFill>
                            <a:latin typeface="Cambria Math" panose="02040503050406030204" pitchFamily="18" charset="0"/>
                            <a:ea typeface="微软雅黑" panose="020B0503020204020204" pitchFamily="34" charset="-122"/>
                          </a:rPr>
                          <m:t>𝑹𝑬𝑭</m:t>
                        </m:r>
                        <m:r>
                          <a:rPr lang="en-US" altLang="zh-CN" b="1" i="1">
                            <a:solidFill>
                              <a:prstClr val="black"/>
                            </a:solidFill>
                            <a:latin typeface="Cambria Math" panose="02040503050406030204" pitchFamily="18" charset="0"/>
                            <a:ea typeface="微软雅黑" panose="020B0503020204020204" pitchFamily="34" charset="-122"/>
                          </a:rPr>
                          <m:t>𝟐</m:t>
                        </m:r>
                      </m:sub>
                    </m:sSub>
                  </m:oMath>
                </a14:m>
                <a:r>
                  <a:rPr lang="zh-CN" altLang="zh-CN" b="1" dirty="0">
                    <a:solidFill>
                      <a:prstClr val="black"/>
                    </a:solidFill>
                    <a:latin typeface="Times New Roman" panose="02020603050405020304" pitchFamily="18" charset="0"/>
                    <a:ea typeface="微软雅黑" panose="020B0503020204020204" pitchFamily="34" charset="-122"/>
                  </a:rPr>
                  <a:t>以及光电耦合器组成</a:t>
                </a:r>
                <a:r>
                  <a:rPr lang="zh-CN" altLang="en-US" b="1" dirty="0">
                    <a:solidFill>
                      <a:prstClr val="black"/>
                    </a:solidFill>
                    <a:latin typeface="Times New Roman" panose="02020603050405020304" pitchFamily="18" charset="0"/>
                    <a:ea typeface="微软雅黑" panose="020B0503020204020204" pitchFamily="34" charset="-122"/>
                  </a:rPr>
                  <a:t>；</a:t>
                </a: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r>
                  <a:rPr lang="zh-CN" altLang="zh-CN" b="1" dirty="0">
                    <a:solidFill>
                      <a:prstClr val="black"/>
                    </a:solidFill>
                    <a:latin typeface="Times New Roman" panose="02020603050405020304" pitchFamily="18" charset="0"/>
                    <a:ea typeface="微软雅黑" panose="020B0503020204020204" pitchFamily="34" charset="-122"/>
                  </a:rPr>
                  <a:t>光电耦合器有一个发光二极管</a:t>
                </a:r>
                <a14:m>
                  <m:oMath xmlns:m="http://schemas.openxmlformats.org/officeDocument/2006/math">
                    <m:r>
                      <m:rPr>
                        <m:nor/>
                      </m:rPr>
                      <a:rPr lang="en-US" altLang="zh-CN" b="1">
                        <a:solidFill>
                          <a:prstClr val="black"/>
                        </a:solidFill>
                        <a:latin typeface="Times New Roman" panose="02020603050405020304" pitchFamily="18" charset="0"/>
                        <a:ea typeface="微软雅黑" panose="020B0503020204020204" pitchFamily="34" charset="-122"/>
                      </a:rPr>
                      <m:t>VL</m:t>
                    </m:r>
                  </m:oMath>
                </a14:m>
                <a:r>
                  <a:rPr lang="zh-CN" altLang="zh-CN" b="1" dirty="0">
                    <a:solidFill>
                      <a:prstClr val="black"/>
                    </a:solidFill>
                    <a:latin typeface="Times New Roman" panose="02020603050405020304" pitchFamily="18" charset="0"/>
                    <a:ea typeface="微软雅黑" panose="020B0503020204020204" pitchFamily="34" charset="-122"/>
                  </a:rPr>
                  <a:t>和两个光电二极管</a:t>
                </a:r>
                <a14:m>
                  <m:oMath xmlns:m="http://schemas.openxmlformats.org/officeDocument/2006/math">
                    <m:r>
                      <a:rPr lang="en-US" altLang="zh-CN" b="1" i="1">
                        <a:solidFill>
                          <a:prstClr val="black"/>
                        </a:solidFill>
                        <a:latin typeface="Cambria Math" panose="02040503050406030204" pitchFamily="18" charset="0"/>
                        <a:ea typeface="微软雅黑" panose="020B0503020204020204" pitchFamily="34" charset="-122"/>
                      </a:rPr>
                      <m:t>𝑽𝑫</m:t>
                    </m:r>
                    <m:sSub>
                      <m:sSubPr>
                        <m:ctrlPr>
                          <a:rPr lang="zh-CN" altLang="zh-CN" b="1" i="1">
                            <a:solidFill>
                              <a:prstClr val="black"/>
                            </a:solidFill>
                            <a:latin typeface="Cambria Math" panose="02040503050406030204" pitchFamily="18" charset="0"/>
                            <a:ea typeface="微软雅黑" panose="020B0503020204020204" pitchFamily="34" charset="-122"/>
                          </a:rPr>
                        </m:ctrlPr>
                      </m:sSubPr>
                      <m:e>
                        <m:r>
                          <a:rPr lang="en-US" altLang="zh-CN" b="1" i="1">
                            <a:solidFill>
                              <a:prstClr val="black"/>
                            </a:solidFill>
                            <a:latin typeface="Cambria Math" panose="02040503050406030204" pitchFamily="18" charset="0"/>
                            <a:ea typeface="微软雅黑" panose="020B0503020204020204" pitchFamily="34" charset="-122"/>
                          </a:rPr>
                          <m:t>𝑳</m:t>
                        </m:r>
                      </m:e>
                      <m:sub>
                        <m:r>
                          <a:rPr lang="en-US" altLang="zh-CN" b="1" i="1">
                            <a:solidFill>
                              <a:prstClr val="black"/>
                            </a:solidFill>
                            <a:latin typeface="Cambria Math" panose="02040503050406030204" pitchFamily="18" charset="0"/>
                            <a:ea typeface="微软雅黑" panose="020B0503020204020204" pitchFamily="34" charset="-122"/>
                          </a:rPr>
                          <m:t>𝟏</m:t>
                        </m:r>
                      </m:sub>
                    </m:sSub>
                  </m:oMath>
                </a14:m>
                <a:r>
                  <a:rPr lang="zh-CN" altLang="zh-CN" b="1" dirty="0">
                    <a:solidFill>
                      <a:prstClr val="black"/>
                    </a:solidFill>
                    <a:latin typeface="Times New Roman" panose="02020603050405020304" pitchFamily="18" charset="0"/>
                    <a:ea typeface="微软雅黑" panose="020B0503020204020204" pitchFamily="34" charset="-122"/>
                  </a:rPr>
                  <a:t>与</a:t>
                </a:r>
                <a14:m>
                  <m:oMath xmlns:m="http://schemas.openxmlformats.org/officeDocument/2006/math">
                    <m:r>
                      <a:rPr lang="en-US" altLang="zh-CN" b="1" i="1">
                        <a:solidFill>
                          <a:prstClr val="black"/>
                        </a:solidFill>
                        <a:latin typeface="Cambria Math" panose="02040503050406030204" pitchFamily="18" charset="0"/>
                        <a:ea typeface="微软雅黑" panose="020B0503020204020204" pitchFamily="34" charset="-122"/>
                      </a:rPr>
                      <m:t>𝑽𝑫</m:t>
                    </m:r>
                    <m:sSub>
                      <m:sSubPr>
                        <m:ctrlPr>
                          <a:rPr lang="zh-CN" altLang="zh-CN" b="1" i="1">
                            <a:solidFill>
                              <a:prstClr val="black"/>
                            </a:solidFill>
                            <a:latin typeface="Cambria Math" panose="02040503050406030204" pitchFamily="18" charset="0"/>
                            <a:ea typeface="微软雅黑" panose="020B0503020204020204" pitchFamily="34" charset="-122"/>
                          </a:rPr>
                        </m:ctrlPr>
                      </m:sSubPr>
                      <m:e>
                        <m:r>
                          <a:rPr lang="en-US" altLang="zh-CN" b="1" i="1">
                            <a:solidFill>
                              <a:prstClr val="black"/>
                            </a:solidFill>
                            <a:latin typeface="Cambria Math" panose="02040503050406030204" pitchFamily="18" charset="0"/>
                            <a:ea typeface="微软雅黑" panose="020B0503020204020204" pitchFamily="34" charset="-122"/>
                          </a:rPr>
                          <m:t>𝑳</m:t>
                        </m:r>
                      </m:e>
                      <m:sub>
                        <m:r>
                          <a:rPr lang="en-US" altLang="zh-CN" b="1" i="1">
                            <a:solidFill>
                              <a:prstClr val="black"/>
                            </a:solidFill>
                            <a:latin typeface="Cambria Math" panose="02040503050406030204" pitchFamily="18" charset="0"/>
                            <a:ea typeface="微软雅黑" panose="020B0503020204020204" pitchFamily="34" charset="-122"/>
                          </a:rPr>
                          <m:t>𝟐</m:t>
                        </m:r>
                      </m:sub>
                    </m:sSub>
                  </m:oMath>
                </a14:m>
                <a:r>
                  <a:rPr lang="zh-CN" altLang="en-US" b="1" dirty="0">
                    <a:solidFill>
                      <a:prstClr val="black"/>
                    </a:solidFill>
                    <a:latin typeface="Times New Roman" panose="02020603050405020304" pitchFamily="18" charset="0"/>
                    <a:ea typeface="微软雅黑" panose="020B0503020204020204" pitchFamily="34" charset="-122"/>
                  </a:rPr>
                  <a:t> ；</a:t>
                </a: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14:m>
                  <m:oMath xmlns:m="http://schemas.openxmlformats.org/officeDocument/2006/math">
                    <m:r>
                      <a:rPr lang="en-US" altLang="zh-CN" b="1" i="1">
                        <a:solidFill>
                          <a:prstClr val="black"/>
                        </a:solidFill>
                        <a:latin typeface="Cambria Math" panose="02040503050406030204" pitchFamily="18" charset="0"/>
                        <a:ea typeface="微软雅黑" panose="020B0503020204020204" pitchFamily="34" charset="-122"/>
                      </a:rPr>
                      <m:t>𝑽𝑫</m:t>
                    </m:r>
                    <m:sSub>
                      <m:sSubPr>
                        <m:ctrlPr>
                          <a:rPr lang="zh-CN" altLang="zh-CN" b="1" i="1">
                            <a:solidFill>
                              <a:prstClr val="black"/>
                            </a:solidFill>
                            <a:latin typeface="Cambria Math" panose="02040503050406030204" pitchFamily="18" charset="0"/>
                            <a:ea typeface="微软雅黑" panose="020B0503020204020204" pitchFamily="34" charset="-122"/>
                          </a:rPr>
                        </m:ctrlPr>
                      </m:sSubPr>
                      <m:e>
                        <m:r>
                          <a:rPr lang="en-US" altLang="zh-CN" b="1" i="1">
                            <a:solidFill>
                              <a:prstClr val="black"/>
                            </a:solidFill>
                            <a:latin typeface="Cambria Math" panose="02040503050406030204" pitchFamily="18" charset="0"/>
                            <a:ea typeface="微软雅黑" panose="020B0503020204020204" pitchFamily="34" charset="-122"/>
                          </a:rPr>
                          <m:t>𝑳</m:t>
                        </m:r>
                      </m:e>
                      <m:sub>
                        <m:r>
                          <a:rPr lang="en-US" altLang="zh-CN" b="1" i="1">
                            <a:solidFill>
                              <a:prstClr val="black"/>
                            </a:solidFill>
                            <a:latin typeface="Cambria Math" panose="02040503050406030204" pitchFamily="18" charset="0"/>
                            <a:ea typeface="微软雅黑" panose="020B0503020204020204" pitchFamily="34" charset="-122"/>
                          </a:rPr>
                          <m:t>𝟏</m:t>
                        </m:r>
                      </m:sub>
                    </m:sSub>
                  </m:oMath>
                </a14:m>
                <a:r>
                  <a:rPr lang="zh-CN" altLang="zh-CN" b="1" dirty="0">
                    <a:solidFill>
                      <a:prstClr val="black"/>
                    </a:solidFill>
                    <a:latin typeface="Times New Roman" panose="02020603050405020304" pitchFamily="18" charset="0"/>
                    <a:ea typeface="微软雅黑" panose="020B0503020204020204" pitchFamily="34" charset="-122"/>
                  </a:rPr>
                  <a:t>的作用是从</a:t>
                </a:r>
                <a14:m>
                  <m:oMath xmlns:m="http://schemas.openxmlformats.org/officeDocument/2006/math">
                    <m:r>
                      <m:rPr>
                        <m:nor/>
                      </m:rPr>
                      <a:rPr lang="en-US" altLang="zh-CN" b="1">
                        <a:solidFill>
                          <a:prstClr val="black"/>
                        </a:solidFill>
                        <a:latin typeface="Times New Roman" panose="02020603050405020304" pitchFamily="18" charset="0"/>
                        <a:ea typeface="微软雅黑" panose="020B0503020204020204" pitchFamily="34" charset="-122"/>
                      </a:rPr>
                      <m:t>VL</m:t>
                    </m:r>
                  </m:oMath>
                </a14:m>
                <a:r>
                  <a:rPr lang="zh-CN" altLang="zh-CN" b="1" dirty="0">
                    <a:solidFill>
                      <a:prstClr val="black"/>
                    </a:solidFill>
                    <a:latin typeface="Times New Roman" panose="02020603050405020304" pitchFamily="18" charset="0"/>
                    <a:ea typeface="微软雅黑" panose="020B0503020204020204" pitchFamily="34" charset="-122"/>
                  </a:rPr>
                  <a:t>信号中引入反馈</a:t>
                </a:r>
                <a:r>
                  <a:rPr lang="zh-CN" altLang="en-US" b="1" dirty="0">
                    <a:solidFill>
                      <a:prstClr val="black"/>
                    </a:solidFill>
                    <a:latin typeface="Times New Roman" panose="02020603050405020304" pitchFamily="18" charset="0"/>
                    <a:ea typeface="微软雅黑" panose="020B0503020204020204" pitchFamily="34" charset="-122"/>
                  </a:rPr>
                  <a:t>；</a:t>
                </a: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14:m>
                  <m:oMath xmlns:m="http://schemas.openxmlformats.org/officeDocument/2006/math">
                    <m:r>
                      <a:rPr lang="en-US" altLang="zh-CN" b="1" i="1">
                        <a:solidFill>
                          <a:prstClr val="black"/>
                        </a:solidFill>
                        <a:latin typeface="Cambria Math" panose="02040503050406030204" pitchFamily="18" charset="0"/>
                        <a:ea typeface="微软雅黑" panose="020B0503020204020204" pitchFamily="34" charset="-122"/>
                      </a:rPr>
                      <m:t>𝑽𝑫</m:t>
                    </m:r>
                    <m:sSub>
                      <m:sSubPr>
                        <m:ctrlPr>
                          <a:rPr lang="zh-CN" altLang="zh-CN" b="1" i="1">
                            <a:solidFill>
                              <a:prstClr val="black"/>
                            </a:solidFill>
                            <a:latin typeface="Cambria Math" panose="02040503050406030204" pitchFamily="18" charset="0"/>
                            <a:ea typeface="微软雅黑" panose="020B0503020204020204" pitchFamily="34" charset="-122"/>
                          </a:rPr>
                        </m:ctrlPr>
                      </m:sSubPr>
                      <m:e>
                        <m:r>
                          <a:rPr lang="en-US" altLang="zh-CN" b="1" i="1">
                            <a:solidFill>
                              <a:prstClr val="black"/>
                            </a:solidFill>
                            <a:latin typeface="Cambria Math" panose="02040503050406030204" pitchFamily="18" charset="0"/>
                            <a:ea typeface="微软雅黑" panose="020B0503020204020204" pitchFamily="34" charset="-122"/>
                          </a:rPr>
                          <m:t>𝑳</m:t>
                        </m:r>
                      </m:e>
                      <m:sub>
                        <m:r>
                          <a:rPr lang="en-US" altLang="zh-CN" b="1" i="1">
                            <a:solidFill>
                              <a:prstClr val="black"/>
                            </a:solidFill>
                            <a:latin typeface="Cambria Math" panose="02040503050406030204" pitchFamily="18" charset="0"/>
                            <a:ea typeface="微软雅黑" panose="020B0503020204020204" pitchFamily="34" charset="-122"/>
                          </a:rPr>
                          <m:t>𝟐</m:t>
                        </m:r>
                      </m:sub>
                    </m:sSub>
                  </m:oMath>
                </a14:m>
                <a:r>
                  <a:rPr lang="zh-CN" altLang="zh-CN" b="1" dirty="0">
                    <a:solidFill>
                      <a:prstClr val="black"/>
                    </a:solidFill>
                    <a:latin typeface="Times New Roman" panose="02020603050405020304" pitchFamily="18" charset="0"/>
                    <a:ea typeface="微软雅黑" panose="020B0503020204020204" pitchFamily="34" charset="-122"/>
                  </a:rPr>
                  <a:t>的作用是将</a:t>
                </a:r>
                <a14:m>
                  <m:oMath xmlns:m="http://schemas.openxmlformats.org/officeDocument/2006/math">
                    <m:r>
                      <m:rPr>
                        <m:nor/>
                      </m:rPr>
                      <a:rPr lang="en-US" altLang="zh-CN" b="1">
                        <a:solidFill>
                          <a:prstClr val="black"/>
                        </a:solidFill>
                        <a:latin typeface="Times New Roman" panose="02020603050405020304" pitchFamily="18" charset="0"/>
                        <a:ea typeface="微软雅黑" panose="020B0503020204020204" pitchFamily="34" charset="-122"/>
                      </a:rPr>
                      <m:t>VL</m:t>
                    </m:r>
                  </m:oMath>
                </a14:m>
                <a:r>
                  <a:rPr lang="zh-CN" altLang="zh-CN" b="1" dirty="0">
                    <a:solidFill>
                      <a:prstClr val="black"/>
                    </a:solidFill>
                    <a:latin typeface="Times New Roman" panose="02020603050405020304" pitchFamily="18" charset="0"/>
                    <a:ea typeface="微软雅黑" panose="020B0503020204020204" pitchFamily="34" charset="-122"/>
                  </a:rPr>
                  <a:t>信号进行隔离耦合传送。</a:t>
                </a:r>
                <a:endParaRPr lang="en-US" altLang="zh-CN" b="1" dirty="0">
                  <a:solidFill>
                    <a:prstClr val="black"/>
                  </a:solidFill>
                  <a:latin typeface="Times New Roman" panose="02020603050405020304" pitchFamily="18" charset="0"/>
                  <a:ea typeface="微软雅黑" panose="020B0503020204020204" pitchFamily="34" charset="-122"/>
                </a:endParaRPr>
              </a:p>
            </p:txBody>
          </p:sp>
        </mc:Choice>
        <mc:Fallback xmlns="">
          <p:sp>
            <p:nvSpPr>
              <p:cNvPr id="9" name="矩形 8"/>
              <p:cNvSpPr>
                <a:spLocks noRot="1" noChangeAspect="1" noMove="1" noResize="1" noEditPoints="1" noAdjustHandles="1" noChangeArrowheads="1" noChangeShapeType="1" noTextEdit="1"/>
              </p:cNvSpPr>
              <p:nvPr/>
            </p:nvSpPr>
            <p:spPr>
              <a:xfrm>
                <a:off x="4609736" y="2206222"/>
                <a:ext cx="4343400" cy="2225225"/>
              </a:xfrm>
              <a:prstGeom prst="rect">
                <a:avLst/>
              </a:prstGeom>
              <a:blipFill>
                <a:blip r:embed="rId4"/>
                <a:stretch>
                  <a:fillRect l="-842" t="-1370" r="-842" b="-246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73171036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2" y="411510"/>
            <a:ext cx="2699790"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4" name="矩形 13"/>
          <p:cNvSpPr/>
          <p:nvPr/>
        </p:nvSpPr>
        <p:spPr>
          <a:xfrm>
            <a:off x="71500" y="434685"/>
            <a:ext cx="2569934" cy="461665"/>
          </a:xfrm>
          <a:prstGeom prst="rect">
            <a:avLst/>
          </a:prstGeom>
        </p:spPr>
        <p:txBody>
          <a:bodyPr wrap="none">
            <a:spAutoFit/>
          </a:bodyPr>
          <a:lstStyle/>
          <a:p>
            <a:r>
              <a:rPr lang="en-US" altLang="zh-CN" sz="2400" b="1" dirty="0">
                <a:solidFill>
                  <a:schemeClr val="bg1"/>
                </a:solidFill>
                <a:latin typeface="Times New Roman" panose="02020603050405020304" pitchFamily="18" charset="0"/>
                <a:ea typeface="微软雅黑" pitchFamily="34" charset="-122"/>
                <a:sym typeface="Times New Roman" panose="02020603050405020304" pitchFamily="18" charset="0"/>
              </a:rPr>
              <a:t> 4.2.3  </a:t>
            </a:r>
            <a:r>
              <a:rPr lang="zh-CN" altLang="en-US" sz="2400" b="1" dirty="0">
                <a:solidFill>
                  <a:schemeClr val="bg1"/>
                </a:solidFill>
                <a:latin typeface="Times New Roman" panose="02020603050405020304" pitchFamily="18" charset="0"/>
                <a:ea typeface="微软雅黑" pitchFamily="34" charset="-122"/>
                <a:sym typeface="Times New Roman" panose="02020603050405020304" pitchFamily="18" charset="0"/>
              </a:rPr>
              <a:t>隔离放大器</a:t>
            </a:r>
          </a:p>
        </p:txBody>
      </p:sp>
      <p:sp>
        <p:nvSpPr>
          <p:cNvPr id="5" name="矩形 4"/>
          <p:cNvSpPr/>
          <p:nvPr/>
        </p:nvSpPr>
        <p:spPr>
          <a:xfrm>
            <a:off x="241756" y="1887674"/>
            <a:ext cx="8686800" cy="2862322"/>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p:txBody>
      </p:sp>
      <p:sp>
        <p:nvSpPr>
          <p:cNvPr id="6" name="矩形 5"/>
          <p:cNvSpPr/>
          <p:nvPr/>
        </p:nvSpPr>
        <p:spPr>
          <a:xfrm>
            <a:off x="899592" y="1341809"/>
            <a:ext cx="3240360" cy="369332"/>
          </a:xfrm>
          <a:prstGeom prst="rect">
            <a:avLst/>
          </a:prstGeom>
          <a:ln>
            <a:solidFill>
              <a:schemeClr val="accent3">
                <a:lumMod val="75000"/>
              </a:schemeClr>
            </a:solidFill>
          </a:ln>
        </p:spPr>
        <p:style>
          <a:lnRef idx="2">
            <a:schemeClr val="accent3"/>
          </a:lnRef>
          <a:fillRef idx="1">
            <a:schemeClr val="lt1"/>
          </a:fillRef>
          <a:effectRef idx="0">
            <a:schemeClr val="accent3"/>
          </a:effectRef>
          <a:fontRef idx="minor">
            <a:schemeClr val="dk1"/>
          </a:fontRef>
        </p:style>
        <p:txBody>
          <a:bodyPr wrap="square">
            <a:spAutoFit/>
          </a:bodyPr>
          <a:lstStyle/>
          <a:p>
            <a:pPr lvl="0" algn="ctr"/>
            <a:r>
              <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ISO100</a:t>
            </a: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光电耦合隔离放大器</a:t>
            </a:r>
          </a:p>
        </p:txBody>
      </p:sp>
      <p:sp>
        <p:nvSpPr>
          <p:cNvPr id="7" name="七角星 6"/>
          <p:cNvSpPr/>
          <p:nvPr/>
        </p:nvSpPr>
        <p:spPr>
          <a:xfrm>
            <a:off x="395536" y="1095586"/>
            <a:ext cx="648072" cy="576064"/>
          </a:xfrm>
          <a:prstGeom prst="star7">
            <a:avLst/>
          </a:prstGeom>
          <a:solidFill>
            <a:schemeClr val="accent3">
              <a:lumMod val="40000"/>
              <a:lumOff val="60000"/>
            </a:schemeClr>
          </a:solidFill>
          <a:ln>
            <a:solidFill>
              <a:schemeClr val="accent3">
                <a:lumMod val="75000"/>
              </a:schemeClr>
            </a:solidFill>
          </a:ln>
          <a:scene3d>
            <a:camera prst="orthographicFront"/>
            <a:lightRig rig="threePt" dir="t"/>
          </a:scene3d>
          <a:sp3d>
            <a:bevelT w="152400" h="50800" prst="softRound"/>
          </a:sp3d>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CN" sz="2800" b="1" dirty="0">
                <a:latin typeface="Times New Roman" panose="02020603050405020304" pitchFamily="18" charset="0"/>
                <a:ea typeface="微软雅黑" panose="020B0503020204020204" pitchFamily="34" charset="-122"/>
                <a:sym typeface="Times New Roman" panose="02020603050405020304" pitchFamily="18" charset="0"/>
              </a:rPr>
              <a:t>3</a:t>
            </a:r>
            <a:endParaRPr lang="zh-CN" altLang="en-US" sz="2800" b="1" dirty="0">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2" name="矩形 1"/>
          <p:cNvSpPr/>
          <p:nvPr/>
        </p:nvSpPr>
        <p:spPr>
          <a:xfrm>
            <a:off x="3415605" y="4337845"/>
            <a:ext cx="2339102" cy="307777"/>
          </a:xfrm>
          <a:prstGeom prst="rect">
            <a:avLst/>
          </a:prstGeom>
        </p:spPr>
        <p:txBody>
          <a:bodyPr wrap="none">
            <a:spAutoFit/>
          </a:bodyPr>
          <a:lstStyle/>
          <a:p>
            <a:r>
              <a:rPr lang="zh-CN" altLang="en-US" sz="1400" b="1" dirty="0">
                <a:latin typeface="微软雅黑" panose="020B0503020204020204" pitchFamily="34" charset="-122"/>
                <a:ea typeface="微软雅黑" panose="020B0503020204020204" pitchFamily="34" charset="-122"/>
                <a:cs typeface="Times New Roman" panose="02020603050405020304" pitchFamily="18" charset="0"/>
              </a:rPr>
              <a:t>光电耦合隔离放大器接线图</a:t>
            </a:r>
          </a:p>
        </p:txBody>
      </p:sp>
      <p:pic>
        <p:nvPicPr>
          <p:cNvPr id="10" name="图片 9"/>
          <p:cNvPicPr/>
          <p:nvPr/>
        </p:nvPicPr>
        <p:blipFill>
          <a:blip r:embed="rId3"/>
          <a:stretch>
            <a:fillRect/>
          </a:stretch>
        </p:blipFill>
        <p:spPr>
          <a:xfrm>
            <a:off x="2863789" y="1943747"/>
            <a:ext cx="3442734" cy="2331963"/>
          </a:xfrm>
          <a:prstGeom prst="rect">
            <a:avLst/>
          </a:prstGeom>
        </p:spPr>
      </p:pic>
      <mc:AlternateContent xmlns:mc="http://schemas.openxmlformats.org/markup-compatibility/2006" xmlns:a14="http://schemas.microsoft.com/office/drawing/2010/main">
        <mc:Choice Requires="a14">
          <p:sp>
            <p:nvSpPr>
              <p:cNvPr id="3" name="矩形 2"/>
              <p:cNvSpPr/>
              <p:nvPr/>
            </p:nvSpPr>
            <p:spPr>
              <a:xfrm>
                <a:off x="6362954" y="4073413"/>
                <a:ext cx="2509170" cy="646331"/>
              </a:xfrm>
              <a:prstGeom prst="rect">
                <a:avLst/>
              </a:prstGeom>
            </p:spPr>
            <p:txBody>
              <a:bodyPr wrap="square">
                <a:spAutoFit/>
              </a:bodyPr>
              <a:lstStyle/>
              <a:p>
                <a:pPr algn="ctr"/>
                <a14:m>
                  <m:oMath xmlns:m="http://schemas.openxmlformats.org/officeDocument/2006/math">
                    <m:r>
                      <a:rPr lang="en-US" altLang="zh-CN" b="1" i="1">
                        <a:latin typeface="Cambria Math" panose="02040503050406030204" pitchFamily="18" charset="0"/>
                        <a:cs typeface="Times New Roman" panose="02020603050405020304" pitchFamily="18" charset="0"/>
                      </a:rPr>
                      <m:t>𝑹</m:t>
                    </m:r>
                  </m:oMath>
                </a14:m>
                <a:r>
                  <a:rPr lang="zh-CN" altLang="zh-CN" b="1" dirty="0">
                    <a:latin typeface="微软雅黑" panose="020B0503020204020204" pitchFamily="34" charset="-122"/>
                    <a:ea typeface="微软雅黑" panose="020B0503020204020204" pitchFamily="34" charset="-122"/>
                    <a:cs typeface="Times New Roman" panose="02020603050405020304" pitchFamily="18" charset="0"/>
                  </a:rPr>
                  <a:t>和</a:t>
                </a:r>
                <a14:m>
                  <m:oMath xmlns:m="http://schemas.openxmlformats.org/officeDocument/2006/math">
                    <m:sSub>
                      <m:sSubPr>
                        <m:ctrlPr>
                          <a:rPr lang="zh-CN" altLang="zh-CN" b="1" i="1">
                            <a:effectLst/>
                            <a:latin typeface="Cambria Math" panose="02040503050406030204" pitchFamily="18" charset="0"/>
                            <a:ea typeface="Cambria Math" panose="02040503050406030204" pitchFamily="18" charset="0"/>
                          </a:rPr>
                        </m:ctrlPr>
                      </m:sSubPr>
                      <m:e>
                        <m:r>
                          <a:rPr lang="en-US" altLang="zh-CN" b="1" i="1">
                            <a:latin typeface="Cambria Math" panose="02040503050406030204" pitchFamily="18" charset="0"/>
                            <a:cs typeface="Times New Roman" panose="02020603050405020304" pitchFamily="18" charset="0"/>
                          </a:rPr>
                          <m:t>𝑹</m:t>
                        </m:r>
                      </m:e>
                      <m:sub>
                        <m:r>
                          <a:rPr lang="en-US" altLang="zh-CN" b="1" i="1">
                            <a:latin typeface="Cambria Math" panose="02040503050406030204" pitchFamily="18" charset="0"/>
                            <a:cs typeface="Times New Roman" panose="02020603050405020304" pitchFamily="18" charset="0"/>
                          </a:rPr>
                          <m:t>𝟏</m:t>
                        </m:r>
                      </m:sub>
                    </m:sSub>
                  </m:oMath>
                </a14:m>
                <a:r>
                  <a:rPr lang="zh-CN" altLang="zh-CN" b="1" dirty="0">
                    <a:latin typeface="微软雅黑" panose="020B0503020204020204" pitchFamily="34" charset="-122"/>
                    <a:ea typeface="微软雅黑" panose="020B0503020204020204" pitchFamily="34" charset="-122"/>
                    <a:cs typeface="Times New Roman" panose="02020603050405020304" pitchFamily="18" charset="0"/>
                  </a:rPr>
                  <a:t>为外接电阻，用来调整放大器的增益</a:t>
                </a:r>
                <a:endParaRPr lang="zh-CN" altLang="en-US" b="1" dirty="0">
                  <a:latin typeface="微软雅黑" panose="020B0503020204020204" pitchFamily="34" charset="-122"/>
                  <a:ea typeface="微软雅黑" panose="020B0503020204020204" pitchFamily="34" charset="-122"/>
                </a:endParaRPr>
              </a:p>
            </p:txBody>
          </p:sp>
        </mc:Choice>
        <mc:Fallback xmlns="">
          <p:sp>
            <p:nvSpPr>
              <p:cNvPr id="3" name="矩形 2"/>
              <p:cNvSpPr>
                <a:spLocks noRot="1" noChangeAspect="1" noMove="1" noResize="1" noEditPoints="1" noAdjustHandles="1" noChangeArrowheads="1" noChangeShapeType="1" noTextEdit="1"/>
              </p:cNvSpPr>
              <p:nvPr/>
            </p:nvSpPr>
            <p:spPr>
              <a:xfrm>
                <a:off x="6362954" y="4073413"/>
                <a:ext cx="2509170" cy="646331"/>
              </a:xfrm>
              <a:prstGeom prst="rect">
                <a:avLst/>
              </a:prstGeom>
              <a:blipFill>
                <a:blip r:embed="rId4"/>
                <a:stretch>
                  <a:fillRect t="-4717" r="-973" b="-1415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28164339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1" y="411510"/>
            <a:ext cx="2025879"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4" name="矩形 13"/>
          <p:cNvSpPr/>
          <p:nvPr/>
        </p:nvSpPr>
        <p:spPr>
          <a:xfrm>
            <a:off x="71500" y="434685"/>
            <a:ext cx="1954381" cy="461665"/>
          </a:xfrm>
          <a:prstGeom prst="rect">
            <a:avLst/>
          </a:prstGeom>
        </p:spPr>
        <p:txBody>
          <a:bodyPr wrap="none">
            <a:spAutoFit/>
          </a:bodyPr>
          <a:lstStyle/>
          <a:p>
            <a:r>
              <a:rPr lang="en-US" altLang="zh-CN" sz="2400" b="1" dirty="0">
                <a:solidFill>
                  <a:schemeClr val="bg1"/>
                </a:solidFill>
                <a:latin typeface="Times New Roman" panose="02020603050405020304" pitchFamily="18" charset="0"/>
                <a:ea typeface="微软雅黑" pitchFamily="34" charset="-122"/>
                <a:sym typeface="Times New Roman" panose="02020603050405020304" pitchFamily="18" charset="0"/>
              </a:rPr>
              <a:t> 4.3 </a:t>
            </a:r>
            <a:r>
              <a:rPr lang="zh-CN" altLang="en-US" sz="2400" b="1" dirty="0">
                <a:solidFill>
                  <a:schemeClr val="bg1"/>
                </a:solidFill>
                <a:latin typeface="Times New Roman" panose="02020603050405020304" pitchFamily="18" charset="0"/>
                <a:ea typeface="微软雅黑" pitchFamily="34" charset="-122"/>
                <a:sym typeface="Times New Roman" panose="02020603050405020304" pitchFamily="18" charset="0"/>
              </a:rPr>
              <a:t>信号滤波</a:t>
            </a:r>
          </a:p>
        </p:txBody>
      </p:sp>
      <p:sp>
        <p:nvSpPr>
          <p:cNvPr id="4" name="矩形 3"/>
          <p:cNvSpPr/>
          <p:nvPr/>
        </p:nvSpPr>
        <p:spPr>
          <a:xfrm>
            <a:off x="243770" y="951570"/>
            <a:ext cx="8686800" cy="4032001"/>
          </a:xfrm>
          <a:prstGeom prst="rect">
            <a:avLst/>
          </a:prstGeom>
        </p:spPr>
        <p:txBody>
          <a:bodyPr wrap="square">
            <a:spAutoFit/>
          </a:bodyPr>
          <a:lstStyle/>
          <a:p>
            <a:pPr marL="285750" indent="-285750">
              <a:lnSpc>
                <a:spcPct val="110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rPr>
              <a:t>由于传感器工作环境中的强电和电磁干扰，以及传感器和放大电路本身的影响，被测信号中往往夹杂多种频率成分的噪声；</a:t>
            </a: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rPr>
              <a:t>噪声干扰引起的输出信号变化与被测对象引起的输出信号变化对于传感器是无法分辨的，这势必影响测量结果的准确性；</a:t>
            </a: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rPr>
              <a:t>检测系统中必须有相应的措施来减小和抑制干扰的影响；</a:t>
            </a: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rPr>
              <a:t>滤波是一种信号处理方法，它</a:t>
            </a:r>
            <a:r>
              <a:rPr lang="zh-CN" altLang="en-US" b="1" dirty="0">
                <a:solidFill>
                  <a:srgbClr val="FF0000"/>
                </a:solidFill>
                <a:latin typeface="Times New Roman" panose="02020603050405020304" pitchFamily="18" charset="0"/>
                <a:ea typeface="微软雅黑" panose="020B0503020204020204" pitchFamily="34" charset="-122"/>
              </a:rPr>
              <a:t>保持需要的频率成分</a:t>
            </a:r>
            <a:r>
              <a:rPr lang="zh-CN" altLang="en-US" b="1" dirty="0">
                <a:solidFill>
                  <a:prstClr val="black"/>
                </a:solidFill>
                <a:latin typeface="Times New Roman" panose="02020603050405020304" pitchFamily="18" charset="0"/>
                <a:ea typeface="微软雅黑" panose="020B0503020204020204" pitchFamily="34" charset="-122"/>
              </a:rPr>
              <a:t>，</a:t>
            </a:r>
            <a:r>
              <a:rPr lang="zh-CN" altLang="en-US" b="1" dirty="0">
                <a:solidFill>
                  <a:srgbClr val="FF0000"/>
                </a:solidFill>
                <a:latin typeface="Times New Roman" panose="02020603050405020304" pitchFamily="18" charset="0"/>
                <a:ea typeface="微软雅黑" panose="020B0503020204020204" pitchFamily="34" charset="-122"/>
              </a:rPr>
              <a:t>去除不需要的频率成分</a:t>
            </a:r>
            <a:r>
              <a:rPr lang="zh-CN" altLang="en-US" b="1" dirty="0">
                <a:solidFill>
                  <a:prstClr val="black"/>
                </a:solidFill>
                <a:latin typeface="Times New Roman" panose="02020603050405020304" pitchFamily="18" charset="0"/>
                <a:ea typeface="微软雅黑" panose="020B0503020204020204" pitchFamily="34" charset="-122"/>
              </a:rPr>
              <a:t>； </a:t>
            </a: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rPr>
              <a:t>滤波器是实现这种选频功能的电路；</a:t>
            </a: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rPr>
              <a:t>滤波器允许某一部分频率的信号顺利地通过，而另外一部分频率的信号则受到较大的抑制；</a:t>
            </a: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rPr>
              <a:t>滤波器中，把信号能够</a:t>
            </a:r>
            <a:r>
              <a:rPr lang="zh-CN" altLang="en-US" b="1" dirty="0">
                <a:solidFill>
                  <a:srgbClr val="FF0000"/>
                </a:solidFill>
                <a:latin typeface="Times New Roman" panose="02020603050405020304" pitchFamily="18" charset="0"/>
                <a:ea typeface="微软雅黑" panose="020B0503020204020204" pitchFamily="34" charset="-122"/>
              </a:rPr>
              <a:t>通过</a:t>
            </a:r>
            <a:r>
              <a:rPr lang="zh-CN" altLang="en-US" b="1" dirty="0">
                <a:solidFill>
                  <a:prstClr val="black"/>
                </a:solidFill>
                <a:latin typeface="Times New Roman" panose="02020603050405020304" pitchFamily="18" charset="0"/>
                <a:ea typeface="微软雅黑" panose="020B0503020204020204" pitchFamily="34" charset="-122"/>
              </a:rPr>
              <a:t>的频率范围称为</a:t>
            </a:r>
            <a:r>
              <a:rPr lang="zh-CN" altLang="en-US" b="1" dirty="0">
                <a:solidFill>
                  <a:srgbClr val="FF0000"/>
                </a:solidFill>
                <a:latin typeface="Times New Roman" panose="02020603050405020304" pitchFamily="18" charset="0"/>
                <a:ea typeface="微软雅黑" panose="020B0503020204020204" pitchFamily="34" charset="-122"/>
              </a:rPr>
              <a:t>通带</a:t>
            </a:r>
            <a:r>
              <a:rPr lang="zh-CN" altLang="en-US" b="1" dirty="0">
                <a:solidFill>
                  <a:prstClr val="black"/>
                </a:solidFill>
                <a:latin typeface="Times New Roman" panose="02020603050405020304" pitchFamily="18" charset="0"/>
                <a:ea typeface="微软雅黑" panose="020B0503020204020204" pitchFamily="34" charset="-122"/>
              </a:rPr>
              <a:t>，把信号受到很大衰减或完全被</a:t>
            </a:r>
            <a:r>
              <a:rPr lang="zh-CN" altLang="en-US" b="1" dirty="0">
                <a:solidFill>
                  <a:srgbClr val="FF0000"/>
                </a:solidFill>
                <a:latin typeface="Times New Roman" panose="02020603050405020304" pitchFamily="18" charset="0"/>
                <a:ea typeface="微软雅黑" panose="020B0503020204020204" pitchFamily="34" charset="-122"/>
              </a:rPr>
              <a:t>抑制</a:t>
            </a:r>
            <a:r>
              <a:rPr lang="zh-CN" altLang="en-US" b="1" dirty="0">
                <a:solidFill>
                  <a:prstClr val="black"/>
                </a:solidFill>
                <a:latin typeface="Times New Roman" panose="02020603050405020304" pitchFamily="18" charset="0"/>
                <a:ea typeface="微软雅黑" panose="020B0503020204020204" pitchFamily="34" charset="-122"/>
              </a:rPr>
              <a:t>的频率范围称为</a:t>
            </a:r>
            <a:r>
              <a:rPr lang="zh-CN" altLang="en-US" b="1" dirty="0">
                <a:solidFill>
                  <a:srgbClr val="FF0000"/>
                </a:solidFill>
                <a:latin typeface="Times New Roman" panose="02020603050405020304" pitchFamily="18" charset="0"/>
                <a:ea typeface="微软雅黑" panose="020B0503020204020204" pitchFamily="34" charset="-122"/>
              </a:rPr>
              <a:t>阻带</a:t>
            </a:r>
            <a:r>
              <a:rPr lang="zh-CN" altLang="en-US" b="1" dirty="0">
                <a:solidFill>
                  <a:prstClr val="black"/>
                </a:solidFill>
                <a:latin typeface="Times New Roman" panose="02020603050405020304" pitchFamily="18" charset="0"/>
                <a:ea typeface="微软雅黑" panose="020B0503020204020204" pitchFamily="34" charset="-122"/>
              </a:rPr>
              <a:t>，通带和阻带之间的</a:t>
            </a:r>
            <a:r>
              <a:rPr lang="zh-CN" altLang="en-US" b="1" dirty="0">
                <a:solidFill>
                  <a:srgbClr val="FF0000"/>
                </a:solidFill>
                <a:latin typeface="Times New Roman" panose="02020603050405020304" pitchFamily="18" charset="0"/>
                <a:ea typeface="微软雅黑" panose="020B0503020204020204" pitchFamily="34" charset="-122"/>
              </a:rPr>
              <a:t>分界</a:t>
            </a:r>
            <a:r>
              <a:rPr lang="zh-CN" altLang="en-US" b="1" dirty="0">
                <a:solidFill>
                  <a:prstClr val="black"/>
                </a:solidFill>
                <a:latin typeface="Times New Roman" panose="02020603050405020304" pitchFamily="18" charset="0"/>
                <a:ea typeface="微软雅黑" panose="020B0503020204020204" pitchFamily="34" charset="-122"/>
              </a:rPr>
              <a:t>频率称为</a:t>
            </a:r>
            <a:r>
              <a:rPr lang="zh-CN" altLang="en-US" b="1" dirty="0">
                <a:solidFill>
                  <a:srgbClr val="FF0000"/>
                </a:solidFill>
                <a:latin typeface="Times New Roman" panose="02020603050405020304" pitchFamily="18" charset="0"/>
                <a:ea typeface="微软雅黑" panose="020B0503020204020204" pitchFamily="34" charset="-122"/>
              </a:rPr>
              <a:t>截止</a:t>
            </a:r>
            <a:r>
              <a:rPr lang="zh-CN" altLang="en-US" b="1" dirty="0">
                <a:solidFill>
                  <a:prstClr val="black"/>
                </a:solidFill>
                <a:latin typeface="Times New Roman" panose="02020603050405020304" pitchFamily="18" charset="0"/>
                <a:ea typeface="微软雅黑" panose="020B0503020204020204" pitchFamily="34" charset="-122"/>
              </a:rPr>
              <a:t>频率；</a:t>
            </a: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rPr>
              <a:t>理想滤波器在</a:t>
            </a:r>
            <a:r>
              <a:rPr lang="zh-CN" altLang="en-US" b="1" dirty="0">
                <a:solidFill>
                  <a:srgbClr val="FF0000"/>
                </a:solidFill>
                <a:latin typeface="Times New Roman" panose="02020603050405020304" pitchFamily="18" charset="0"/>
                <a:ea typeface="微软雅黑" panose="020B0503020204020204" pitchFamily="34" charset="-122"/>
              </a:rPr>
              <a:t>通带</a:t>
            </a:r>
            <a:r>
              <a:rPr lang="zh-CN" altLang="en-US" b="1" dirty="0">
                <a:solidFill>
                  <a:prstClr val="black"/>
                </a:solidFill>
                <a:latin typeface="Times New Roman" panose="02020603050405020304" pitchFamily="18" charset="0"/>
                <a:ea typeface="微软雅黑" panose="020B0503020204020204" pitchFamily="34" charset="-122"/>
              </a:rPr>
              <a:t>内的</a:t>
            </a:r>
            <a:r>
              <a:rPr lang="zh-CN" altLang="en-US" b="1" dirty="0">
                <a:solidFill>
                  <a:srgbClr val="FF0000"/>
                </a:solidFill>
                <a:latin typeface="Times New Roman" panose="02020603050405020304" pitchFamily="18" charset="0"/>
                <a:ea typeface="微软雅黑" panose="020B0503020204020204" pitchFamily="34" charset="-122"/>
              </a:rPr>
              <a:t>电压增益为常数</a:t>
            </a:r>
            <a:r>
              <a:rPr lang="zh-CN" altLang="en-US" b="1" dirty="0">
                <a:solidFill>
                  <a:prstClr val="black"/>
                </a:solidFill>
                <a:latin typeface="Times New Roman" panose="02020603050405020304" pitchFamily="18" charset="0"/>
                <a:ea typeface="微软雅黑" panose="020B0503020204020204" pitchFamily="34" charset="-122"/>
              </a:rPr>
              <a:t>，在</a:t>
            </a:r>
            <a:r>
              <a:rPr lang="zh-CN" altLang="en-US" b="1" dirty="0">
                <a:solidFill>
                  <a:srgbClr val="FF0000"/>
                </a:solidFill>
                <a:latin typeface="Times New Roman" panose="02020603050405020304" pitchFamily="18" charset="0"/>
                <a:ea typeface="微软雅黑" panose="020B0503020204020204" pitchFamily="34" charset="-122"/>
              </a:rPr>
              <a:t>阻带</a:t>
            </a:r>
            <a:r>
              <a:rPr lang="zh-CN" altLang="en-US" b="1" dirty="0">
                <a:solidFill>
                  <a:prstClr val="black"/>
                </a:solidFill>
                <a:latin typeface="Times New Roman" panose="02020603050405020304" pitchFamily="18" charset="0"/>
                <a:ea typeface="微软雅黑" panose="020B0503020204020204" pitchFamily="34" charset="-122"/>
              </a:rPr>
              <a:t>内的电压增益为</a:t>
            </a:r>
            <a:r>
              <a:rPr lang="zh-CN" altLang="en-US" b="1" dirty="0">
                <a:solidFill>
                  <a:srgbClr val="FF0000"/>
                </a:solidFill>
                <a:latin typeface="Times New Roman" panose="02020603050405020304" pitchFamily="18" charset="0"/>
                <a:ea typeface="微软雅黑" panose="020B0503020204020204" pitchFamily="34" charset="-122"/>
              </a:rPr>
              <a:t>零</a:t>
            </a:r>
            <a:r>
              <a:rPr lang="zh-CN" altLang="en-US" b="1" dirty="0">
                <a:solidFill>
                  <a:prstClr val="black"/>
                </a:solidFill>
                <a:latin typeface="Times New Roman" panose="02020603050405020304" pitchFamily="18" charset="0"/>
                <a:ea typeface="微软雅黑" panose="020B0503020204020204" pitchFamily="34" charset="-122"/>
              </a:rPr>
              <a:t>；</a:t>
            </a: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rPr>
              <a:t>实际滤波器的通带和阻带之间存在一定的</a:t>
            </a:r>
            <a:r>
              <a:rPr lang="zh-CN" altLang="en-US" b="1" dirty="0">
                <a:solidFill>
                  <a:srgbClr val="FF0000"/>
                </a:solidFill>
                <a:latin typeface="Times New Roman" panose="02020603050405020304" pitchFamily="18" charset="0"/>
                <a:ea typeface="微软雅黑" panose="020B0503020204020204" pitchFamily="34" charset="-122"/>
              </a:rPr>
              <a:t>过渡</a:t>
            </a:r>
            <a:r>
              <a:rPr lang="zh-CN" altLang="en-US" b="1" dirty="0">
                <a:solidFill>
                  <a:prstClr val="black"/>
                </a:solidFill>
                <a:latin typeface="Times New Roman" panose="02020603050405020304" pitchFamily="18" charset="0"/>
                <a:ea typeface="微软雅黑" panose="020B0503020204020204" pitchFamily="34" charset="-122"/>
              </a:rPr>
              <a:t>带。</a:t>
            </a:r>
          </a:p>
        </p:txBody>
      </p:sp>
    </p:spTree>
    <p:extLst>
      <p:ext uri="{BB962C8B-B14F-4D97-AF65-F5344CB8AC3E}">
        <p14:creationId xmlns:p14="http://schemas.microsoft.com/office/powerpoint/2010/main" val="47091420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七角星 22"/>
          <p:cNvSpPr/>
          <p:nvPr/>
        </p:nvSpPr>
        <p:spPr>
          <a:xfrm>
            <a:off x="2506497" y="1318822"/>
            <a:ext cx="648072" cy="576064"/>
          </a:xfrm>
          <a:prstGeom prst="star7">
            <a:avLst/>
          </a:prstGeom>
          <a:solidFill>
            <a:schemeClr val="accent5">
              <a:lumMod val="20000"/>
              <a:lumOff val="80000"/>
            </a:schemeClr>
          </a:solidFill>
          <a:scene3d>
            <a:camera prst="orthographicFront"/>
            <a:lightRig rig="threePt" dir="t"/>
          </a:scene3d>
          <a:sp3d>
            <a:bevelT w="152400" h="50800" prst="softRound"/>
          </a:sp3d>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CN" sz="2800" b="1" dirty="0">
                <a:latin typeface="Times New Roman" panose="02020603050405020304" pitchFamily="18" charset="0"/>
                <a:ea typeface="微软雅黑" panose="020B0503020204020204" pitchFamily="34" charset="-122"/>
                <a:sym typeface="Times New Roman" panose="02020603050405020304" pitchFamily="18" charset="0"/>
              </a:rPr>
              <a:t>1</a:t>
            </a:r>
            <a:endParaRPr lang="zh-CN" altLang="en-US" sz="2800" b="1" dirty="0">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3" name="矩形 2"/>
          <p:cNvSpPr/>
          <p:nvPr/>
        </p:nvSpPr>
        <p:spPr>
          <a:xfrm>
            <a:off x="3663772" y="1376021"/>
            <a:ext cx="2800767" cy="461665"/>
          </a:xfrm>
          <a:prstGeom prst="rect">
            <a:avLst/>
          </a:prstGeom>
        </p:spPr>
        <p:txBody>
          <a:bodyPr wrap="none">
            <a:spAutoFit/>
          </a:bodyPr>
          <a:lstStyle/>
          <a:p>
            <a:r>
              <a:rPr lang="en-US" altLang="zh-CN" sz="2400" b="1" dirty="0">
                <a:latin typeface="Times New Roman" panose="02020603050405020304" pitchFamily="18" charset="0"/>
                <a:ea typeface="微软雅黑" panose="020B0503020204020204" pitchFamily="34" charset="-122"/>
                <a:sym typeface="Times New Roman" panose="02020603050405020304" pitchFamily="18" charset="0"/>
              </a:rPr>
              <a:t>4.3.1  </a:t>
            </a:r>
            <a:r>
              <a:rPr lang="zh-CN" altLang="en-US" sz="2400" b="1" dirty="0">
                <a:latin typeface="Times New Roman" panose="02020603050405020304" pitchFamily="18" charset="0"/>
                <a:ea typeface="微软雅黑" panose="020B0503020204020204" pitchFamily="34" charset="-122"/>
                <a:sym typeface="Times New Roman" panose="02020603050405020304" pitchFamily="18" charset="0"/>
              </a:rPr>
              <a:t>滤波器的分类</a:t>
            </a:r>
            <a:endParaRPr lang="zh-CN" altLang="zh-CN" sz="2400" b="1" dirty="0">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24" name="七角星 23"/>
          <p:cNvSpPr/>
          <p:nvPr/>
        </p:nvSpPr>
        <p:spPr>
          <a:xfrm>
            <a:off x="2511644" y="2103167"/>
            <a:ext cx="648072" cy="576064"/>
          </a:xfrm>
          <a:prstGeom prst="star7">
            <a:avLst/>
          </a:prstGeom>
          <a:solidFill>
            <a:schemeClr val="accent5">
              <a:lumMod val="20000"/>
              <a:lumOff val="80000"/>
            </a:schemeClr>
          </a:solidFill>
          <a:scene3d>
            <a:camera prst="orthographicFront"/>
            <a:lightRig rig="threePt" dir="t"/>
          </a:scene3d>
          <a:sp3d>
            <a:bevelT w="152400" h="50800" prst="softRound"/>
          </a:sp3d>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CN" sz="2800" b="1" dirty="0">
                <a:latin typeface="Times New Roman" panose="02020603050405020304" pitchFamily="18" charset="0"/>
                <a:ea typeface="微软雅黑" panose="020B0503020204020204" pitchFamily="34" charset="-122"/>
                <a:sym typeface="Times New Roman" panose="02020603050405020304" pitchFamily="18" charset="0"/>
              </a:rPr>
              <a:t>2</a:t>
            </a:r>
            <a:endParaRPr lang="zh-CN" altLang="en-US" sz="2800" b="1" dirty="0">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28" name="矩形 27"/>
          <p:cNvSpPr/>
          <p:nvPr/>
        </p:nvSpPr>
        <p:spPr>
          <a:xfrm>
            <a:off x="3663772" y="2160366"/>
            <a:ext cx="3416320" cy="461665"/>
          </a:xfrm>
          <a:prstGeom prst="rect">
            <a:avLst/>
          </a:prstGeom>
        </p:spPr>
        <p:txBody>
          <a:bodyPr wrap="none">
            <a:spAutoFit/>
          </a:bodyPr>
          <a:lstStyle/>
          <a:p>
            <a:r>
              <a:rPr lang="en-US" altLang="zh-CN" sz="2400" b="1" dirty="0">
                <a:latin typeface="Times New Roman" panose="02020603050405020304" pitchFamily="18" charset="0"/>
                <a:ea typeface="微软雅黑" panose="020B0503020204020204" pitchFamily="34" charset="-122"/>
                <a:sym typeface="Times New Roman" panose="02020603050405020304" pitchFamily="18" charset="0"/>
              </a:rPr>
              <a:t>4.3.2  </a:t>
            </a:r>
            <a:r>
              <a:rPr lang="zh-CN" altLang="en-US" sz="2400" b="1" dirty="0">
                <a:latin typeface="Times New Roman" panose="02020603050405020304" pitchFamily="18" charset="0"/>
                <a:ea typeface="微软雅黑" panose="020B0503020204020204" pitchFamily="34" charset="-122"/>
                <a:sym typeface="Times New Roman" panose="02020603050405020304" pitchFamily="18" charset="0"/>
              </a:rPr>
              <a:t>滤波器的性能指标</a:t>
            </a:r>
            <a:endParaRPr lang="zh-CN" altLang="zh-CN" sz="2400" b="1" dirty="0">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3" name="矩形 12"/>
          <p:cNvSpPr/>
          <p:nvPr/>
        </p:nvSpPr>
        <p:spPr>
          <a:xfrm>
            <a:off x="2" y="411510"/>
            <a:ext cx="2159730"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4" name="矩形 13"/>
          <p:cNvSpPr/>
          <p:nvPr/>
        </p:nvSpPr>
        <p:spPr>
          <a:xfrm>
            <a:off x="71500" y="434685"/>
            <a:ext cx="1954381" cy="461665"/>
          </a:xfrm>
          <a:prstGeom prst="rect">
            <a:avLst/>
          </a:prstGeom>
        </p:spPr>
        <p:txBody>
          <a:bodyPr wrap="none">
            <a:spAutoFit/>
          </a:bodyPr>
          <a:lstStyle/>
          <a:p>
            <a:r>
              <a:rPr lang="en-US" altLang="zh-CN" sz="2400" b="1" dirty="0">
                <a:solidFill>
                  <a:schemeClr val="bg1"/>
                </a:solidFill>
                <a:latin typeface="Times New Roman" panose="02020603050405020304" pitchFamily="18" charset="0"/>
                <a:ea typeface="微软雅黑" pitchFamily="34" charset="-122"/>
                <a:sym typeface="Times New Roman" panose="02020603050405020304" pitchFamily="18" charset="0"/>
              </a:rPr>
              <a:t> 4.3 </a:t>
            </a:r>
            <a:r>
              <a:rPr lang="zh-CN" altLang="en-US" sz="2400" b="1" dirty="0">
                <a:solidFill>
                  <a:schemeClr val="bg1"/>
                </a:solidFill>
                <a:latin typeface="Times New Roman" panose="02020603050405020304" pitchFamily="18" charset="0"/>
                <a:ea typeface="微软雅黑" pitchFamily="34" charset="-122"/>
                <a:sym typeface="Times New Roman" panose="02020603050405020304" pitchFamily="18" charset="0"/>
              </a:rPr>
              <a:t>信号滤波</a:t>
            </a:r>
          </a:p>
        </p:txBody>
      </p:sp>
      <p:sp>
        <p:nvSpPr>
          <p:cNvPr id="8" name="七角星 7"/>
          <p:cNvSpPr/>
          <p:nvPr/>
        </p:nvSpPr>
        <p:spPr>
          <a:xfrm>
            <a:off x="2511644" y="2886285"/>
            <a:ext cx="648072" cy="576064"/>
          </a:xfrm>
          <a:prstGeom prst="star7">
            <a:avLst/>
          </a:prstGeom>
          <a:solidFill>
            <a:schemeClr val="accent5">
              <a:lumMod val="20000"/>
              <a:lumOff val="80000"/>
            </a:schemeClr>
          </a:solidFill>
          <a:scene3d>
            <a:camera prst="orthographicFront"/>
            <a:lightRig rig="threePt" dir="t"/>
          </a:scene3d>
          <a:sp3d>
            <a:bevelT w="152400" h="50800" prst="softRound"/>
          </a:sp3d>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CN" sz="2800" b="1" dirty="0">
                <a:latin typeface="Times New Roman" panose="02020603050405020304" pitchFamily="18" charset="0"/>
                <a:ea typeface="微软雅黑" panose="020B0503020204020204" pitchFamily="34" charset="-122"/>
                <a:sym typeface="Times New Roman" panose="02020603050405020304" pitchFamily="18" charset="0"/>
              </a:rPr>
              <a:t>3</a:t>
            </a:r>
            <a:endParaRPr lang="zh-CN" altLang="en-US" sz="2800" b="1" dirty="0">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9" name="矩形 8"/>
          <p:cNvSpPr/>
          <p:nvPr/>
        </p:nvSpPr>
        <p:spPr>
          <a:xfrm>
            <a:off x="3663772" y="2943484"/>
            <a:ext cx="2800767" cy="461665"/>
          </a:xfrm>
          <a:prstGeom prst="rect">
            <a:avLst/>
          </a:prstGeom>
        </p:spPr>
        <p:txBody>
          <a:bodyPr wrap="none">
            <a:spAutoFit/>
          </a:bodyPr>
          <a:lstStyle/>
          <a:p>
            <a:r>
              <a:rPr lang="en-US" altLang="zh-CN" sz="2400" b="1" dirty="0">
                <a:latin typeface="Times New Roman" panose="02020603050405020304" pitchFamily="18" charset="0"/>
                <a:ea typeface="微软雅黑" panose="020B0503020204020204" pitchFamily="34" charset="-122"/>
                <a:sym typeface="Times New Roman" panose="02020603050405020304" pitchFamily="18" charset="0"/>
              </a:rPr>
              <a:t>4.3.3  </a:t>
            </a:r>
            <a:r>
              <a:rPr lang="zh-CN" altLang="en-US" sz="2400" b="1" dirty="0">
                <a:latin typeface="Times New Roman" panose="02020603050405020304" pitchFamily="18" charset="0"/>
                <a:ea typeface="微软雅黑" panose="020B0503020204020204" pitchFamily="34" charset="-122"/>
                <a:sym typeface="Times New Roman" panose="02020603050405020304" pitchFamily="18" charset="0"/>
              </a:rPr>
              <a:t>无源滤波电路</a:t>
            </a:r>
            <a:endParaRPr lang="zh-CN" altLang="zh-CN" sz="2400" b="1" dirty="0">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0" name="七角星 9"/>
          <p:cNvSpPr/>
          <p:nvPr/>
        </p:nvSpPr>
        <p:spPr>
          <a:xfrm>
            <a:off x="2497466" y="3723878"/>
            <a:ext cx="648072" cy="576064"/>
          </a:xfrm>
          <a:prstGeom prst="star7">
            <a:avLst/>
          </a:prstGeom>
          <a:solidFill>
            <a:schemeClr val="accent5">
              <a:lumMod val="20000"/>
              <a:lumOff val="80000"/>
            </a:schemeClr>
          </a:solidFill>
          <a:scene3d>
            <a:camera prst="orthographicFront"/>
            <a:lightRig rig="threePt" dir="t"/>
          </a:scene3d>
          <a:sp3d>
            <a:bevelT w="152400" h="50800" prst="softRound"/>
          </a:sp3d>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CN" sz="2800" b="1" dirty="0">
                <a:latin typeface="Times New Roman" panose="02020603050405020304" pitchFamily="18" charset="0"/>
                <a:ea typeface="微软雅黑" panose="020B0503020204020204" pitchFamily="34" charset="-122"/>
                <a:sym typeface="Times New Roman" panose="02020603050405020304" pitchFamily="18" charset="0"/>
              </a:rPr>
              <a:t>4</a:t>
            </a:r>
            <a:endParaRPr lang="zh-CN" altLang="en-US" sz="2800" b="1" dirty="0">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1" name="矩形 10"/>
          <p:cNvSpPr/>
          <p:nvPr/>
        </p:nvSpPr>
        <p:spPr>
          <a:xfrm>
            <a:off x="3649594" y="3781077"/>
            <a:ext cx="3246402" cy="461665"/>
          </a:xfrm>
          <a:prstGeom prst="rect">
            <a:avLst/>
          </a:prstGeom>
        </p:spPr>
        <p:txBody>
          <a:bodyPr wrap="none">
            <a:spAutoFit/>
          </a:bodyPr>
          <a:lstStyle/>
          <a:p>
            <a:r>
              <a:rPr lang="en-US" altLang="zh-CN" sz="2400" b="1" dirty="0">
                <a:latin typeface="Times New Roman" panose="02020603050405020304" pitchFamily="18" charset="0"/>
                <a:ea typeface="微软雅黑" panose="020B0503020204020204" pitchFamily="34" charset="-122"/>
                <a:sym typeface="Times New Roman" panose="02020603050405020304" pitchFamily="18" charset="0"/>
              </a:rPr>
              <a:t>4.3.4  RC</a:t>
            </a:r>
            <a:r>
              <a:rPr lang="zh-CN" altLang="en-US" sz="2400" b="1" dirty="0">
                <a:latin typeface="Times New Roman" panose="02020603050405020304" pitchFamily="18" charset="0"/>
                <a:ea typeface="微软雅黑" panose="020B0503020204020204" pitchFamily="34" charset="-122"/>
                <a:sym typeface="Times New Roman" panose="02020603050405020304" pitchFamily="18" charset="0"/>
              </a:rPr>
              <a:t>有源滤波电路</a:t>
            </a:r>
            <a:endParaRPr lang="zh-CN" altLang="zh-CN" sz="2400" b="1" dirty="0">
              <a:latin typeface="Times New Roman" panose="02020603050405020304" pitchFamily="18" charset="0"/>
              <a:ea typeface="微软雅黑" panose="020B0503020204020204" pitchFamily="34" charset="-122"/>
              <a:sym typeface="Times New Roman" panose="02020603050405020304" pitchFamily="18" charset="0"/>
            </a:endParaRPr>
          </a:p>
        </p:txBody>
      </p:sp>
    </p:spTree>
    <p:extLst>
      <p:ext uri="{BB962C8B-B14F-4D97-AF65-F5344CB8AC3E}">
        <p14:creationId xmlns:p14="http://schemas.microsoft.com/office/powerpoint/2010/main" val="2289049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七角星 22"/>
          <p:cNvSpPr/>
          <p:nvPr/>
        </p:nvSpPr>
        <p:spPr>
          <a:xfrm>
            <a:off x="2514625" y="1311610"/>
            <a:ext cx="648072" cy="576064"/>
          </a:xfrm>
          <a:prstGeom prst="star7">
            <a:avLst/>
          </a:prstGeom>
          <a:solidFill>
            <a:schemeClr val="accent5">
              <a:lumMod val="20000"/>
              <a:lumOff val="80000"/>
            </a:schemeClr>
          </a:solidFill>
          <a:scene3d>
            <a:camera prst="orthographicFront"/>
            <a:lightRig rig="threePt" dir="t"/>
          </a:scene3d>
          <a:sp3d>
            <a:bevelT w="152400" h="50800" prst="softRound"/>
          </a:sp3d>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CN" sz="2800" b="1" dirty="0">
                <a:latin typeface="Times New Roman" panose="02020603050405020304" pitchFamily="18" charset="0"/>
                <a:ea typeface="微软雅黑" panose="020B0503020204020204" pitchFamily="34" charset="-122"/>
                <a:sym typeface="Times New Roman" panose="02020603050405020304" pitchFamily="18" charset="0"/>
              </a:rPr>
              <a:t>1</a:t>
            </a:r>
            <a:endParaRPr lang="zh-CN" altLang="en-US" sz="2800" b="1" dirty="0">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3" name="矩形 2"/>
          <p:cNvSpPr/>
          <p:nvPr/>
        </p:nvSpPr>
        <p:spPr>
          <a:xfrm>
            <a:off x="3671900" y="1368809"/>
            <a:ext cx="2185214" cy="461665"/>
          </a:xfrm>
          <a:prstGeom prst="rect">
            <a:avLst/>
          </a:prstGeom>
        </p:spPr>
        <p:txBody>
          <a:bodyPr wrap="none">
            <a:spAutoFit/>
          </a:bodyPr>
          <a:lstStyle/>
          <a:p>
            <a:r>
              <a:rPr lang="en-US" altLang="zh-CN" sz="2400" b="1" dirty="0">
                <a:latin typeface="Times New Roman" panose="02020603050405020304" pitchFamily="18" charset="0"/>
                <a:ea typeface="微软雅黑" panose="020B0503020204020204" pitchFamily="34" charset="-122"/>
                <a:sym typeface="Times New Roman" panose="02020603050405020304" pitchFamily="18" charset="0"/>
              </a:rPr>
              <a:t>4.1.1  </a:t>
            </a:r>
            <a:r>
              <a:rPr lang="zh-CN" altLang="en-US" sz="2400" b="1" dirty="0">
                <a:latin typeface="Times New Roman" panose="02020603050405020304" pitchFamily="18" charset="0"/>
                <a:ea typeface="微软雅黑" panose="020B0503020204020204" pitchFamily="34" charset="-122"/>
                <a:sym typeface="Times New Roman" panose="02020603050405020304" pitchFamily="18" charset="0"/>
              </a:rPr>
              <a:t>直流电桥</a:t>
            </a:r>
            <a:endParaRPr lang="zh-CN" altLang="zh-CN" sz="2400" b="1" dirty="0">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24" name="七角星 23"/>
          <p:cNvSpPr/>
          <p:nvPr/>
        </p:nvSpPr>
        <p:spPr>
          <a:xfrm>
            <a:off x="2511644" y="2399701"/>
            <a:ext cx="648072" cy="576064"/>
          </a:xfrm>
          <a:prstGeom prst="star7">
            <a:avLst/>
          </a:prstGeom>
          <a:solidFill>
            <a:schemeClr val="accent5">
              <a:lumMod val="20000"/>
              <a:lumOff val="80000"/>
            </a:schemeClr>
          </a:solidFill>
          <a:scene3d>
            <a:camera prst="orthographicFront"/>
            <a:lightRig rig="threePt" dir="t"/>
          </a:scene3d>
          <a:sp3d>
            <a:bevelT w="152400" h="50800" prst="softRound"/>
          </a:sp3d>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CN" sz="2800" b="1" dirty="0">
                <a:latin typeface="Times New Roman" panose="02020603050405020304" pitchFamily="18" charset="0"/>
                <a:ea typeface="微软雅黑" panose="020B0503020204020204" pitchFamily="34" charset="-122"/>
                <a:sym typeface="Times New Roman" panose="02020603050405020304" pitchFamily="18" charset="0"/>
              </a:rPr>
              <a:t>2</a:t>
            </a:r>
            <a:endParaRPr lang="zh-CN" altLang="en-US" sz="2800" b="1" dirty="0">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28" name="矩形 27"/>
          <p:cNvSpPr/>
          <p:nvPr/>
        </p:nvSpPr>
        <p:spPr>
          <a:xfrm>
            <a:off x="3663772" y="2456900"/>
            <a:ext cx="2185214" cy="461665"/>
          </a:xfrm>
          <a:prstGeom prst="rect">
            <a:avLst/>
          </a:prstGeom>
        </p:spPr>
        <p:txBody>
          <a:bodyPr wrap="none">
            <a:spAutoFit/>
          </a:bodyPr>
          <a:lstStyle/>
          <a:p>
            <a:r>
              <a:rPr lang="en-US" altLang="zh-CN" sz="2400" b="1" dirty="0">
                <a:latin typeface="Times New Roman" panose="02020603050405020304" pitchFamily="18" charset="0"/>
                <a:ea typeface="微软雅黑" panose="020B0503020204020204" pitchFamily="34" charset="-122"/>
                <a:sym typeface="Times New Roman" panose="02020603050405020304" pitchFamily="18" charset="0"/>
              </a:rPr>
              <a:t>4.1.2  </a:t>
            </a:r>
            <a:r>
              <a:rPr lang="zh-CN" altLang="en-US" sz="2400" b="1" dirty="0">
                <a:latin typeface="Times New Roman" panose="02020603050405020304" pitchFamily="18" charset="0"/>
                <a:ea typeface="微软雅黑" panose="020B0503020204020204" pitchFamily="34" charset="-122"/>
                <a:sym typeface="Times New Roman" panose="02020603050405020304" pitchFamily="18" charset="0"/>
              </a:rPr>
              <a:t>交流电桥</a:t>
            </a:r>
            <a:endParaRPr lang="zh-CN" altLang="zh-CN" sz="2400" b="1" dirty="0">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3" name="矩形 12"/>
          <p:cNvSpPr/>
          <p:nvPr/>
        </p:nvSpPr>
        <p:spPr>
          <a:xfrm>
            <a:off x="2" y="411510"/>
            <a:ext cx="1511658"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4" name="矩形 13"/>
          <p:cNvSpPr/>
          <p:nvPr/>
        </p:nvSpPr>
        <p:spPr>
          <a:xfrm>
            <a:off x="71500" y="434685"/>
            <a:ext cx="1338828" cy="461665"/>
          </a:xfrm>
          <a:prstGeom prst="rect">
            <a:avLst/>
          </a:prstGeom>
        </p:spPr>
        <p:txBody>
          <a:bodyPr wrap="none">
            <a:spAutoFit/>
          </a:bodyPr>
          <a:lstStyle/>
          <a:p>
            <a:r>
              <a:rPr lang="en-US" altLang="zh-CN" sz="2400" b="1" dirty="0">
                <a:solidFill>
                  <a:schemeClr val="bg1"/>
                </a:solidFill>
                <a:latin typeface="Times New Roman" panose="02020603050405020304" pitchFamily="18" charset="0"/>
                <a:ea typeface="微软雅黑" pitchFamily="34" charset="-122"/>
                <a:sym typeface="Times New Roman" panose="02020603050405020304" pitchFamily="18" charset="0"/>
              </a:rPr>
              <a:t> 4.1 </a:t>
            </a:r>
            <a:r>
              <a:rPr lang="zh-CN" altLang="en-US" sz="2400" b="1" dirty="0">
                <a:solidFill>
                  <a:schemeClr val="bg1"/>
                </a:solidFill>
                <a:latin typeface="Times New Roman" panose="02020603050405020304" pitchFamily="18" charset="0"/>
                <a:ea typeface="微软雅黑" pitchFamily="34" charset="-122"/>
                <a:sym typeface="Times New Roman" panose="02020603050405020304" pitchFamily="18" charset="0"/>
              </a:rPr>
              <a:t>电桥</a:t>
            </a:r>
          </a:p>
        </p:txBody>
      </p:sp>
      <p:sp>
        <p:nvSpPr>
          <p:cNvPr id="8" name="七角星 7"/>
          <p:cNvSpPr/>
          <p:nvPr/>
        </p:nvSpPr>
        <p:spPr>
          <a:xfrm>
            <a:off x="2511644" y="3544992"/>
            <a:ext cx="648072" cy="576064"/>
          </a:xfrm>
          <a:prstGeom prst="star7">
            <a:avLst/>
          </a:prstGeom>
          <a:solidFill>
            <a:schemeClr val="accent5">
              <a:lumMod val="20000"/>
              <a:lumOff val="80000"/>
            </a:schemeClr>
          </a:solidFill>
          <a:scene3d>
            <a:camera prst="orthographicFront"/>
            <a:lightRig rig="threePt" dir="t"/>
          </a:scene3d>
          <a:sp3d>
            <a:bevelT w="152400" h="50800" prst="softRound"/>
          </a:sp3d>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CN" sz="2800" b="1" dirty="0">
                <a:latin typeface="Times New Roman" panose="02020603050405020304" pitchFamily="18" charset="0"/>
                <a:ea typeface="微软雅黑" panose="020B0503020204020204" pitchFamily="34" charset="-122"/>
                <a:sym typeface="Times New Roman" panose="02020603050405020304" pitchFamily="18" charset="0"/>
              </a:rPr>
              <a:t>3</a:t>
            </a:r>
            <a:endParaRPr lang="zh-CN" altLang="en-US" sz="2800" b="1" dirty="0">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9" name="矩形 8"/>
          <p:cNvSpPr/>
          <p:nvPr/>
        </p:nvSpPr>
        <p:spPr>
          <a:xfrm>
            <a:off x="3663772" y="3602191"/>
            <a:ext cx="3724096" cy="461665"/>
          </a:xfrm>
          <a:prstGeom prst="rect">
            <a:avLst/>
          </a:prstGeom>
        </p:spPr>
        <p:txBody>
          <a:bodyPr wrap="none">
            <a:spAutoFit/>
          </a:bodyPr>
          <a:lstStyle/>
          <a:p>
            <a:r>
              <a:rPr lang="en-US" altLang="zh-CN" sz="2400" b="1" dirty="0">
                <a:latin typeface="Times New Roman" panose="02020603050405020304" pitchFamily="18" charset="0"/>
                <a:ea typeface="微软雅黑" panose="020B0503020204020204" pitchFamily="34" charset="-122"/>
                <a:sym typeface="Times New Roman" panose="02020603050405020304" pitchFamily="18" charset="0"/>
              </a:rPr>
              <a:t>4.1.3  </a:t>
            </a:r>
            <a:r>
              <a:rPr lang="zh-CN" altLang="en-US" sz="2400" b="1" dirty="0">
                <a:latin typeface="Times New Roman" panose="02020603050405020304" pitchFamily="18" charset="0"/>
                <a:ea typeface="微软雅黑" panose="020B0503020204020204" pitchFamily="34" charset="-122"/>
                <a:sym typeface="Times New Roman" panose="02020603050405020304" pitchFamily="18" charset="0"/>
              </a:rPr>
              <a:t>电桥操作的技术规范</a:t>
            </a:r>
            <a:endParaRPr lang="zh-CN" altLang="zh-CN" sz="2400" b="1" dirty="0">
              <a:latin typeface="Times New Roman" panose="02020603050405020304" pitchFamily="18" charset="0"/>
              <a:ea typeface="微软雅黑" panose="020B0503020204020204" pitchFamily="34" charset="-122"/>
              <a:sym typeface="Times New Roman" panose="02020603050405020304" pitchFamily="18" charset="0"/>
            </a:endParaRPr>
          </a:p>
        </p:txBody>
      </p:sp>
    </p:spTree>
    <p:extLst>
      <p:ext uri="{BB962C8B-B14F-4D97-AF65-F5344CB8AC3E}">
        <p14:creationId xmlns:p14="http://schemas.microsoft.com/office/powerpoint/2010/main" val="258897132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2" y="411510"/>
            <a:ext cx="2987822"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4" name="矩形 13"/>
          <p:cNvSpPr/>
          <p:nvPr/>
        </p:nvSpPr>
        <p:spPr>
          <a:xfrm>
            <a:off x="71500" y="434685"/>
            <a:ext cx="2800767" cy="461665"/>
          </a:xfrm>
          <a:prstGeom prst="rect">
            <a:avLst/>
          </a:prstGeom>
        </p:spPr>
        <p:txBody>
          <a:bodyPr wrap="none">
            <a:spAutoFit/>
          </a:bodyPr>
          <a:lstStyle/>
          <a:p>
            <a:r>
              <a:rPr lang="en-US" altLang="zh-CN" sz="2400" b="1" dirty="0">
                <a:solidFill>
                  <a:schemeClr val="bg1"/>
                </a:solidFill>
                <a:latin typeface="Times New Roman" panose="02020603050405020304" pitchFamily="18" charset="0"/>
                <a:ea typeface="微软雅黑" pitchFamily="34" charset="-122"/>
                <a:sym typeface="Times New Roman" panose="02020603050405020304" pitchFamily="18" charset="0"/>
              </a:rPr>
              <a:t> 4.3.1 </a:t>
            </a:r>
            <a:r>
              <a:rPr lang="zh-CN" altLang="en-US" sz="2400" b="1" dirty="0">
                <a:solidFill>
                  <a:schemeClr val="bg1"/>
                </a:solidFill>
                <a:latin typeface="Times New Roman" panose="02020603050405020304" pitchFamily="18" charset="0"/>
                <a:ea typeface="微软雅黑" pitchFamily="34" charset="-122"/>
                <a:sym typeface="Times New Roman" panose="02020603050405020304" pitchFamily="18" charset="0"/>
              </a:rPr>
              <a:t>滤波器的分类</a:t>
            </a:r>
          </a:p>
        </p:txBody>
      </p:sp>
      <p:sp>
        <p:nvSpPr>
          <p:cNvPr id="12" name="矩形 11"/>
          <p:cNvSpPr/>
          <p:nvPr/>
        </p:nvSpPr>
        <p:spPr>
          <a:xfrm>
            <a:off x="243770" y="1004423"/>
            <a:ext cx="8686800" cy="3901068"/>
          </a:xfrm>
          <a:prstGeom prst="rect">
            <a:avLst/>
          </a:prstGeom>
        </p:spPr>
        <p:txBody>
          <a:bodyPr wrap="square">
            <a:spAutoFit/>
          </a:bodyPr>
          <a:lstStyle/>
          <a:p>
            <a:pPr marL="285750" indent="-285750">
              <a:lnSpc>
                <a:spcPct val="125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rPr>
              <a:t>按所处理的信号，滤波器可分为：</a:t>
            </a:r>
            <a:endParaRPr lang="en-US" altLang="zh-CN" b="1" dirty="0">
              <a:solidFill>
                <a:prstClr val="black"/>
              </a:solidFill>
              <a:latin typeface="Times New Roman" panose="02020603050405020304" pitchFamily="18" charset="0"/>
              <a:ea typeface="微软雅黑" panose="020B0503020204020204" pitchFamily="34" charset="-122"/>
            </a:endParaRPr>
          </a:p>
          <a:p>
            <a:pPr marL="742950" lvl="1" indent="-285750">
              <a:lnSpc>
                <a:spcPct val="125000"/>
              </a:lnSpc>
              <a:buClr>
                <a:schemeClr val="accent3">
                  <a:lumMod val="75000"/>
                </a:schemeClr>
              </a:buClr>
              <a:buFont typeface="Wingdings" panose="05000000000000000000" pitchFamily="2" charset="2"/>
              <a:buChar char="u"/>
            </a:pPr>
            <a:r>
              <a:rPr lang="zh-CN" altLang="en-US" b="1" dirty="0">
                <a:solidFill>
                  <a:prstClr val="black"/>
                </a:solidFill>
                <a:latin typeface="Times New Roman" panose="02020603050405020304" pitchFamily="18" charset="0"/>
                <a:ea typeface="微软雅黑" panose="020B0503020204020204" pitchFamily="34" charset="-122"/>
              </a:rPr>
              <a:t>模拟滤波器</a:t>
            </a:r>
            <a:endParaRPr lang="en-US" altLang="zh-CN" b="1" dirty="0">
              <a:solidFill>
                <a:prstClr val="black"/>
              </a:solidFill>
              <a:latin typeface="Times New Roman" panose="02020603050405020304" pitchFamily="18" charset="0"/>
              <a:ea typeface="微软雅黑" panose="020B0503020204020204" pitchFamily="34" charset="-122"/>
            </a:endParaRPr>
          </a:p>
          <a:p>
            <a:pPr marL="742950" lvl="1" indent="-285750">
              <a:lnSpc>
                <a:spcPct val="125000"/>
              </a:lnSpc>
              <a:buClr>
                <a:schemeClr val="accent3">
                  <a:lumMod val="75000"/>
                </a:schemeClr>
              </a:buClr>
              <a:buFont typeface="Wingdings" panose="05000000000000000000" pitchFamily="2" charset="2"/>
              <a:buChar char="u"/>
            </a:pPr>
            <a:r>
              <a:rPr lang="zh-CN" altLang="en-US" b="1" dirty="0">
                <a:solidFill>
                  <a:prstClr val="black"/>
                </a:solidFill>
                <a:latin typeface="Times New Roman" panose="02020603050405020304" pitchFamily="18" charset="0"/>
                <a:ea typeface="微软雅黑" panose="020B0503020204020204" pitchFamily="34" charset="-122"/>
              </a:rPr>
              <a:t>数字滤波器</a:t>
            </a: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anose="05000000000000000000"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rPr>
              <a:t>按所通过信号的频率范围，滤波器可分为：</a:t>
            </a:r>
            <a:endParaRPr lang="en-US" altLang="zh-CN" b="1" dirty="0">
              <a:solidFill>
                <a:prstClr val="black"/>
              </a:solidFill>
              <a:latin typeface="Times New Roman" panose="02020603050405020304" pitchFamily="18" charset="0"/>
              <a:ea typeface="微软雅黑" panose="020B0503020204020204" pitchFamily="34" charset="-122"/>
            </a:endParaRPr>
          </a:p>
          <a:p>
            <a:pPr marL="742950" lvl="1" indent="-285750">
              <a:lnSpc>
                <a:spcPct val="125000"/>
              </a:lnSpc>
              <a:buClr>
                <a:schemeClr val="accent3">
                  <a:lumMod val="75000"/>
                </a:schemeClr>
              </a:buClr>
              <a:buFont typeface="Wingdings" panose="05000000000000000000" pitchFamily="2" charset="2"/>
              <a:buChar char="u"/>
            </a:pPr>
            <a:r>
              <a:rPr lang="zh-CN" altLang="en-US" b="1" dirty="0">
                <a:solidFill>
                  <a:prstClr val="black"/>
                </a:solidFill>
                <a:latin typeface="Times New Roman" panose="02020603050405020304" pitchFamily="18" charset="0"/>
                <a:ea typeface="微软雅黑" panose="020B0503020204020204" pitchFamily="34" charset="-122"/>
              </a:rPr>
              <a:t>低通滤波器</a:t>
            </a:r>
            <a:endParaRPr lang="en-US" altLang="zh-CN" b="1" dirty="0">
              <a:solidFill>
                <a:prstClr val="black"/>
              </a:solidFill>
              <a:latin typeface="Times New Roman" panose="02020603050405020304" pitchFamily="18" charset="0"/>
              <a:ea typeface="微软雅黑" panose="020B0503020204020204" pitchFamily="34" charset="-122"/>
            </a:endParaRPr>
          </a:p>
          <a:p>
            <a:pPr marL="742950" lvl="1" indent="-285750">
              <a:lnSpc>
                <a:spcPct val="125000"/>
              </a:lnSpc>
              <a:buClr>
                <a:schemeClr val="accent3">
                  <a:lumMod val="75000"/>
                </a:schemeClr>
              </a:buClr>
              <a:buFont typeface="Wingdings" panose="05000000000000000000" pitchFamily="2" charset="2"/>
              <a:buChar char="u"/>
            </a:pPr>
            <a:r>
              <a:rPr lang="zh-CN" altLang="en-US" b="1" dirty="0">
                <a:solidFill>
                  <a:prstClr val="black"/>
                </a:solidFill>
                <a:latin typeface="Times New Roman" panose="02020603050405020304" pitchFamily="18" charset="0"/>
                <a:ea typeface="微软雅黑" panose="020B0503020204020204" pitchFamily="34" charset="-122"/>
              </a:rPr>
              <a:t>高通滤波器</a:t>
            </a:r>
            <a:endParaRPr lang="en-US" altLang="zh-CN" b="1" dirty="0">
              <a:solidFill>
                <a:prstClr val="black"/>
              </a:solidFill>
              <a:latin typeface="Times New Roman" panose="02020603050405020304" pitchFamily="18" charset="0"/>
              <a:ea typeface="微软雅黑" panose="020B0503020204020204" pitchFamily="34" charset="-122"/>
            </a:endParaRPr>
          </a:p>
          <a:p>
            <a:pPr marL="742950" lvl="1" indent="-285750">
              <a:lnSpc>
                <a:spcPct val="125000"/>
              </a:lnSpc>
              <a:buClr>
                <a:schemeClr val="accent3">
                  <a:lumMod val="75000"/>
                </a:schemeClr>
              </a:buClr>
              <a:buFont typeface="Wingdings" panose="05000000000000000000" pitchFamily="2" charset="2"/>
              <a:buChar char="u"/>
            </a:pPr>
            <a:r>
              <a:rPr lang="zh-CN" altLang="en-US" b="1" dirty="0">
                <a:solidFill>
                  <a:prstClr val="black"/>
                </a:solidFill>
                <a:latin typeface="Times New Roman" panose="02020603050405020304" pitchFamily="18" charset="0"/>
                <a:ea typeface="微软雅黑" panose="020B0503020204020204" pitchFamily="34" charset="-122"/>
              </a:rPr>
              <a:t>带通滤波器</a:t>
            </a:r>
            <a:endParaRPr lang="en-US" altLang="zh-CN" b="1" dirty="0">
              <a:solidFill>
                <a:prstClr val="black"/>
              </a:solidFill>
              <a:latin typeface="Times New Roman" panose="02020603050405020304" pitchFamily="18" charset="0"/>
              <a:ea typeface="微软雅黑" panose="020B0503020204020204" pitchFamily="34" charset="-122"/>
            </a:endParaRPr>
          </a:p>
          <a:p>
            <a:pPr marL="742950" lvl="1" indent="-285750">
              <a:lnSpc>
                <a:spcPct val="125000"/>
              </a:lnSpc>
              <a:buClr>
                <a:schemeClr val="accent3">
                  <a:lumMod val="75000"/>
                </a:schemeClr>
              </a:buClr>
              <a:buFont typeface="Wingdings" panose="05000000000000000000" pitchFamily="2" charset="2"/>
              <a:buChar char="u"/>
            </a:pPr>
            <a:r>
              <a:rPr lang="zh-CN" altLang="en-US" b="1" dirty="0">
                <a:solidFill>
                  <a:prstClr val="black"/>
                </a:solidFill>
                <a:latin typeface="Times New Roman" panose="02020603050405020304" pitchFamily="18" charset="0"/>
                <a:ea typeface="微软雅黑" panose="020B0503020204020204" pitchFamily="34" charset="-122"/>
              </a:rPr>
              <a:t>带阻滤波器</a:t>
            </a: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anose="05000000000000000000"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rPr>
              <a:t>按所采用的元器件，滤波器可分为：</a:t>
            </a:r>
            <a:endParaRPr lang="en-US" altLang="zh-CN" b="1" dirty="0">
              <a:solidFill>
                <a:prstClr val="black"/>
              </a:solidFill>
              <a:latin typeface="Times New Roman" panose="02020603050405020304" pitchFamily="18" charset="0"/>
              <a:ea typeface="微软雅黑" panose="020B0503020204020204" pitchFamily="34" charset="-122"/>
            </a:endParaRPr>
          </a:p>
          <a:p>
            <a:pPr marL="742950" lvl="1" indent="-285750">
              <a:lnSpc>
                <a:spcPct val="125000"/>
              </a:lnSpc>
              <a:buClr>
                <a:schemeClr val="accent3">
                  <a:lumMod val="75000"/>
                </a:schemeClr>
              </a:buClr>
              <a:buFont typeface="Wingdings" panose="05000000000000000000" pitchFamily="2" charset="2"/>
              <a:buChar char="u"/>
            </a:pPr>
            <a:r>
              <a:rPr lang="zh-CN" altLang="en-US" b="1" dirty="0">
                <a:solidFill>
                  <a:prstClr val="black"/>
                </a:solidFill>
                <a:latin typeface="Times New Roman" panose="02020603050405020304" pitchFamily="18" charset="0"/>
                <a:ea typeface="微软雅黑" panose="020B0503020204020204" pitchFamily="34" charset="-122"/>
              </a:rPr>
              <a:t>无源滤波器</a:t>
            </a:r>
            <a:endParaRPr lang="en-US" altLang="zh-CN" b="1" dirty="0">
              <a:solidFill>
                <a:prstClr val="black"/>
              </a:solidFill>
              <a:latin typeface="Times New Roman" panose="02020603050405020304" pitchFamily="18" charset="0"/>
              <a:ea typeface="微软雅黑" panose="020B0503020204020204" pitchFamily="34" charset="-122"/>
            </a:endParaRPr>
          </a:p>
          <a:p>
            <a:pPr marL="742950" lvl="1" indent="-285750">
              <a:lnSpc>
                <a:spcPct val="125000"/>
              </a:lnSpc>
              <a:buClr>
                <a:schemeClr val="accent3">
                  <a:lumMod val="75000"/>
                </a:schemeClr>
              </a:buClr>
              <a:buFont typeface="Wingdings" panose="05000000000000000000" pitchFamily="2" charset="2"/>
              <a:buChar char="u"/>
            </a:pPr>
            <a:r>
              <a:rPr lang="zh-CN" altLang="en-US" b="1" dirty="0">
                <a:solidFill>
                  <a:prstClr val="black"/>
                </a:solidFill>
                <a:latin typeface="Times New Roman" panose="02020603050405020304" pitchFamily="18" charset="0"/>
                <a:ea typeface="微软雅黑" panose="020B0503020204020204" pitchFamily="34" charset="-122"/>
              </a:rPr>
              <a:t>有源滤波器</a:t>
            </a:r>
          </a:p>
        </p:txBody>
      </p:sp>
      <p:sp>
        <p:nvSpPr>
          <p:cNvPr id="2" name="矩形 1"/>
          <p:cNvSpPr/>
          <p:nvPr/>
        </p:nvSpPr>
        <p:spPr>
          <a:xfrm>
            <a:off x="4587170" y="2908762"/>
            <a:ext cx="4343400" cy="1823576"/>
          </a:xfrm>
          <a:prstGeom prst="rect">
            <a:avLst/>
          </a:prstGeom>
        </p:spPr>
        <p:txBody>
          <a:bodyPr wrap="square">
            <a:spAutoFit/>
          </a:bodyPr>
          <a:lstStyle/>
          <a:p>
            <a:pPr marL="285750" indent="-285750">
              <a:lnSpc>
                <a:spcPct val="125000"/>
              </a:lnSpc>
              <a:buClr>
                <a:schemeClr val="accent3">
                  <a:lumMod val="75000"/>
                </a:schemeClr>
              </a:buClr>
              <a:buFont typeface="Wingdings" panose="05000000000000000000"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rPr>
              <a:t>按微分方程或传递函数的阶数，滤波器可分为：</a:t>
            </a:r>
            <a:endParaRPr lang="en-US" altLang="zh-CN" b="1" dirty="0">
              <a:solidFill>
                <a:prstClr val="black"/>
              </a:solidFill>
              <a:latin typeface="Times New Roman" panose="02020603050405020304" pitchFamily="18" charset="0"/>
              <a:ea typeface="微软雅黑" panose="020B0503020204020204" pitchFamily="34" charset="-122"/>
            </a:endParaRPr>
          </a:p>
          <a:p>
            <a:pPr marL="742950" lvl="1" indent="-285750">
              <a:lnSpc>
                <a:spcPct val="125000"/>
              </a:lnSpc>
              <a:buClr>
                <a:schemeClr val="accent3">
                  <a:lumMod val="75000"/>
                </a:schemeClr>
              </a:buClr>
              <a:buFont typeface="Wingdings" panose="05000000000000000000" pitchFamily="2" charset="2"/>
              <a:buChar char="u"/>
            </a:pPr>
            <a:r>
              <a:rPr lang="zh-CN" altLang="en-US" b="1" dirty="0">
                <a:solidFill>
                  <a:prstClr val="black"/>
                </a:solidFill>
                <a:latin typeface="Times New Roman" panose="02020603050405020304" pitchFamily="18" charset="0"/>
                <a:ea typeface="微软雅黑" panose="020B0503020204020204" pitchFamily="34" charset="-122"/>
              </a:rPr>
              <a:t>一阶滤波器</a:t>
            </a:r>
            <a:endParaRPr lang="en-US" altLang="zh-CN" b="1" dirty="0">
              <a:solidFill>
                <a:prstClr val="black"/>
              </a:solidFill>
              <a:latin typeface="Times New Roman" panose="02020603050405020304" pitchFamily="18" charset="0"/>
              <a:ea typeface="微软雅黑" panose="020B0503020204020204" pitchFamily="34" charset="-122"/>
            </a:endParaRPr>
          </a:p>
          <a:p>
            <a:pPr marL="742950" lvl="1" indent="-285750">
              <a:lnSpc>
                <a:spcPct val="125000"/>
              </a:lnSpc>
              <a:buClr>
                <a:schemeClr val="accent3">
                  <a:lumMod val="75000"/>
                </a:schemeClr>
              </a:buClr>
              <a:buFont typeface="Wingdings" panose="05000000000000000000" pitchFamily="2" charset="2"/>
              <a:buChar char="u"/>
            </a:pPr>
            <a:r>
              <a:rPr lang="zh-CN" altLang="en-US" b="1" dirty="0">
                <a:solidFill>
                  <a:prstClr val="black"/>
                </a:solidFill>
                <a:latin typeface="Times New Roman" panose="02020603050405020304" pitchFamily="18" charset="0"/>
                <a:ea typeface="微软雅黑" panose="020B0503020204020204" pitchFamily="34" charset="-122"/>
              </a:rPr>
              <a:t>二阶滤波器</a:t>
            </a:r>
            <a:endParaRPr lang="en-US" altLang="zh-CN" b="1" dirty="0">
              <a:solidFill>
                <a:prstClr val="black"/>
              </a:solidFill>
              <a:latin typeface="Times New Roman" panose="02020603050405020304" pitchFamily="18" charset="0"/>
              <a:ea typeface="微软雅黑" panose="020B0503020204020204" pitchFamily="34" charset="-122"/>
            </a:endParaRPr>
          </a:p>
          <a:p>
            <a:pPr marL="742950" lvl="1" indent="-285750">
              <a:lnSpc>
                <a:spcPct val="125000"/>
              </a:lnSpc>
              <a:buClr>
                <a:schemeClr val="accent3">
                  <a:lumMod val="75000"/>
                </a:schemeClr>
              </a:buClr>
              <a:buFont typeface="Wingdings" panose="05000000000000000000" pitchFamily="2" charset="2"/>
              <a:buChar char="u"/>
            </a:pPr>
            <a:r>
              <a:rPr lang="zh-CN" altLang="en-US" b="1" dirty="0">
                <a:solidFill>
                  <a:prstClr val="black"/>
                </a:solidFill>
                <a:latin typeface="Times New Roman" panose="02020603050405020304" pitchFamily="18" charset="0"/>
                <a:ea typeface="微软雅黑" panose="020B0503020204020204" pitchFamily="34" charset="-122"/>
              </a:rPr>
              <a:t>高阶</a:t>
            </a:r>
          </a:p>
        </p:txBody>
      </p:sp>
    </p:spTree>
    <p:extLst>
      <p:ext uri="{BB962C8B-B14F-4D97-AF65-F5344CB8AC3E}">
        <p14:creationId xmlns:p14="http://schemas.microsoft.com/office/powerpoint/2010/main" val="17628146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2" y="411510"/>
            <a:ext cx="2987822"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4" name="矩形 13"/>
          <p:cNvSpPr/>
          <p:nvPr/>
        </p:nvSpPr>
        <p:spPr>
          <a:xfrm>
            <a:off x="71500" y="434685"/>
            <a:ext cx="2800767" cy="461665"/>
          </a:xfrm>
          <a:prstGeom prst="rect">
            <a:avLst/>
          </a:prstGeom>
        </p:spPr>
        <p:txBody>
          <a:bodyPr wrap="none">
            <a:spAutoFit/>
          </a:bodyPr>
          <a:lstStyle/>
          <a:p>
            <a:r>
              <a:rPr lang="en-US" altLang="zh-CN" sz="2400" b="1" dirty="0">
                <a:solidFill>
                  <a:schemeClr val="bg1"/>
                </a:solidFill>
                <a:latin typeface="Times New Roman" panose="02020603050405020304" pitchFamily="18" charset="0"/>
                <a:ea typeface="微软雅黑" pitchFamily="34" charset="-122"/>
                <a:sym typeface="Times New Roman" panose="02020603050405020304" pitchFamily="18" charset="0"/>
              </a:rPr>
              <a:t> 4.3.1 </a:t>
            </a:r>
            <a:r>
              <a:rPr lang="zh-CN" altLang="en-US" sz="2400" b="1" dirty="0">
                <a:solidFill>
                  <a:schemeClr val="bg1"/>
                </a:solidFill>
                <a:latin typeface="Times New Roman" panose="02020603050405020304" pitchFamily="18" charset="0"/>
                <a:ea typeface="微软雅黑" pitchFamily="34" charset="-122"/>
                <a:sym typeface="Times New Roman" panose="02020603050405020304" pitchFamily="18" charset="0"/>
              </a:rPr>
              <a:t>滤波器的分类</a:t>
            </a:r>
          </a:p>
        </p:txBody>
      </p:sp>
      <p:sp>
        <p:nvSpPr>
          <p:cNvPr id="6" name="矩形 5"/>
          <p:cNvSpPr/>
          <p:nvPr/>
        </p:nvSpPr>
        <p:spPr>
          <a:xfrm>
            <a:off x="241756" y="2016735"/>
            <a:ext cx="8686800" cy="1131079"/>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marL="285750" indent="-285750">
              <a:lnSpc>
                <a:spcPct val="125000"/>
              </a:lnSpc>
              <a:buClr>
                <a:schemeClr val="accent3">
                  <a:lumMod val="75000"/>
                </a:schemeClr>
              </a:buClr>
              <a:buFont typeface="Wingdings" pitchFamily="2" charset="2"/>
              <a:buChar char="Ø"/>
            </a:pPr>
            <a:r>
              <a:rPr lang="zh-CN" altLang="en-US" b="1" dirty="0">
                <a:solidFill>
                  <a:prstClr val="black"/>
                </a:solidFill>
                <a:latin typeface="微软雅黑" panose="020B0503020204020204" pitchFamily="34" charset="-122"/>
                <a:ea typeface="微软雅黑" panose="020B0503020204020204" pitchFamily="34" charset="-122"/>
              </a:rPr>
              <a:t>模拟滤波器：一种能对模拟或连续时间信号进行滤波的电路和器件；</a:t>
            </a:r>
            <a:endParaRPr lang="en-US" altLang="zh-CN" b="1" dirty="0">
              <a:solidFill>
                <a:prstClr val="black"/>
              </a:solidFill>
              <a:latin typeface="微软雅黑" panose="020B0503020204020204" pitchFamily="34" charset="-122"/>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r>
              <a:rPr lang="zh-CN" altLang="en-US" b="1" dirty="0">
                <a:solidFill>
                  <a:prstClr val="black"/>
                </a:solidFill>
                <a:latin typeface="微软雅黑" panose="020B0503020204020204" pitchFamily="34" charset="-122"/>
                <a:ea typeface="微软雅黑" panose="020B0503020204020204" pitchFamily="34" charset="-122"/>
              </a:rPr>
              <a:t>数字滤波器：由数字乘法器、加法器和延时单元组成的一种算法或装置，其主要功能是对输入的离散信号进行运算处理，以改变信号的频谱。</a:t>
            </a:r>
            <a:endParaRPr lang="en-US" altLang="zh-CN" b="1" dirty="0">
              <a:solidFill>
                <a:prstClr val="black"/>
              </a:solidFill>
              <a:latin typeface="微软雅黑" panose="020B0503020204020204" pitchFamily="34" charset="-122"/>
              <a:ea typeface="微软雅黑" panose="020B0503020204020204" pitchFamily="34" charset="-122"/>
            </a:endParaRPr>
          </a:p>
        </p:txBody>
      </p:sp>
      <p:sp>
        <p:nvSpPr>
          <p:cNvPr id="7" name="矩形 6"/>
          <p:cNvSpPr/>
          <p:nvPr/>
        </p:nvSpPr>
        <p:spPr>
          <a:xfrm>
            <a:off x="899592" y="1398862"/>
            <a:ext cx="3096344" cy="369332"/>
          </a:xfrm>
          <a:prstGeom prst="rect">
            <a:avLst/>
          </a:prstGeom>
          <a:ln>
            <a:solidFill>
              <a:schemeClr val="accent3">
                <a:lumMod val="75000"/>
              </a:schemeClr>
            </a:solidFill>
          </a:ln>
        </p:spPr>
        <p:style>
          <a:lnRef idx="2">
            <a:schemeClr val="accent3"/>
          </a:lnRef>
          <a:fillRef idx="1">
            <a:schemeClr val="lt1"/>
          </a:fillRef>
          <a:effectRef idx="0">
            <a:schemeClr val="accent3"/>
          </a:effectRef>
          <a:fontRef idx="minor">
            <a:schemeClr val="dk1"/>
          </a:fontRef>
        </p:style>
        <p:txBody>
          <a:bodyPr wrap="square">
            <a:spAutoFit/>
          </a:bodyPr>
          <a:lstStyle/>
          <a:p>
            <a:pPr lvl="0" algn="ct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模拟滤波器和数字滤波器</a:t>
            </a:r>
          </a:p>
        </p:txBody>
      </p:sp>
      <p:sp>
        <p:nvSpPr>
          <p:cNvPr id="8" name="七角星 7"/>
          <p:cNvSpPr/>
          <p:nvPr/>
        </p:nvSpPr>
        <p:spPr>
          <a:xfrm>
            <a:off x="395536" y="1152639"/>
            <a:ext cx="648072" cy="576064"/>
          </a:xfrm>
          <a:prstGeom prst="star7">
            <a:avLst/>
          </a:prstGeom>
          <a:solidFill>
            <a:schemeClr val="accent3">
              <a:lumMod val="40000"/>
              <a:lumOff val="60000"/>
            </a:schemeClr>
          </a:solidFill>
          <a:ln>
            <a:solidFill>
              <a:schemeClr val="accent3">
                <a:lumMod val="75000"/>
              </a:schemeClr>
            </a:solidFill>
          </a:ln>
          <a:scene3d>
            <a:camera prst="orthographicFront"/>
            <a:lightRig rig="threePt" dir="t"/>
          </a:scene3d>
          <a:sp3d>
            <a:bevelT w="152400" h="50800" prst="softRound"/>
          </a:sp3d>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CN" sz="2800" b="1" dirty="0">
                <a:latin typeface="Times New Roman" panose="02020603050405020304" pitchFamily="18" charset="0"/>
                <a:ea typeface="微软雅黑" panose="020B0503020204020204" pitchFamily="34" charset="-122"/>
                <a:sym typeface="Times New Roman" panose="02020603050405020304" pitchFamily="18" charset="0"/>
              </a:rPr>
              <a:t>1</a:t>
            </a:r>
            <a:endParaRPr lang="zh-CN" altLang="en-US" sz="2800" b="1" dirty="0">
              <a:latin typeface="Times New Roman" panose="02020603050405020304" pitchFamily="18" charset="0"/>
              <a:ea typeface="微软雅黑" panose="020B0503020204020204" pitchFamily="34" charset="-122"/>
              <a:sym typeface="Times New Roman" panose="02020603050405020304" pitchFamily="18" charset="0"/>
            </a:endParaRPr>
          </a:p>
        </p:txBody>
      </p:sp>
    </p:spTree>
    <p:extLst>
      <p:ext uri="{BB962C8B-B14F-4D97-AF65-F5344CB8AC3E}">
        <p14:creationId xmlns:p14="http://schemas.microsoft.com/office/powerpoint/2010/main" val="279407955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2" y="411510"/>
            <a:ext cx="2987822"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4" name="矩形 13"/>
          <p:cNvSpPr/>
          <p:nvPr/>
        </p:nvSpPr>
        <p:spPr>
          <a:xfrm>
            <a:off x="71500" y="434685"/>
            <a:ext cx="2800767" cy="461665"/>
          </a:xfrm>
          <a:prstGeom prst="rect">
            <a:avLst/>
          </a:prstGeom>
        </p:spPr>
        <p:txBody>
          <a:bodyPr wrap="none">
            <a:spAutoFit/>
          </a:bodyPr>
          <a:lstStyle/>
          <a:p>
            <a:r>
              <a:rPr lang="en-US" altLang="zh-CN" sz="2400" b="1" dirty="0">
                <a:solidFill>
                  <a:schemeClr val="bg1"/>
                </a:solidFill>
                <a:latin typeface="Times New Roman" panose="02020603050405020304" pitchFamily="18" charset="0"/>
                <a:ea typeface="微软雅黑" pitchFamily="34" charset="-122"/>
                <a:sym typeface="Times New Roman" panose="02020603050405020304" pitchFamily="18" charset="0"/>
              </a:rPr>
              <a:t> 4.3.1 </a:t>
            </a:r>
            <a:r>
              <a:rPr lang="zh-CN" altLang="en-US" sz="2400" b="1" dirty="0">
                <a:solidFill>
                  <a:schemeClr val="bg1"/>
                </a:solidFill>
                <a:latin typeface="Times New Roman" panose="02020603050405020304" pitchFamily="18" charset="0"/>
                <a:ea typeface="微软雅黑" pitchFamily="34" charset="-122"/>
                <a:sym typeface="Times New Roman" panose="02020603050405020304" pitchFamily="18" charset="0"/>
              </a:rPr>
              <a:t>滤波器的分类</a:t>
            </a:r>
          </a:p>
        </p:txBody>
      </p:sp>
      <p:sp>
        <p:nvSpPr>
          <p:cNvPr id="6" name="矩形 5"/>
          <p:cNvSpPr/>
          <p:nvPr/>
        </p:nvSpPr>
        <p:spPr>
          <a:xfrm>
            <a:off x="241756" y="1743658"/>
            <a:ext cx="8686800" cy="3208571"/>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微软雅黑" panose="020B0503020204020204" pitchFamily="34" charset="-122"/>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微软雅黑" panose="020B0503020204020204" pitchFamily="34" charset="-122"/>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微软雅黑" panose="020B0503020204020204" pitchFamily="34" charset="-122"/>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微软雅黑" panose="020B0503020204020204" pitchFamily="34" charset="-122"/>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微软雅黑" panose="020B0503020204020204" pitchFamily="34" charset="-122"/>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微软雅黑" panose="020B0503020204020204" pitchFamily="34" charset="-122"/>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微软雅黑" panose="020B0503020204020204" pitchFamily="34" charset="-122"/>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微软雅黑" panose="020B0503020204020204" pitchFamily="34" charset="-122"/>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endParaRPr lang="zh-CN" altLang="en-US" b="1" dirty="0">
              <a:solidFill>
                <a:prstClr val="black"/>
              </a:solidFill>
              <a:latin typeface="微软雅黑" panose="020B0503020204020204" pitchFamily="34" charset="-122"/>
              <a:ea typeface="微软雅黑" panose="020B0503020204020204" pitchFamily="34" charset="-122"/>
            </a:endParaRPr>
          </a:p>
        </p:txBody>
      </p:sp>
      <p:sp>
        <p:nvSpPr>
          <p:cNvPr id="7" name="矩形 6"/>
          <p:cNvSpPr/>
          <p:nvPr/>
        </p:nvSpPr>
        <p:spPr>
          <a:xfrm>
            <a:off x="899592" y="1305805"/>
            <a:ext cx="5724636" cy="369332"/>
          </a:xfrm>
          <a:prstGeom prst="rect">
            <a:avLst/>
          </a:prstGeom>
          <a:ln>
            <a:solidFill>
              <a:schemeClr val="accent3">
                <a:lumMod val="75000"/>
              </a:schemeClr>
            </a:solidFill>
          </a:ln>
        </p:spPr>
        <p:style>
          <a:lnRef idx="2">
            <a:schemeClr val="accent3"/>
          </a:lnRef>
          <a:fillRef idx="1">
            <a:schemeClr val="lt1"/>
          </a:fillRef>
          <a:effectRef idx="0">
            <a:schemeClr val="accent3"/>
          </a:effectRef>
          <a:fontRef idx="minor">
            <a:schemeClr val="dk1"/>
          </a:fontRef>
        </p:style>
        <p:txBody>
          <a:bodyPr wrap="square">
            <a:spAutoFit/>
          </a:bodyPr>
          <a:lstStyle/>
          <a:p>
            <a:pPr lvl="0" algn="ct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低通滤波器、高通滤波器、带通滤波器和带阻滤波器</a:t>
            </a:r>
          </a:p>
        </p:txBody>
      </p:sp>
      <p:sp>
        <p:nvSpPr>
          <p:cNvPr id="8" name="七角星 7"/>
          <p:cNvSpPr/>
          <p:nvPr/>
        </p:nvSpPr>
        <p:spPr>
          <a:xfrm>
            <a:off x="395536" y="1059582"/>
            <a:ext cx="648072" cy="576064"/>
          </a:xfrm>
          <a:prstGeom prst="star7">
            <a:avLst/>
          </a:prstGeom>
          <a:solidFill>
            <a:schemeClr val="accent3">
              <a:lumMod val="40000"/>
              <a:lumOff val="60000"/>
            </a:schemeClr>
          </a:solidFill>
          <a:ln>
            <a:solidFill>
              <a:schemeClr val="accent3">
                <a:lumMod val="75000"/>
              </a:schemeClr>
            </a:solidFill>
          </a:ln>
          <a:scene3d>
            <a:camera prst="orthographicFront"/>
            <a:lightRig rig="threePt" dir="t"/>
          </a:scene3d>
          <a:sp3d>
            <a:bevelT w="152400" h="50800" prst="softRound"/>
          </a:sp3d>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CN" sz="2800" b="1" dirty="0">
                <a:latin typeface="Times New Roman" panose="02020603050405020304" pitchFamily="18" charset="0"/>
                <a:ea typeface="微软雅黑" panose="020B0503020204020204" pitchFamily="34" charset="-122"/>
                <a:sym typeface="Times New Roman" panose="02020603050405020304" pitchFamily="18" charset="0"/>
              </a:rPr>
              <a:t>2</a:t>
            </a:r>
            <a:endParaRPr lang="zh-CN" altLang="en-US" sz="2800" b="1" dirty="0">
              <a:latin typeface="Times New Roman" panose="02020603050405020304" pitchFamily="18" charset="0"/>
              <a:ea typeface="微软雅黑" panose="020B0503020204020204" pitchFamily="34" charset="-122"/>
              <a:sym typeface="Times New Roman" panose="02020603050405020304" pitchFamily="18" charset="0"/>
            </a:endParaRPr>
          </a:p>
        </p:txBody>
      </p:sp>
      <p:pic>
        <p:nvPicPr>
          <p:cNvPr id="2" name="图片 1"/>
          <p:cNvPicPr>
            <a:picLocks noChangeAspect="1"/>
          </p:cNvPicPr>
          <p:nvPr/>
        </p:nvPicPr>
        <p:blipFill>
          <a:blip r:embed="rId3"/>
          <a:stretch>
            <a:fillRect/>
          </a:stretch>
        </p:blipFill>
        <p:spPr>
          <a:xfrm>
            <a:off x="1223628" y="1923678"/>
            <a:ext cx="2724150" cy="2066925"/>
          </a:xfrm>
          <a:prstGeom prst="rect">
            <a:avLst/>
          </a:prstGeom>
        </p:spPr>
      </p:pic>
      <p:sp>
        <p:nvSpPr>
          <p:cNvPr id="10"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12" name="图片 11"/>
          <p:cNvPicPr>
            <a:picLocks noChangeAspect="1"/>
          </p:cNvPicPr>
          <p:nvPr/>
        </p:nvPicPr>
        <p:blipFill>
          <a:blip r:embed="rId4"/>
          <a:stretch>
            <a:fillRect/>
          </a:stretch>
        </p:blipFill>
        <p:spPr>
          <a:xfrm>
            <a:off x="5292080" y="1866528"/>
            <a:ext cx="2838450" cy="2124075"/>
          </a:xfrm>
          <a:prstGeom prst="rect">
            <a:avLst/>
          </a:prstGeom>
        </p:spPr>
      </p:pic>
      <p:sp>
        <p:nvSpPr>
          <p:cNvPr id="15" name="矩形 14"/>
          <p:cNvSpPr/>
          <p:nvPr/>
        </p:nvSpPr>
        <p:spPr>
          <a:xfrm>
            <a:off x="762127" y="4040529"/>
            <a:ext cx="3647152" cy="861774"/>
          </a:xfrm>
          <a:prstGeom prst="rect">
            <a:avLst/>
          </a:prstGeom>
        </p:spPr>
        <p:txBody>
          <a:bodyPr wrap="none">
            <a:spAutoFit/>
          </a:bodyPr>
          <a:lstStyle/>
          <a:p>
            <a:pPr algn="ctr"/>
            <a:r>
              <a:rPr lang="zh-CN" altLang="en-US" sz="1400" b="1" dirty="0">
                <a:latin typeface="微软雅黑" panose="020B0503020204020204" pitchFamily="34" charset="-122"/>
                <a:ea typeface="微软雅黑" panose="020B0503020204020204" pitchFamily="34" charset="-122"/>
                <a:cs typeface="Times New Roman" panose="02020603050405020304" pitchFamily="18" charset="0"/>
              </a:rPr>
              <a:t>低通滤波器</a:t>
            </a:r>
            <a:endParaRPr lang="en-US" altLang="zh-CN" sz="1400" b="1" dirty="0">
              <a:latin typeface="微软雅黑" panose="020B0503020204020204" pitchFamily="34" charset="-122"/>
              <a:ea typeface="微软雅黑" panose="020B0503020204020204" pitchFamily="34" charset="-122"/>
              <a:cs typeface="Times New Roman" panose="02020603050405020304" pitchFamily="18" charset="0"/>
            </a:endParaRPr>
          </a:p>
          <a:p>
            <a:pPr algn="ctr"/>
            <a:r>
              <a:rPr lang="zh-CN" altLang="en-US"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允许</a:t>
            </a:r>
            <a:r>
              <a:rPr lang="zh-CN" altLang="en-US" b="1" dirty="0">
                <a:latin typeface="微软雅黑" panose="020B0503020204020204" pitchFamily="34" charset="-122"/>
                <a:ea typeface="微软雅黑" panose="020B0503020204020204" pitchFamily="34" charset="-122"/>
                <a:cs typeface="Times New Roman" panose="02020603050405020304" pitchFamily="18" charset="0"/>
              </a:rPr>
              <a:t>信号中的</a:t>
            </a:r>
            <a:r>
              <a:rPr lang="zh-CN" altLang="en-US"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低频</a:t>
            </a:r>
            <a:r>
              <a:rPr lang="zh-CN" altLang="en-US" b="1" dirty="0">
                <a:latin typeface="微软雅黑" panose="020B0503020204020204" pitchFamily="34" charset="-122"/>
                <a:ea typeface="微软雅黑" panose="020B0503020204020204" pitchFamily="34" charset="-122"/>
                <a:cs typeface="Times New Roman" panose="02020603050405020304" pitchFamily="18" charset="0"/>
              </a:rPr>
              <a:t>或</a:t>
            </a:r>
            <a:r>
              <a:rPr lang="zh-CN" altLang="en-US"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直流</a:t>
            </a:r>
            <a:r>
              <a:rPr lang="zh-CN" altLang="en-US" b="1" dirty="0">
                <a:latin typeface="微软雅黑" panose="020B0503020204020204" pitchFamily="34" charset="-122"/>
                <a:ea typeface="微软雅黑" panose="020B0503020204020204" pitchFamily="34" charset="-122"/>
                <a:cs typeface="Times New Roman" panose="02020603050405020304" pitchFamily="18" charset="0"/>
              </a:rPr>
              <a:t>分量通过</a:t>
            </a:r>
            <a:endParaRPr lang="en-US" altLang="zh-CN" b="1" dirty="0">
              <a:latin typeface="微软雅黑" panose="020B0503020204020204" pitchFamily="34" charset="-122"/>
              <a:ea typeface="微软雅黑" panose="020B0503020204020204" pitchFamily="34" charset="-122"/>
              <a:cs typeface="Times New Roman" panose="02020603050405020304" pitchFamily="18" charset="0"/>
            </a:endParaRPr>
          </a:p>
          <a:p>
            <a:pPr algn="ctr"/>
            <a:r>
              <a:rPr lang="zh-CN" altLang="en-US"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抑制高频</a:t>
            </a:r>
            <a:r>
              <a:rPr lang="zh-CN" altLang="en-US" b="1" dirty="0">
                <a:latin typeface="微软雅黑" panose="020B0503020204020204" pitchFamily="34" charset="-122"/>
                <a:ea typeface="微软雅黑" panose="020B0503020204020204" pitchFamily="34" charset="-122"/>
                <a:cs typeface="Times New Roman" panose="02020603050405020304" pitchFamily="18" charset="0"/>
              </a:rPr>
              <a:t>分量的干扰和噪声</a:t>
            </a:r>
          </a:p>
        </p:txBody>
      </p:sp>
      <p:sp>
        <p:nvSpPr>
          <p:cNvPr id="16" name="矩形 15"/>
          <p:cNvSpPr/>
          <p:nvPr/>
        </p:nvSpPr>
        <p:spPr>
          <a:xfrm>
            <a:off x="5233977" y="4047914"/>
            <a:ext cx="2954656" cy="861774"/>
          </a:xfrm>
          <a:prstGeom prst="rect">
            <a:avLst/>
          </a:prstGeom>
        </p:spPr>
        <p:txBody>
          <a:bodyPr wrap="none">
            <a:spAutoFit/>
          </a:bodyPr>
          <a:lstStyle/>
          <a:p>
            <a:pPr algn="ctr"/>
            <a:r>
              <a:rPr lang="zh-CN" altLang="zh-CN" sz="1400" b="1" dirty="0">
                <a:latin typeface="微软雅黑" panose="020B0503020204020204" pitchFamily="34" charset="-122"/>
                <a:ea typeface="微软雅黑" panose="020B0503020204020204" pitchFamily="34" charset="-122"/>
                <a:cs typeface="Times New Roman" panose="02020603050405020304" pitchFamily="18" charset="0"/>
              </a:rPr>
              <a:t>高通滤波器</a:t>
            </a:r>
            <a:endParaRPr lang="en-US" altLang="zh-CN" sz="1400" b="1" dirty="0">
              <a:latin typeface="微软雅黑" panose="020B0503020204020204" pitchFamily="34" charset="-122"/>
              <a:ea typeface="微软雅黑" panose="020B0503020204020204" pitchFamily="34" charset="-122"/>
              <a:cs typeface="Times New Roman" panose="02020603050405020304" pitchFamily="18" charset="0"/>
            </a:endParaRPr>
          </a:p>
          <a:p>
            <a:pPr algn="ctr"/>
            <a:r>
              <a:rPr lang="zh-CN" altLang="zh-CN" b="1"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允许</a:t>
            </a:r>
            <a:r>
              <a:rPr lang="zh-CN" altLang="zh-CN" b="1" dirty="0">
                <a:latin typeface="微软雅黑" panose="020B0503020204020204" pitchFamily="34" charset="-122"/>
                <a:ea typeface="微软雅黑" panose="020B0503020204020204" pitchFamily="34" charset="-122"/>
                <a:cs typeface="Times New Roman" panose="02020603050405020304" pitchFamily="18" charset="0"/>
              </a:rPr>
              <a:t>信号中的</a:t>
            </a:r>
            <a:r>
              <a:rPr lang="zh-CN" altLang="zh-CN" b="1"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高频</a:t>
            </a:r>
            <a:r>
              <a:rPr lang="zh-CN" altLang="zh-CN" b="1" dirty="0">
                <a:latin typeface="微软雅黑" panose="020B0503020204020204" pitchFamily="34" charset="-122"/>
                <a:ea typeface="微软雅黑" panose="020B0503020204020204" pitchFamily="34" charset="-122"/>
                <a:cs typeface="Times New Roman" panose="02020603050405020304" pitchFamily="18" charset="0"/>
              </a:rPr>
              <a:t>分量通过</a:t>
            </a:r>
            <a:endParaRPr lang="en-US" altLang="zh-CN" b="1" dirty="0">
              <a:latin typeface="微软雅黑" panose="020B0503020204020204" pitchFamily="34" charset="-122"/>
              <a:ea typeface="微软雅黑" panose="020B0503020204020204" pitchFamily="34" charset="-122"/>
              <a:cs typeface="Times New Roman" panose="02020603050405020304" pitchFamily="18" charset="0"/>
            </a:endParaRPr>
          </a:p>
          <a:p>
            <a:pPr algn="ctr"/>
            <a:r>
              <a:rPr lang="zh-CN" altLang="zh-CN" b="1"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抑制低频</a:t>
            </a:r>
            <a:r>
              <a:rPr lang="zh-CN" altLang="zh-CN" b="1" dirty="0">
                <a:latin typeface="微软雅黑" panose="020B0503020204020204" pitchFamily="34" charset="-122"/>
                <a:ea typeface="微软雅黑" panose="020B0503020204020204" pitchFamily="34" charset="-122"/>
                <a:cs typeface="Times New Roman" panose="02020603050405020304" pitchFamily="18" charset="0"/>
              </a:rPr>
              <a:t>或</a:t>
            </a:r>
            <a:r>
              <a:rPr lang="zh-CN" altLang="zh-CN" b="1"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直流</a:t>
            </a:r>
            <a:r>
              <a:rPr lang="zh-CN" altLang="zh-CN" b="1" dirty="0">
                <a:latin typeface="微软雅黑" panose="020B0503020204020204" pitchFamily="34" charset="-122"/>
                <a:ea typeface="微软雅黑" panose="020B0503020204020204" pitchFamily="34" charset="-122"/>
                <a:cs typeface="Times New Roman" panose="02020603050405020304" pitchFamily="18" charset="0"/>
              </a:rPr>
              <a:t>分量</a:t>
            </a:r>
            <a:endParaRPr lang="zh-CN" altLang="en-US" b="1" dirty="0">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257653434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2" y="411510"/>
            <a:ext cx="2987822"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4" name="矩形 13"/>
          <p:cNvSpPr/>
          <p:nvPr/>
        </p:nvSpPr>
        <p:spPr>
          <a:xfrm>
            <a:off x="71500" y="434685"/>
            <a:ext cx="2800767" cy="461665"/>
          </a:xfrm>
          <a:prstGeom prst="rect">
            <a:avLst/>
          </a:prstGeom>
        </p:spPr>
        <p:txBody>
          <a:bodyPr wrap="none">
            <a:spAutoFit/>
          </a:bodyPr>
          <a:lstStyle/>
          <a:p>
            <a:r>
              <a:rPr lang="en-US" altLang="zh-CN" sz="2400" b="1" dirty="0">
                <a:solidFill>
                  <a:schemeClr val="bg1"/>
                </a:solidFill>
                <a:latin typeface="Times New Roman" panose="02020603050405020304" pitchFamily="18" charset="0"/>
                <a:ea typeface="微软雅黑" pitchFamily="34" charset="-122"/>
                <a:sym typeface="Times New Roman" panose="02020603050405020304" pitchFamily="18" charset="0"/>
              </a:rPr>
              <a:t> 4.3.1 </a:t>
            </a:r>
            <a:r>
              <a:rPr lang="zh-CN" altLang="en-US" sz="2400" b="1" dirty="0">
                <a:solidFill>
                  <a:schemeClr val="bg1"/>
                </a:solidFill>
                <a:latin typeface="Times New Roman" panose="02020603050405020304" pitchFamily="18" charset="0"/>
                <a:ea typeface="微软雅黑" pitchFamily="34" charset="-122"/>
                <a:sym typeface="Times New Roman" panose="02020603050405020304" pitchFamily="18" charset="0"/>
              </a:rPr>
              <a:t>滤波器的分类</a:t>
            </a:r>
          </a:p>
        </p:txBody>
      </p:sp>
      <p:sp>
        <p:nvSpPr>
          <p:cNvPr id="6" name="矩形 5"/>
          <p:cNvSpPr/>
          <p:nvPr/>
        </p:nvSpPr>
        <p:spPr>
          <a:xfrm>
            <a:off x="241756" y="1707654"/>
            <a:ext cx="8686800" cy="3208571"/>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微软雅黑" panose="020B0503020204020204" pitchFamily="34" charset="-122"/>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微软雅黑" panose="020B0503020204020204" pitchFamily="34" charset="-122"/>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微软雅黑" panose="020B0503020204020204" pitchFamily="34" charset="-122"/>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微软雅黑" panose="020B0503020204020204" pitchFamily="34" charset="-122"/>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微软雅黑" panose="020B0503020204020204" pitchFamily="34" charset="-122"/>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微软雅黑" panose="020B0503020204020204" pitchFamily="34" charset="-122"/>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微软雅黑" panose="020B0503020204020204" pitchFamily="34" charset="-122"/>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endParaRPr lang="en-US" altLang="zh-CN" b="1" dirty="0">
              <a:solidFill>
                <a:prstClr val="black"/>
              </a:solidFill>
              <a:latin typeface="微软雅黑" panose="020B0503020204020204" pitchFamily="34" charset="-122"/>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endParaRPr lang="zh-CN" altLang="en-US" b="1" dirty="0">
              <a:solidFill>
                <a:prstClr val="black"/>
              </a:solidFill>
              <a:latin typeface="微软雅黑" panose="020B0503020204020204" pitchFamily="34" charset="-122"/>
              <a:ea typeface="微软雅黑" panose="020B0503020204020204" pitchFamily="34" charset="-122"/>
            </a:endParaRPr>
          </a:p>
        </p:txBody>
      </p:sp>
      <p:sp>
        <p:nvSpPr>
          <p:cNvPr id="7" name="矩形 6"/>
          <p:cNvSpPr/>
          <p:nvPr/>
        </p:nvSpPr>
        <p:spPr>
          <a:xfrm>
            <a:off x="899592" y="1269801"/>
            <a:ext cx="5724636" cy="369332"/>
          </a:xfrm>
          <a:prstGeom prst="rect">
            <a:avLst/>
          </a:prstGeom>
          <a:ln>
            <a:solidFill>
              <a:schemeClr val="accent3">
                <a:lumMod val="75000"/>
              </a:schemeClr>
            </a:solidFill>
          </a:ln>
        </p:spPr>
        <p:style>
          <a:lnRef idx="2">
            <a:schemeClr val="accent3"/>
          </a:lnRef>
          <a:fillRef idx="1">
            <a:schemeClr val="lt1"/>
          </a:fillRef>
          <a:effectRef idx="0">
            <a:schemeClr val="accent3"/>
          </a:effectRef>
          <a:fontRef idx="minor">
            <a:schemeClr val="dk1"/>
          </a:fontRef>
        </p:style>
        <p:txBody>
          <a:bodyPr wrap="square">
            <a:spAutoFit/>
          </a:bodyPr>
          <a:lstStyle/>
          <a:p>
            <a:pPr lvl="0" algn="ct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低通滤波器、高通滤波器、带通滤波器和带阻滤波器</a:t>
            </a:r>
          </a:p>
        </p:txBody>
      </p:sp>
      <p:sp>
        <p:nvSpPr>
          <p:cNvPr id="8" name="七角星 7"/>
          <p:cNvSpPr/>
          <p:nvPr/>
        </p:nvSpPr>
        <p:spPr>
          <a:xfrm>
            <a:off x="395536" y="1023578"/>
            <a:ext cx="648072" cy="576064"/>
          </a:xfrm>
          <a:prstGeom prst="star7">
            <a:avLst/>
          </a:prstGeom>
          <a:solidFill>
            <a:schemeClr val="accent3">
              <a:lumMod val="40000"/>
              <a:lumOff val="60000"/>
            </a:schemeClr>
          </a:solidFill>
          <a:ln>
            <a:solidFill>
              <a:schemeClr val="accent3">
                <a:lumMod val="75000"/>
              </a:schemeClr>
            </a:solidFill>
          </a:ln>
          <a:scene3d>
            <a:camera prst="orthographicFront"/>
            <a:lightRig rig="threePt" dir="t"/>
          </a:scene3d>
          <a:sp3d>
            <a:bevelT w="152400" h="50800" prst="softRound"/>
          </a:sp3d>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CN" sz="2800" b="1" dirty="0">
                <a:latin typeface="Times New Roman" panose="02020603050405020304" pitchFamily="18" charset="0"/>
                <a:ea typeface="微软雅黑" panose="020B0503020204020204" pitchFamily="34" charset="-122"/>
                <a:sym typeface="Times New Roman" panose="02020603050405020304" pitchFamily="18" charset="0"/>
              </a:rPr>
              <a:t>2</a:t>
            </a:r>
            <a:endParaRPr lang="zh-CN" altLang="en-US" sz="2800" b="1" dirty="0">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0"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5" name="图片 4"/>
          <p:cNvPicPr>
            <a:picLocks noChangeAspect="1"/>
          </p:cNvPicPr>
          <p:nvPr/>
        </p:nvPicPr>
        <p:blipFill>
          <a:blip r:embed="rId3"/>
          <a:stretch>
            <a:fillRect/>
          </a:stretch>
        </p:blipFill>
        <p:spPr>
          <a:xfrm>
            <a:off x="1028204" y="1823083"/>
            <a:ext cx="2914650" cy="2171700"/>
          </a:xfrm>
          <a:prstGeom prst="rect">
            <a:avLst/>
          </a:prstGeom>
        </p:spPr>
      </p:pic>
      <p:pic>
        <p:nvPicPr>
          <p:cNvPr id="9" name="图片 8"/>
          <p:cNvPicPr>
            <a:picLocks noChangeAspect="1"/>
          </p:cNvPicPr>
          <p:nvPr/>
        </p:nvPicPr>
        <p:blipFill>
          <a:blip r:embed="rId4"/>
          <a:stretch>
            <a:fillRect/>
          </a:stretch>
        </p:blipFill>
        <p:spPr>
          <a:xfrm>
            <a:off x="5184068" y="1870881"/>
            <a:ext cx="2714625" cy="2038350"/>
          </a:xfrm>
          <a:prstGeom prst="rect">
            <a:avLst/>
          </a:prstGeom>
        </p:spPr>
      </p:pic>
      <p:sp>
        <p:nvSpPr>
          <p:cNvPr id="12" name="矩形 11"/>
          <p:cNvSpPr/>
          <p:nvPr/>
        </p:nvSpPr>
        <p:spPr>
          <a:xfrm>
            <a:off x="217542" y="3974332"/>
            <a:ext cx="4570482" cy="861774"/>
          </a:xfrm>
          <a:prstGeom prst="rect">
            <a:avLst/>
          </a:prstGeom>
        </p:spPr>
        <p:txBody>
          <a:bodyPr wrap="none">
            <a:spAutoFit/>
          </a:bodyPr>
          <a:lstStyle/>
          <a:p>
            <a:pPr algn="ctr"/>
            <a:r>
              <a:rPr lang="zh-CN" altLang="zh-CN" sz="1400" b="1" dirty="0">
                <a:latin typeface="微软雅黑" panose="020B0503020204020204" pitchFamily="34" charset="-122"/>
                <a:ea typeface="微软雅黑" panose="020B0503020204020204" pitchFamily="34" charset="-122"/>
                <a:cs typeface="Times New Roman" panose="02020603050405020304" pitchFamily="18" charset="0"/>
              </a:rPr>
              <a:t>带通滤波器</a:t>
            </a:r>
            <a:endParaRPr lang="en-US" altLang="zh-CN" sz="1400" b="1" dirty="0">
              <a:latin typeface="微软雅黑" panose="020B0503020204020204" pitchFamily="34" charset="-122"/>
              <a:ea typeface="微软雅黑" panose="020B0503020204020204" pitchFamily="34" charset="-122"/>
              <a:cs typeface="Times New Roman" panose="02020603050405020304" pitchFamily="18" charset="0"/>
            </a:endParaRPr>
          </a:p>
          <a:p>
            <a:pPr algn="ctr"/>
            <a:r>
              <a:rPr lang="zh-CN" altLang="zh-CN" b="1"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允许一定频</a:t>
            </a:r>
            <a:r>
              <a:rPr lang="zh-CN" altLang="zh-CN" b="1" dirty="0">
                <a:latin typeface="微软雅黑" panose="020B0503020204020204" pitchFamily="34" charset="-122"/>
                <a:ea typeface="微软雅黑" panose="020B0503020204020204" pitchFamily="34" charset="-122"/>
                <a:cs typeface="Times New Roman" panose="02020603050405020304" pitchFamily="18" charset="0"/>
              </a:rPr>
              <a:t>段的信号</a:t>
            </a:r>
            <a:r>
              <a:rPr lang="zh-CN" altLang="zh-CN" b="1"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通过</a:t>
            </a:r>
            <a:endParaRPr lang="en-US" altLang="zh-CN" b="1"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endParaRPr>
          </a:p>
          <a:p>
            <a:pPr algn="ctr"/>
            <a:r>
              <a:rPr lang="zh-CN" altLang="zh-CN" b="1" dirty="0">
                <a:latin typeface="微软雅黑" panose="020B0503020204020204" pitchFamily="34" charset="-122"/>
                <a:ea typeface="微软雅黑" panose="020B0503020204020204" pitchFamily="34" charset="-122"/>
                <a:cs typeface="Times New Roman" panose="02020603050405020304" pitchFamily="18" charset="0"/>
              </a:rPr>
              <a:t>抑制低于或高于该频段的信号、干扰和噪声</a:t>
            </a:r>
          </a:p>
        </p:txBody>
      </p:sp>
      <p:sp>
        <p:nvSpPr>
          <p:cNvPr id="15" name="矩形 14"/>
          <p:cNvSpPr/>
          <p:nvPr/>
        </p:nvSpPr>
        <p:spPr>
          <a:xfrm>
            <a:off x="5171452" y="3974332"/>
            <a:ext cx="2954655" cy="861774"/>
          </a:xfrm>
          <a:prstGeom prst="rect">
            <a:avLst/>
          </a:prstGeom>
        </p:spPr>
        <p:txBody>
          <a:bodyPr wrap="none">
            <a:spAutoFit/>
          </a:bodyPr>
          <a:lstStyle/>
          <a:p>
            <a:pPr algn="ctr"/>
            <a:r>
              <a:rPr lang="zh-CN" altLang="zh-CN" sz="1400" b="1" dirty="0">
                <a:latin typeface="微软雅黑" panose="020B0503020204020204" pitchFamily="34" charset="-122"/>
                <a:ea typeface="微软雅黑" panose="020B0503020204020204" pitchFamily="34" charset="-122"/>
                <a:cs typeface="Times New Roman" panose="02020603050405020304" pitchFamily="18" charset="0"/>
              </a:rPr>
              <a:t>带阻滤波器</a:t>
            </a:r>
            <a:endParaRPr lang="en-US" altLang="zh-CN" sz="1400" b="1" dirty="0">
              <a:latin typeface="微软雅黑" panose="020B0503020204020204" pitchFamily="34" charset="-122"/>
              <a:ea typeface="微软雅黑" panose="020B0503020204020204" pitchFamily="34" charset="-122"/>
              <a:cs typeface="Times New Roman" panose="02020603050405020304" pitchFamily="18" charset="0"/>
            </a:endParaRPr>
          </a:p>
          <a:p>
            <a:pPr algn="ctr"/>
            <a:r>
              <a:rPr lang="zh-CN" altLang="zh-CN" b="1"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抑制一定频段</a:t>
            </a:r>
            <a:r>
              <a:rPr lang="zh-CN" altLang="zh-CN" b="1" dirty="0">
                <a:latin typeface="微软雅黑" panose="020B0503020204020204" pitchFamily="34" charset="-122"/>
                <a:ea typeface="微软雅黑" panose="020B0503020204020204" pitchFamily="34" charset="-122"/>
                <a:cs typeface="Times New Roman" panose="02020603050405020304" pitchFamily="18" charset="0"/>
              </a:rPr>
              <a:t>内的信号</a:t>
            </a:r>
            <a:endParaRPr lang="en-US" altLang="zh-CN" b="1" dirty="0">
              <a:latin typeface="微软雅黑" panose="020B0503020204020204" pitchFamily="34" charset="-122"/>
              <a:ea typeface="微软雅黑" panose="020B0503020204020204" pitchFamily="34" charset="-122"/>
              <a:cs typeface="Times New Roman" panose="02020603050405020304" pitchFamily="18" charset="0"/>
            </a:endParaRPr>
          </a:p>
          <a:p>
            <a:pPr algn="ctr"/>
            <a:r>
              <a:rPr lang="zh-CN" altLang="zh-CN" b="1"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允许</a:t>
            </a:r>
            <a:r>
              <a:rPr lang="zh-CN" altLang="zh-CN" b="1" dirty="0">
                <a:latin typeface="微软雅黑" panose="020B0503020204020204" pitchFamily="34" charset="-122"/>
                <a:ea typeface="微软雅黑" panose="020B0503020204020204" pitchFamily="34" charset="-122"/>
                <a:cs typeface="Times New Roman" panose="02020603050405020304" pitchFamily="18" charset="0"/>
              </a:rPr>
              <a:t>该频段</a:t>
            </a:r>
            <a:r>
              <a:rPr lang="zh-CN" altLang="zh-CN" b="1"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以外</a:t>
            </a:r>
            <a:r>
              <a:rPr lang="zh-CN" altLang="zh-CN" b="1" dirty="0">
                <a:latin typeface="微软雅黑" panose="020B0503020204020204" pitchFamily="34" charset="-122"/>
                <a:ea typeface="微软雅黑" panose="020B0503020204020204" pitchFamily="34" charset="-122"/>
                <a:cs typeface="Times New Roman" panose="02020603050405020304" pitchFamily="18" charset="0"/>
              </a:rPr>
              <a:t>的信号通过</a:t>
            </a:r>
          </a:p>
        </p:txBody>
      </p:sp>
    </p:spTree>
    <p:extLst>
      <p:ext uri="{BB962C8B-B14F-4D97-AF65-F5344CB8AC3E}">
        <p14:creationId xmlns:p14="http://schemas.microsoft.com/office/powerpoint/2010/main" val="2267881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2" y="411510"/>
            <a:ext cx="2987822"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4" name="矩形 13"/>
          <p:cNvSpPr/>
          <p:nvPr/>
        </p:nvSpPr>
        <p:spPr>
          <a:xfrm>
            <a:off x="71500" y="434685"/>
            <a:ext cx="2800767" cy="461665"/>
          </a:xfrm>
          <a:prstGeom prst="rect">
            <a:avLst/>
          </a:prstGeom>
        </p:spPr>
        <p:txBody>
          <a:bodyPr wrap="none">
            <a:spAutoFit/>
          </a:bodyPr>
          <a:lstStyle/>
          <a:p>
            <a:r>
              <a:rPr lang="en-US" altLang="zh-CN" sz="2400" b="1" dirty="0">
                <a:solidFill>
                  <a:schemeClr val="bg1"/>
                </a:solidFill>
                <a:latin typeface="Times New Roman" panose="02020603050405020304" pitchFamily="18" charset="0"/>
                <a:ea typeface="微软雅黑" pitchFamily="34" charset="-122"/>
                <a:sym typeface="Times New Roman" panose="02020603050405020304" pitchFamily="18" charset="0"/>
              </a:rPr>
              <a:t> 4.3.1 </a:t>
            </a:r>
            <a:r>
              <a:rPr lang="zh-CN" altLang="en-US" sz="2400" b="1" dirty="0">
                <a:solidFill>
                  <a:schemeClr val="bg1"/>
                </a:solidFill>
                <a:latin typeface="Times New Roman" panose="02020603050405020304" pitchFamily="18" charset="0"/>
                <a:ea typeface="微软雅黑" pitchFamily="34" charset="-122"/>
                <a:sym typeface="Times New Roman" panose="02020603050405020304" pitchFamily="18" charset="0"/>
              </a:rPr>
              <a:t>滤波器的分类</a:t>
            </a:r>
          </a:p>
        </p:txBody>
      </p:sp>
      <p:sp>
        <p:nvSpPr>
          <p:cNvPr id="6" name="矩形 5"/>
          <p:cNvSpPr/>
          <p:nvPr/>
        </p:nvSpPr>
        <p:spPr>
          <a:xfrm>
            <a:off x="241756" y="1707654"/>
            <a:ext cx="8686800" cy="3253198"/>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a:lnSpc>
                <a:spcPct val="125000"/>
              </a:lnSpc>
              <a:buClr>
                <a:schemeClr val="accent3">
                  <a:lumMod val="75000"/>
                </a:schemeClr>
              </a:buClr>
            </a:pPr>
            <a:r>
              <a:rPr lang="zh-CN" altLang="en-US" b="1" dirty="0">
                <a:solidFill>
                  <a:schemeClr val="accent5">
                    <a:lumMod val="75000"/>
                  </a:schemeClr>
                </a:solidFill>
                <a:latin typeface="Times New Roman" panose="02020603050405020304" pitchFamily="18" charset="0"/>
                <a:ea typeface="微软雅黑" panose="020B0503020204020204" pitchFamily="34" charset="-122"/>
              </a:rPr>
              <a:t>（</a:t>
            </a:r>
            <a:r>
              <a:rPr lang="en-US" altLang="zh-CN" b="1" dirty="0">
                <a:solidFill>
                  <a:schemeClr val="accent5">
                    <a:lumMod val="75000"/>
                  </a:schemeClr>
                </a:solidFill>
                <a:latin typeface="Times New Roman" panose="02020603050405020304" pitchFamily="18" charset="0"/>
                <a:ea typeface="微软雅黑" panose="020B0503020204020204" pitchFamily="34" charset="-122"/>
              </a:rPr>
              <a:t>1</a:t>
            </a:r>
            <a:r>
              <a:rPr lang="zh-CN" altLang="en-US" b="1" dirty="0">
                <a:solidFill>
                  <a:schemeClr val="accent5">
                    <a:lumMod val="75000"/>
                  </a:schemeClr>
                </a:solidFill>
                <a:latin typeface="Times New Roman" panose="02020603050405020304" pitchFamily="18" charset="0"/>
                <a:ea typeface="微软雅黑" panose="020B0503020204020204" pitchFamily="34" charset="-122"/>
              </a:rPr>
              <a:t>）</a:t>
            </a:r>
            <a:r>
              <a:rPr lang="zh-CN" altLang="en-US" b="1" dirty="0">
                <a:solidFill>
                  <a:schemeClr val="accent5">
                    <a:lumMod val="75000"/>
                  </a:schemeClr>
                </a:solidFill>
                <a:latin typeface="Times New Roman" panose="02020603050405020304" pitchFamily="18" charset="0"/>
                <a:ea typeface="微软雅黑" panose="020B0503020204020204" pitchFamily="34" charset="-122"/>
                <a:sym typeface="Times New Roman" panose="02020603050405020304" pitchFamily="18" charset="0"/>
              </a:rPr>
              <a:t>无源滤波器</a:t>
            </a:r>
            <a:endParaRPr lang="en-US" altLang="zh-CN" b="1" dirty="0">
              <a:solidFill>
                <a:schemeClr val="accent5">
                  <a:lumMod val="75000"/>
                </a:schemeClr>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r>
              <a:rPr lang="zh-CN" altLang="en-US" b="1" dirty="0">
                <a:solidFill>
                  <a:prstClr val="black"/>
                </a:solidFill>
                <a:latin typeface="微软雅黑" panose="020B0503020204020204" pitchFamily="34" charset="-122"/>
                <a:ea typeface="微软雅黑" panose="020B0503020204020204" pitchFamily="34" charset="-122"/>
              </a:rPr>
              <a:t>无源滤波器是一种由</a:t>
            </a:r>
            <a:r>
              <a:rPr lang="zh-CN" altLang="en-US" b="1" dirty="0">
                <a:solidFill>
                  <a:srgbClr val="FF0000"/>
                </a:solidFill>
                <a:latin typeface="微软雅黑" panose="020B0503020204020204" pitchFamily="34" charset="-122"/>
                <a:ea typeface="微软雅黑" panose="020B0503020204020204" pitchFamily="34" charset="-122"/>
              </a:rPr>
              <a:t>无源</a:t>
            </a:r>
            <a:r>
              <a:rPr lang="zh-CN" altLang="en-US" b="1" dirty="0">
                <a:solidFill>
                  <a:prstClr val="black"/>
                </a:solidFill>
                <a:latin typeface="微软雅黑" panose="020B0503020204020204" pitchFamily="34" charset="-122"/>
                <a:ea typeface="微软雅黑" panose="020B0503020204020204" pitchFamily="34" charset="-122"/>
              </a:rPr>
              <a:t>元件（如电阻、电感和电容）构成的滤波器；</a:t>
            </a:r>
            <a:endParaRPr lang="en-US" altLang="zh-CN" b="1" dirty="0">
              <a:solidFill>
                <a:prstClr val="black"/>
              </a:solidFill>
              <a:latin typeface="微软雅黑" panose="020B0503020204020204" pitchFamily="34" charset="-122"/>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r>
              <a:rPr lang="zh-CN" altLang="en-US" b="1" dirty="0">
                <a:solidFill>
                  <a:prstClr val="black"/>
                </a:solidFill>
                <a:latin typeface="微软雅黑" panose="020B0503020204020204" pitchFamily="34" charset="-122"/>
                <a:ea typeface="微软雅黑" panose="020B0503020204020204" pitchFamily="34" charset="-122"/>
              </a:rPr>
              <a:t>无源滤波器利用</a:t>
            </a:r>
            <a:r>
              <a:rPr lang="zh-CN" altLang="en-US" b="1" dirty="0">
                <a:solidFill>
                  <a:srgbClr val="FF0000"/>
                </a:solidFill>
                <a:latin typeface="微软雅黑" panose="020B0503020204020204" pitchFamily="34" charset="-122"/>
                <a:ea typeface="微软雅黑" panose="020B0503020204020204" pitchFamily="34" charset="-122"/>
              </a:rPr>
              <a:t>电容</a:t>
            </a:r>
            <a:r>
              <a:rPr lang="zh-CN" altLang="en-US" b="1" dirty="0">
                <a:solidFill>
                  <a:prstClr val="black"/>
                </a:solidFill>
                <a:latin typeface="微软雅黑" panose="020B0503020204020204" pitchFamily="34" charset="-122"/>
                <a:ea typeface="微软雅黑" panose="020B0503020204020204" pitchFamily="34" charset="-122"/>
              </a:rPr>
              <a:t>和</a:t>
            </a:r>
            <a:r>
              <a:rPr lang="zh-CN" altLang="en-US" b="1" dirty="0">
                <a:solidFill>
                  <a:srgbClr val="FF0000"/>
                </a:solidFill>
                <a:latin typeface="微软雅黑" panose="020B0503020204020204" pitchFamily="34" charset="-122"/>
                <a:ea typeface="微软雅黑" panose="020B0503020204020204" pitchFamily="34" charset="-122"/>
              </a:rPr>
              <a:t>电感</a:t>
            </a:r>
            <a:r>
              <a:rPr lang="zh-CN" altLang="en-US" b="1" dirty="0">
                <a:solidFill>
                  <a:prstClr val="black"/>
                </a:solidFill>
                <a:latin typeface="微软雅黑" panose="020B0503020204020204" pitchFamily="34" charset="-122"/>
                <a:ea typeface="微软雅黑" panose="020B0503020204020204" pitchFamily="34" charset="-122"/>
              </a:rPr>
              <a:t>元件的</a:t>
            </a:r>
            <a:r>
              <a:rPr lang="zh-CN" altLang="en-US" b="1" dirty="0">
                <a:solidFill>
                  <a:srgbClr val="FF0000"/>
                </a:solidFill>
                <a:latin typeface="微软雅黑" panose="020B0503020204020204" pitchFamily="34" charset="-122"/>
                <a:ea typeface="微软雅黑" panose="020B0503020204020204" pitchFamily="34" charset="-122"/>
              </a:rPr>
              <a:t>电抗随频率变化</a:t>
            </a:r>
            <a:r>
              <a:rPr lang="zh-CN" altLang="en-US" b="1" dirty="0">
                <a:solidFill>
                  <a:prstClr val="black"/>
                </a:solidFill>
                <a:latin typeface="微软雅黑" panose="020B0503020204020204" pitchFamily="34" charset="-122"/>
                <a:ea typeface="微软雅黑" panose="020B0503020204020204" pitchFamily="34" charset="-122"/>
              </a:rPr>
              <a:t>的原理来实现滤波；</a:t>
            </a:r>
            <a:endParaRPr lang="en-US" altLang="zh-CN" b="1" dirty="0">
              <a:solidFill>
                <a:prstClr val="black"/>
              </a:solidFill>
              <a:latin typeface="微软雅黑" panose="020B0503020204020204" pitchFamily="34" charset="-122"/>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r>
              <a:rPr lang="zh-CN" altLang="en-US" b="1" dirty="0">
                <a:solidFill>
                  <a:prstClr val="black"/>
                </a:solidFill>
                <a:latin typeface="微软雅黑" panose="020B0503020204020204" pitchFamily="34" charset="-122"/>
                <a:ea typeface="微软雅黑" panose="020B0503020204020204" pitchFamily="34" charset="-122"/>
              </a:rPr>
              <a:t>无源滤波器的优点：</a:t>
            </a:r>
            <a:endParaRPr lang="en-US" altLang="zh-CN" b="1" dirty="0">
              <a:solidFill>
                <a:prstClr val="black"/>
              </a:solidFill>
              <a:latin typeface="微软雅黑" panose="020B0503020204020204" pitchFamily="34" charset="-122"/>
              <a:ea typeface="微软雅黑" panose="020B0503020204020204" pitchFamily="34" charset="-122"/>
            </a:endParaRPr>
          </a:p>
          <a:p>
            <a:pPr marL="742950" lvl="1" indent="-285750">
              <a:lnSpc>
                <a:spcPct val="125000"/>
              </a:lnSpc>
              <a:buClr>
                <a:schemeClr val="accent3">
                  <a:lumMod val="75000"/>
                </a:schemeClr>
              </a:buClr>
              <a:buFont typeface="Wingdings" panose="05000000000000000000" pitchFamily="2" charset="2"/>
              <a:buChar char="u"/>
            </a:pPr>
            <a:r>
              <a:rPr lang="zh-CN" altLang="en-US" b="1" dirty="0">
                <a:solidFill>
                  <a:prstClr val="black"/>
                </a:solidFill>
                <a:latin typeface="微软雅黑" panose="020B0503020204020204" pitchFamily="34" charset="-122"/>
                <a:ea typeface="微软雅黑" panose="020B0503020204020204" pitchFamily="34" charset="-122"/>
              </a:rPr>
              <a:t>电路结构简单；</a:t>
            </a:r>
            <a:endParaRPr lang="en-US" altLang="zh-CN" b="1" dirty="0">
              <a:solidFill>
                <a:prstClr val="black"/>
              </a:solidFill>
              <a:latin typeface="微软雅黑" panose="020B0503020204020204" pitchFamily="34" charset="-122"/>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r>
              <a:rPr lang="zh-CN" altLang="en-US" b="1" dirty="0">
                <a:solidFill>
                  <a:prstClr val="black"/>
                </a:solidFill>
                <a:latin typeface="微软雅黑" panose="020B0503020204020204" pitchFamily="34" charset="-122"/>
                <a:ea typeface="微软雅黑" panose="020B0503020204020204" pitchFamily="34" charset="-122"/>
              </a:rPr>
              <a:t>无源滤波器的缺点：</a:t>
            </a:r>
            <a:endParaRPr lang="en-US" altLang="zh-CN" b="1" dirty="0">
              <a:solidFill>
                <a:prstClr val="black"/>
              </a:solidFill>
              <a:latin typeface="微软雅黑" panose="020B0503020204020204" pitchFamily="34" charset="-122"/>
              <a:ea typeface="微软雅黑" panose="020B0503020204020204" pitchFamily="34" charset="-122"/>
            </a:endParaRPr>
          </a:p>
          <a:p>
            <a:pPr marL="742950" lvl="1" indent="-285750">
              <a:lnSpc>
                <a:spcPct val="110000"/>
              </a:lnSpc>
              <a:buClr>
                <a:schemeClr val="accent3">
                  <a:lumMod val="75000"/>
                </a:schemeClr>
              </a:buClr>
              <a:buFont typeface="Wingdings" panose="05000000000000000000" pitchFamily="2" charset="2"/>
              <a:buChar char="u"/>
            </a:pPr>
            <a:r>
              <a:rPr lang="zh-CN" altLang="en-US" sz="1600" b="1" dirty="0">
                <a:solidFill>
                  <a:prstClr val="black"/>
                </a:solidFill>
                <a:latin typeface="微软雅黑" panose="020B0503020204020204" pitchFamily="34" charset="-122"/>
                <a:ea typeface="微软雅黑" panose="020B0503020204020204" pitchFamily="34" charset="-122"/>
              </a:rPr>
              <a:t>在</a:t>
            </a:r>
            <a:r>
              <a:rPr lang="zh-CN" altLang="en-US" sz="1600" b="1" dirty="0">
                <a:solidFill>
                  <a:srgbClr val="FF0000"/>
                </a:solidFill>
                <a:latin typeface="微软雅黑" panose="020B0503020204020204" pitchFamily="34" charset="-122"/>
                <a:ea typeface="微软雅黑" panose="020B0503020204020204" pitchFamily="34" charset="-122"/>
              </a:rPr>
              <a:t>通带</a:t>
            </a:r>
            <a:r>
              <a:rPr lang="zh-CN" altLang="en-US" sz="1600" b="1" dirty="0">
                <a:solidFill>
                  <a:prstClr val="black"/>
                </a:solidFill>
                <a:latin typeface="微软雅黑" panose="020B0503020204020204" pitchFamily="34" charset="-122"/>
                <a:ea typeface="微软雅黑" panose="020B0503020204020204" pitchFamily="34" charset="-122"/>
              </a:rPr>
              <a:t>范围内的信号会有</a:t>
            </a:r>
            <a:r>
              <a:rPr lang="zh-CN" altLang="en-US" sz="1600" b="1" dirty="0">
                <a:solidFill>
                  <a:srgbClr val="FF0000"/>
                </a:solidFill>
                <a:latin typeface="微软雅黑" panose="020B0503020204020204" pitchFamily="34" charset="-122"/>
                <a:ea typeface="微软雅黑" panose="020B0503020204020204" pitchFamily="34" charset="-122"/>
              </a:rPr>
              <a:t>能量损耗</a:t>
            </a:r>
            <a:r>
              <a:rPr lang="zh-CN" altLang="en-US" sz="1600" b="1" dirty="0">
                <a:solidFill>
                  <a:prstClr val="black"/>
                </a:solidFill>
                <a:latin typeface="微软雅黑" panose="020B0503020204020204" pitchFamily="34" charset="-122"/>
                <a:ea typeface="微软雅黑" panose="020B0503020204020204" pitchFamily="34" charset="-122"/>
              </a:rPr>
              <a:t>；</a:t>
            </a:r>
            <a:endParaRPr lang="en-US" altLang="zh-CN" sz="1600" b="1" dirty="0">
              <a:solidFill>
                <a:prstClr val="black"/>
              </a:solidFill>
              <a:latin typeface="微软雅黑" panose="020B0503020204020204" pitchFamily="34" charset="-122"/>
              <a:ea typeface="微软雅黑" panose="020B0503020204020204" pitchFamily="34" charset="-122"/>
            </a:endParaRPr>
          </a:p>
          <a:p>
            <a:pPr marL="742950" lvl="1" indent="-285750">
              <a:lnSpc>
                <a:spcPct val="110000"/>
              </a:lnSpc>
              <a:buClr>
                <a:schemeClr val="accent3">
                  <a:lumMod val="75000"/>
                </a:schemeClr>
              </a:buClr>
              <a:buFont typeface="Wingdings" panose="05000000000000000000" pitchFamily="2" charset="2"/>
              <a:buChar char="u"/>
            </a:pPr>
            <a:r>
              <a:rPr lang="zh-CN" altLang="en-US" sz="1600" b="1" dirty="0">
                <a:solidFill>
                  <a:prstClr val="black"/>
                </a:solidFill>
                <a:latin typeface="微软雅黑" panose="020B0503020204020204" pitchFamily="34" charset="-122"/>
                <a:ea typeface="微软雅黑" panose="020B0503020204020204" pitchFamily="34" charset="-122"/>
              </a:rPr>
              <a:t>无源滤波器对</a:t>
            </a:r>
            <a:r>
              <a:rPr lang="zh-CN" altLang="en-US" sz="1600" b="1" dirty="0">
                <a:solidFill>
                  <a:srgbClr val="FF0000"/>
                </a:solidFill>
                <a:latin typeface="微软雅黑" panose="020B0503020204020204" pitchFamily="34" charset="-122"/>
                <a:ea typeface="微软雅黑" panose="020B0503020204020204" pitchFamily="34" charset="-122"/>
              </a:rPr>
              <a:t>负载</a:t>
            </a:r>
            <a:r>
              <a:rPr lang="zh-CN" altLang="en-US" sz="1600" b="1" dirty="0">
                <a:solidFill>
                  <a:prstClr val="black"/>
                </a:solidFill>
                <a:latin typeface="微软雅黑" panose="020B0503020204020204" pitchFamily="34" charset="-122"/>
                <a:ea typeface="微软雅黑" panose="020B0503020204020204" pitchFamily="34" charset="-122"/>
              </a:rPr>
              <a:t>的</a:t>
            </a:r>
            <a:r>
              <a:rPr lang="zh-CN" altLang="en-US" sz="1600" b="1" dirty="0">
                <a:solidFill>
                  <a:srgbClr val="FF0000"/>
                </a:solidFill>
                <a:latin typeface="微软雅黑" panose="020B0503020204020204" pitchFamily="34" charset="-122"/>
                <a:ea typeface="微软雅黑" panose="020B0503020204020204" pitchFamily="34" charset="-122"/>
              </a:rPr>
              <a:t>影响</a:t>
            </a:r>
            <a:r>
              <a:rPr lang="zh-CN" altLang="en-US" sz="1600" b="1" dirty="0">
                <a:solidFill>
                  <a:prstClr val="black"/>
                </a:solidFill>
                <a:latin typeface="微软雅黑" panose="020B0503020204020204" pitchFamily="34" charset="-122"/>
                <a:ea typeface="微软雅黑" panose="020B0503020204020204" pitchFamily="34" charset="-122"/>
              </a:rPr>
              <a:t>比较明显；</a:t>
            </a:r>
            <a:endParaRPr lang="en-US" altLang="zh-CN" sz="1600" b="1" dirty="0">
              <a:solidFill>
                <a:prstClr val="black"/>
              </a:solidFill>
              <a:latin typeface="微软雅黑" panose="020B0503020204020204" pitchFamily="34" charset="-122"/>
              <a:ea typeface="微软雅黑" panose="020B0503020204020204" pitchFamily="34" charset="-122"/>
            </a:endParaRPr>
          </a:p>
          <a:p>
            <a:pPr marL="742950" lvl="1" indent="-285750">
              <a:lnSpc>
                <a:spcPct val="110000"/>
              </a:lnSpc>
              <a:buClr>
                <a:schemeClr val="accent3">
                  <a:lumMod val="75000"/>
                </a:schemeClr>
              </a:buClr>
              <a:buFont typeface="Wingdings" panose="05000000000000000000" pitchFamily="2" charset="2"/>
              <a:buChar char="u"/>
            </a:pPr>
            <a:r>
              <a:rPr lang="zh-CN" altLang="en-US" sz="1600" b="1" dirty="0">
                <a:solidFill>
                  <a:prstClr val="black"/>
                </a:solidFill>
                <a:latin typeface="微软雅黑" panose="020B0503020204020204" pitchFamily="34" charset="-122"/>
                <a:ea typeface="微软雅黑" panose="020B0503020204020204" pitchFamily="34" charset="-122"/>
              </a:rPr>
              <a:t>在使用</a:t>
            </a:r>
            <a:r>
              <a:rPr lang="zh-CN" altLang="en-US" sz="1600" b="1" dirty="0">
                <a:solidFill>
                  <a:srgbClr val="FF0000"/>
                </a:solidFill>
                <a:latin typeface="微软雅黑" panose="020B0503020204020204" pitchFamily="34" charset="-122"/>
                <a:ea typeface="微软雅黑" panose="020B0503020204020204" pitchFamily="34" charset="-122"/>
              </a:rPr>
              <a:t>电感</a:t>
            </a:r>
            <a:r>
              <a:rPr lang="zh-CN" altLang="en-US" sz="1600" b="1" dirty="0">
                <a:solidFill>
                  <a:prstClr val="black"/>
                </a:solidFill>
                <a:latin typeface="微软雅黑" panose="020B0503020204020204" pitchFamily="34" charset="-122"/>
                <a:ea typeface="微软雅黑" panose="020B0503020204020204" pitchFamily="34" charset="-122"/>
              </a:rPr>
              <a:t>元件时容易引起</a:t>
            </a:r>
            <a:r>
              <a:rPr lang="zh-CN" altLang="en-US" sz="1600" b="1" dirty="0">
                <a:solidFill>
                  <a:srgbClr val="FF0000"/>
                </a:solidFill>
                <a:latin typeface="微软雅黑" panose="020B0503020204020204" pitchFamily="34" charset="-122"/>
                <a:ea typeface="微软雅黑" panose="020B0503020204020204" pitchFamily="34" charset="-122"/>
              </a:rPr>
              <a:t>电磁感应</a:t>
            </a:r>
            <a:r>
              <a:rPr lang="zh-CN" altLang="en-US" sz="1600" b="1" dirty="0">
                <a:solidFill>
                  <a:prstClr val="black"/>
                </a:solidFill>
                <a:latin typeface="微软雅黑" panose="020B0503020204020204" pitchFamily="34" charset="-122"/>
                <a:ea typeface="微软雅黑" panose="020B0503020204020204" pitchFamily="34" charset="-122"/>
              </a:rPr>
              <a:t>现象；</a:t>
            </a:r>
            <a:endParaRPr lang="en-US" altLang="zh-CN" sz="1600" b="1" dirty="0">
              <a:solidFill>
                <a:prstClr val="black"/>
              </a:solidFill>
              <a:latin typeface="微软雅黑" panose="020B0503020204020204" pitchFamily="34" charset="-122"/>
              <a:ea typeface="微软雅黑" panose="020B0503020204020204" pitchFamily="34" charset="-122"/>
            </a:endParaRPr>
          </a:p>
          <a:p>
            <a:pPr marL="742950" lvl="1" indent="-285750">
              <a:lnSpc>
                <a:spcPct val="110000"/>
              </a:lnSpc>
              <a:buClr>
                <a:schemeClr val="accent3">
                  <a:lumMod val="75000"/>
                </a:schemeClr>
              </a:buClr>
              <a:buFont typeface="Wingdings" panose="05000000000000000000" pitchFamily="2" charset="2"/>
              <a:buChar char="u"/>
            </a:pPr>
            <a:r>
              <a:rPr lang="zh-CN" altLang="en-US" sz="1600" b="1" dirty="0">
                <a:solidFill>
                  <a:prstClr val="black"/>
                </a:solidFill>
                <a:latin typeface="微软雅黑" panose="020B0503020204020204" pitchFamily="34" charset="-122"/>
                <a:ea typeface="微软雅黑" panose="020B0503020204020204" pitchFamily="34" charset="-122"/>
              </a:rPr>
              <a:t>在</a:t>
            </a:r>
            <a:r>
              <a:rPr lang="zh-CN" altLang="en-US" sz="1600" b="1" dirty="0">
                <a:solidFill>
                  <a:srgbClr val="FF0000"/>
                </a:solidFill>
                <a:latin typeface="微软雅黑" panose="020B0503020204020204" pitchFamily="34" charset="-122"/>
                <a:ea typeface="微软雅黑" panose="020B0503020204020204" pitchFamily="34" charset="-122"/>
              </a:rPr>
              <a:t>低</a:t>
            </a:r>
            <a:r>
              <a:rPr lang="zh-CN" altLang="en-US" sz="1600" b="1" dirty="0">
                <a:solidFill>
                  <a:prstClr val="black"/>
                </a:solidFill>
                <a:latin typeface="微软雅黑" panose="020B0503020204020204" pitchFamily="34" charset="-122"/>
                <a:ea typeface="微软雅黑" panose="020B0503020204020204" pitchFamily="34" charset="-122"/>
              </a:rPr>
              <a:t>频域使用时，电感元件的</a:t>
            </a:r>
            <a:r>
              <a:rPr lang="zh-CN" altLang="en-US" sz="1600" b="1" dirty="0">
                <a:solidFill>
                  <a:srgbClr val="FF0000"/>
                </a:solidFill>
                <a:latin typeface="微软雅黑" panose="020B0503020204020204" pitchFamily="34" charset="-122"/>
                <a:ea typeface="微软雅黑" panose="020B0503020204020204" pitchFamily="34" charset="-122"/>
              </a:rPr>
              <a:t>体积和重量较大</a:t>
            </a:r>
            <a:r>
              <a:rPr lang="zh-CN" altLang="en-US" sz="1600" b="1" dirty="0">
                <a:solidFill>
                  <a:prstClr val="black"/>
                </a:solidFill>
                <a:latin typeface="微软雅黑" panose="020B0503020204020204" pitchFamily="34" charset="-122"/>
                <a:ea typeface="微软雅黑" panose="020B0503020204020204" pitchFamily="34" charset="-122"/>
              </a:rPr>
              <a:t>。</a:t>
            </a:r>
          </a:p>
        </p:txBody>
      </p:sp>
      <p:sp>
        <p:nvSpPr>
          <p:cNvPr id="7" name="矩形 6"/>
          <p:cNvSpPr/>
          <p:nvPr/>
        </p:nvSpPr>
        <p:spPr>
          <a:xfrm>
            <a:off x="899592" y="1269801"/>
            <a:ext cx="2700300" cy="369332"/>
          </a:xfrm>
          <a:prstGeom prst="rect">
            <a:avLst/>
          </a:prstGeom>
          <a:ln>
            <a:solidFill>
              <a:schemeClr val="accent3">
                <a:lumMod val="75000"/>
              </a:schemeClr>
            </a:solidFill>
          </a:ln>
        </p:spPr>
        <p:style>
          <a:lnRef idx="2">
            <a:schemeClr val="accent3"/>
          </a:lnRef>
          <a:fillRef idx="1">
            <a:schemeClr val="lt1"/>
          </a:fillRef>
          <a:effectRef idx="0">
            <a:schemeClr val="accent3"/>
          </a:effectRef>
          <a:fontRef idx="minor">
            <a:schemeClr val="dk1"/>
          </a:fontRef>
        </p:style>
        <p:txBody>
          <a:bodyPr wrap="square">
            <a:spAutoFit/>
          </a:bodyPr>
          <a:lstStyle/>
          <a:p>
            <a:pPr lvl="0" algn="ct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无源滤波器和有源滤波</a:t>
            </a:r>
          </a:p>
        </p:txBody>
      </p:sp>
      <p:sp>
        <p:nvSpPr>
          <p:cNvPr id="8" name="七角星 7"/>
          <p:cNvSpPr/>
          <p:nvPr/>
        </p:nvSpPr>
        <p:spPr>
          <a:xfrm>
            <a:off x="395536" y="1023578"/>
            <a:ext cx="648072" cy="576064"/>
          </a:xfrm>
          <a:prstGeom prst="star7">
            <a:avLst/>
          </a:prstGeom>
          <a:solidFill>
            <a:schemeClr val="accent3">
              <a:lumMod val="40000"/>
              <a:lumOff val="60000"/>
            </a:schemeClr>
          </a:solidFill>
          <a:ln>
            <a:solidFill>
              <a:schemeClr val="accent3">
                <a:lumMod val="75000"/>
              </a:schemeClr>
            </a:solidFill>
          </a:ln>
          <a:scene3d>
            <a:camera prst="orthographicFront"/>
            <a:lightRig rig="threePt" dir="t"/>
          </a:scene3d>
          <a:sp3d>
            <a:bevelT w="152400" h="50800" prst="softRound"/>
          </a:sp3d>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CN" sz="2800" b="1" dirty="0">
                <a:latin typeface="Times New Roman" panose="02020603050405020304" pitchFamily="18" charset="0"/>
                <a:ea typeface="微软雅黑" panose="020B0503020204020204" pitchFamily="34" charset="-122"/>
                <a:sym typeface="Times New Roman" panose="02020603050405020304" pitchFamily="18" charset="0"/>
              </a:rPr>
              <a:t>3</a:t>
            </a:r>
            <a:endParaRPr lang="zh-CN" altLang="en-US" sz="2800" b="1" dirty="0">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0"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 name="矩形 1"/>
          <p:cNvSpPr/>
          <p:nvPr/>
        </p:nvSpPr>
        <p:spPr>
          <a:xfrm>
            <a:off x="3059832" y="3127495"/>
            <a:ext cx="3012363" cy="438582"/>
          </a:xfrm>
          <a:prstGeom prst="rect">
            <a:avLst/>
          </a:prstGeom>
        </p:spPr>
        <p:txBody>
          <a:bodyPr wrap="none">
            <a:spAutoFit/>
          </a:bodyPr>
          <a:lstStyle/>
          <a:p>
            <a:pPr marL="742950" lvl="1" indent="-285750">
              <a:lnSpc>
                <a:spcPct val="125000"/>
              </a:lnSpc>
              <a:buClr>
                <a:schemeClr val="accent3">
                  <a:lumMod val="75000"/>
                </a:schemeClr>
              </a:buClr>
              <a:buFont typeface="Wingdings" panose="05000000000000000000" pitchFamily="2" charset="2"/>
              <a:buChar char="u"/>
            </a:pPr>
            <a:r>
              <a:rPr lang="zh-CN" altLang="en-US" b="1" dirty="0">
                <a:solidFill>
                  <a:srgbClr val="FF0000"/>
                </a:solidFill>
                <a:latin typeface="微软雅黑" panose="020B0503020204020204" pitchFamily="34" charset="-122"/>
                <a:ea typeface="微软雅黑" panose="020B0503020204020204" pitchFamily="34" charset="-122"/>
              </a:rPr>
              <a:t>无需直流电源供电</a:t>
            </a:r>
            <a:r>
              <a:rPr lang="zh-CN" altLang="en-US" b="1" dirty="0">
                <a:solidFill>
                  <a:prstClr val="black"/>
                </a:solidFill>
                <a:latin typeface="微软雅黑" panose="020B0503020204020204" pitchFamily="34" charset="-122"/>
                <a:ea typeface="微软雅黑" panose="020B0503020204020204" pitchFamily="34" charset="-122"/>
              </a:rPr>
              <a:t>；</a:t>
            </a:r>
            <a:endParaRPr lang="en-US" altLang="zh-CN" b="1" dirty="0">
              <a:solidFill>
                <a:prstClr val="black"/>
              </a:solidFill>
              <a:latin typeface="微软雅黑" panose="020B0503020204020204" pitchFamily="34" charset="-122"/>
              <a:ea typeface="微软雅黑" panose="020B0503020204020204" pitchFamily="34" charset="-122"/>
            </a:endParaRPr>
          </a:p>
        </p:txBody>
      </p:sp>
      <p:sp>
        <p:nvSpPr>
          <p:cNvPr id="4" name="矩形 3"/>
          <p:cNvSpPr/>
          <p:nvPr/>
        </p:nvSpPr>
        <p:spPr>
          <a:xfrm>
            <a:off x="5904148" y="3127495"/>
            <a:ext cx="2550698" cy="438582"/>
          </a:xfrm>
          <a:prstGeom prst="rect">
            <a:avLst/>
          </a:prstGeom>
        </p:spPr>
        <p:txBody>
          <a:bodyPr wrap="none">
            <a:spAutoFit/>
          </a:bodyPr>
          <a:lstStyle/>
          <a:p>
            <a:pPr marL="742950" lvl="1" indent="-285750">
              <a:lnSpc>
                <a:spcPct val="125000"/>
              </a:lnSpc>
              <a:buClr>
                <a:schemeClr val="accent3">
                  <a:lumMod val="75000"/>
                </a:schemeClr>
              </a:buClr>
              <a:buFont typeface="Wingdings" panose="05000000000000000000" pitchFamily="2" charset="2"/>
              <a:buChar char="u"/>
            </a:pPr>
            <a:r>
              <a:rPr lang="zh-CN" altLang="en-US" b="1" dirty="0">
                <a:solidFill>
                  <a:prstClr val="black"/>
                </a:solidFill>
                <a:latin typeface="微软雅黑" panose="020B0503020204020204" pitchFamily="34" charset="-122"/>
                <a:ea typeface="微软雅黑" panose="020B0503020204020204" pitchFamily="34" charset="-122"/>
              </a:rPr>
              <a:t>具有高可靠性。</a:t>
            </a:r>
            <a:endParaRPr lang="en-US" altLang="zh-CN" b="1"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99315754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2" y="411510"/>
            <a:ext cx="2987822"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4" name="矩形 13"/>
          <p:cNvSpPr/>
          <p:nvPr/>
        </p:nvSpPr>
        <p:spPr>
          <a:xfrm>
            <a:off x="71500" y="434685"/>
            <a:ext cx="2800767" cy="461665"/>
          </a:xfrm>
          <a:prstGeom prst="rect">
            <a:avLst/>
          </a:prstGeom>
        </p:spPr>
        <p:txBody>
          <a:bodyPr wrap="none">
            <a:spAutoFit/>
          </a:bodyPr>
          <a:lstStyle/>
          <a:p>
            <a:r>
              <a:rPr lang="en-US" altLang="zh-CN" sz="2400" b="1" dirty="0">
                <a:solidFill>
                  <a:schemeClr val="bg1"/>
                </a:solidFill>
                <a:latin typeface="Times New Roman" panose="02020603050405020304" pitchFamily="18" charset="0"/>
                <a:ea typeface="微软雅黑" pitchFamily="34" charset="-122"/>
                <a:sym typeface="Times New Roman" panose="02020603050405020304" pitchFamily="18" charset="0"/>
              </a:rPr>
              <a:t> 4.3.1 </a:t>
            </a:r>
            <a:r>
              <a:rPr lang="zh-CN" altLang="en-US" sz="2400" b="1" dirty="0">
                <a:solidFill>
                  <a:schemeClr val="bg1"/>
                </a:solidFill>
                <a:latin typeface="Times New Roman" panose="02020603050405020304" pitchFamily="18" charset="0"/>
                <a:ea typeface="微软雅黑" pitchFamily="34" charset="-122"/>
                <a:sym typeface="Times New Roman" panose="02020603050405020304" pitchFamily="18" charset="0"/>
              </a:rPr>
              <a:t>滤波器的分类</a:t>
            </a:r>
          </a:p>
        </p:txBody>
      </p:sp>
      <p:sp>
        <p:nvSpPr>
          <p:cNvPr id="6" name="矩形 5"/>
          <p:cNvSpPr/>
          <p:nvPr/>
        </p:nvSpPr>
        <p:spPr>
          <a:xfrm>
            <a:off x="241756" y="1671650"/>
            <a:ext cx="8686800" cy="3282437"/>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a:lnSpc>
                <a:spcPct val="125000"/>
              </a:lnSpc>
              <a:buClr>
                <a:schemeClr val="accent3">
                  <a:lumMod val="75000"/>
                </a:schemeClr>
              </a:buClr>
            </a:pPr>
            <a:r>
              <a:rPr lang="zh-CN" altLang="en-US" b="1" dirty="0">
                <a:solidFill>
                  <a:schemeClr val="accent5">
                    <a:lumMod val="75000"/>
                  </a:schemeClr>
                </a:solidFill>
                <a:latin typeface="Times New Roman" panose="02020603050405020304" pitchFamily="18" charset="0"/>
                <a:ea typeface="微软雅黑" panose="020B0503020204020204" pitchFamily="34" charset="-122"/>
              </a:rPr>
              <a:t>（</a:t>
            </a:r>
            <a:r>
              <a:rPr lang="en-US" altLang="zh-CN" b="1" dirty="0">
                <a:solidFill>
                  <a:schemeClr val="accent5">
                    <a:lumMod val="75000"/>
                  </a:schemeClr>
                </a:solidFill>
                <a:latin typeface="Times New Roman" panose="02020603050405020304" pitchFamily="18" charset="0"/>
                <a:ea typeface="微软雅黑" panose="020B0503020204020204" pitchFamily="34" charset="-122"/>
              </a:rPr>
              <a:t>2</a:t>
            </a:r>
            <a:r>
              <a:rPr lang="zh-CN" altLang="en-US" b="1" dirty="0">
                <a:solidFill>
                  <a:schemeClr val="accent5">
                    <a:lumMod val="75000"/>
                  </a:schemeClr>
                </a:solidFill>
                <a:latin typeface="Times New Roman" panose="02020603050405020304" pitchFamily="18" charset="0"/>
                <a:ea typeface="微软雅黑" panose="020B0503020204020204" pitchFamily="34" charset="-122"/>
              </a:rPr>
              <a:t>）</a:t>
            </a:r>
            <a:r>
              <a:rPr lang="zh-CN" altLang="en-US" b="1" dirty="0">
                <a:solidFill>
                  <a:schemeClr val="accent5">
                    <a:lumMod val="75000"/>
                  </a:schemeClr>
                </a:solidFill>
                <a:latin typeface="Times New Roman" panose="02020603050405020304" pitchFamily="18" charset="0"/>
                <a:ea typeface="微软雅黑" panose="020B0503020204020204" pitchFamily="34" charset="-122"/>
                <a:sym typeface="Times New Roman" panose="02020603050405020304" pitchFamily="18" charset="0"/>
              </a:rPr>
              <a:t>有源滤波器</a:t>
            </a:r>
            <a:endParaRPr lang="en-US" altLang="zh-CN" b="1" dirty="0">
              <a:solidFill>
                <a:schemeClr val="accent5">
                  <a:lumMod val="75000"/>
                </a:schemeClr>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r>
              <a:rPr lang="zh-CN" altLang="en-US" b="1" dirty="0">
                <a:solidFill>
                  <a:prstClr val="black"/>
                </a:solidFill>
                <a:latin typeface="微软雅黑" panose="020B0503020204020204" pitchFamily="34" charset="-122"/>
                <a:ea typeface="微软雅黑" panose="020B0503020204020204" pitchFamily="34" charset="-122"/>
              </a:rPr>
              <a:t>有源滤波器由</a:t>
            </a:r>
            <a:r>
              <a:rPr lang="zh-CN" altLang="en-US" b="1" dirty="0">
                <a:solidFill>
                  <a:srgbClr val="FF0000"/>
                </a:solidFill>
                <a:latin typeface="微软雅黑" panose="020B0503020204020204" pitchFamily="34" charset="-122"/>
                <a:ea typeface="微软雅黑" panose="020B0503020204020204" pitchFamily="34" charset="-122"/>
              </a:rPr>
              <a:t>无源</a:t>
            </a:r>
            <a:r>
              <a:rPr lang="zh-CN" altLang="en-US" b="1" dirty="0">
                <a:solidFill>
                  <a:prstClr val="black"/>
                </a:solidFill>
                <a:latin typeface="微软雅黑" panose="020B0503020204020204" pitchFamily="34" charset="-122"/>
                <a:ea typeface="微软雅黑" panose="020B0503020204020204" pitchFamily="34" charset="-122"/>
              </a:rPr>
              <a:t>元件（通常是电阻器和电容器）和</a:t>
            </a:r>
            <a:r>
              <a:rPr lang="zh-CN" altLang="en-US" b="1" dirty="0">
                <a:solidFill>
                  <a:srgbClr val="FF0000"/>
                </a:solidFill>
                <a:latin typeface="微软雅黑" panose="020B0503020204020204" pitchFamily="34" charset="-122"/>
                <a:ea typeface="微软雅黑" panose="020B0503020204020204" pitchFamily="34" charset="-122"/>
              </a:rPr>
              <a:t>有源</a:t>
            </a:r>
            <a:r>
              <a:rPr lang="zh-CN" altLang="en-US" b="1" dirty="0">
                <a:solidFill>
                  <a:prstClr val="black"/>
                </a:solidFill>
                <a:latin typeface="微软雅黑" panose="020B0503020204020204" pitchFamily="34" charset="-122"/>
                <a:ea typeface="微软雅黑" panose="020B0503020204020204" pitchFamily="34" charset="-122"/>
              </a:rPr>
              <a:t>器件（如集成运算放大器）构成；</a:t>
            </a:r>
            <a:endParaRPr lang="en-US" altLang="zh-CN" b="1" dirty="0">
              <a:solidFill>
                <a:prstClr val="black"/>
              </a:solidFill>
              <a:latin typeface="微软雅黑" panose="020B0503020204020204" pitchFamily="34" charset="-122"/>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r>
              <a:rPr lang="zh-CN" altLang="en-US" b="1" dirty="0">
                <a:solidFill>
                  <a:prstClr val="black"/>
                </a:solidFill>
                <a:latin typeface="微软雅黑" panose="020B0503020204020204" pitchFamily="34" charset="-122"/>
                <a:ea typeface="微软雅黑" panose="020B0503020204020204" pitchFamily="34" charset="-122"/>
              </a:rPr>
              <a:t>无源滤波器的优点：</a:t>
            </a:r>
            <a:endParaRPr lang="en-US" altLang="zh-CN" b="1" dirty="0">
              <a:solidFill>
                <a:prstClr val="black"/>
              </a:solidFill>
              <a:latin typeface="微软雅黑" panose="020B0503020204020204" pitchFamily="34" charset="-122"/>
              <a:ea typeface="微软雅黑" panose="020B0503020204020204" pitchFamily="34" charset="-122"/>
            </a:endParaRPr>
          </a:p>
          <a:p>
            <a:pPr marL="742950" lvl="1" indent="-285750">
              <a:lnSpc>
                <a:spcPct val="110000"/>
              </a:lnSpc>
              <a:buClr>
                <a:schemeClr val="accent3">
                  <a:lumMod val="75000"/>
                </a:schemeClr>
              </a:buClr>
              <a:buFont typeface="Wingdings" panose="05000000000000000000" pitchFamily="2" charset="2"/>
              <a:buChar char="u"/>
            </a:pPr>
            <a:r>
              <a:rPr lang="zh-CN" altLang="en-US" sz="1600" b="1" dirty="0">
                <a:solidFill>
                  <a:prstClr val="black"/>
                </a:solidFill>
                <a:latin typeface="微软雅黑" panose="020B0503020204020204" pitchFamily="34" charset="-122"/>
                <a:ea typeface="微软雅黑" panose="020B0503020204020204" pitchFamily="34" charset="-122"/>
              </a:rPr>
              <a:t>通带内的信号</a:t>
            </a:r>
            <a:r>
              <a:rPr lang="zh-CN" altLang="en-US" sz="1600" b="1" dirty="0">
                <a:solidFill>
                  <a:srgbClr val="FF0000"/>
                </a:solidFill>
                <a:latin typeface="微软雅黑" panose="020B0503020204020204" pitchFamily="34" charset="-122"/>
                <a:ea typeface="微软雅黑" panose="020B0503020204020204" pitchFamily="34" charset="-122"/>
              </a:rPr>
              <a:t>不会有能量损耗</a:t>
            </a:r>
            <a:r>
              <a:rPr lang="zh-CN" altLang="en-US" sz="1600" b="1" dirty="0">
                <a:solidFill>
                  <a:prstClr val="black"/>
                </a:solidFill>
                <a:latin typeface="微软雅黑" panose="020B0503020204020204" pitchFamily="34" charset="-122"/>
                <a:ea typeface="微软雅黑" panose="020B0503020204020204" pitchFamily="34" charset="-122"/>
              </a:rPr>
              <a:t>，并且可以得到</a:t>
            </a:r>
            <a:r>
              <a:rPr lang="zh-CN" altLang="en-US" sz="1600" b="1" dirty="0">
                <a:solidFill>
                  <a:srgbClr val="FF0000"/>
                </a:solidFill>
                <a:latin typeface="微软雅黑" panose="020B0503020204020204" pitchFamily="34" charset="-122"/>
                <a:ea typeface="微软雅黑" panose="020B0503020204020204" pitchFamily="34" charset="-122"/>
              </a:rPr>
              <a:t>放大</a:t>
            </a:r>
            <a:r>
              <a:rPr lang="zh-CN" altLang="en-US" sz="1600" b="1" dirty="0">
                <a:solidFill>
                  <a:prstClr val="black"/>
                </a:solidFill>
                <a:latin typeface="微软雅黑" panose="020B0503020204020204" pitchFamily="34" charset="-122"/>
                <a:ea typeface="微软雅黑" panose="020B0503020204020204" pitchFamily="34" charset="-122"/>
              </a:rPr>
              <a:t>；</a:t>
            </a:r>
            <a:endParaRPr lang="en-US" altLang="zh-CN" sz="1600" b="1" dirty="0">
              <a:solidFill>
                <a:prstClr val="black"/>
              </a:solidFill>
              <a:latin typeface="微软雅黑" panose="020B0503020204020204" pitchFamily="34" charset="-122"/>
              <a:ea typeface="微软雅黑" panose="020B0503020204020204" pitchFamily="34" charset="-122"/>
            </a:endParaRPr>
          </a:p>
          <a:p>
            <a:pPr marL="742950" lvl="1" indent="-285750">
              <a:lnSpc>
                <a:spcPct val="110000"/>
              </a:lnSpc>
              <a:buClr>
                <a:schemeClr val="accent3">
                  <a:lumMod val="75000"/>
                </a:schemeClr>
              </a:buClr>
              <a:buFont typeface="Wingdings" panose="05000000000000000000" pitchFamily="2" charset="2"/>
              <a:buChar char="u"/>
            </a:pPr>
            <a:r>
              <a:rPr lang="zh-CN" altLang="en-US" sz="1600" b="1" dirty="0">
                <a:solidFill>
                  <a:srgbClr val="FF0000"/>
                </a:solidFill>
                <a:latin typeface="微软雅黑" panose="020B0503020204020204" pitchFamily="34" charset="-122"/>
                <a:ea typeface="微软雅黑" panose="020B0503020204020204" pitchFamily="34" charset="-122"/>
              </a:rPr>
              <a:t>负载效应不明显</a:t>
            </a:r>
            <a:r>
              <a:rPr lang="zh-CN" altLang="en-US" sz="1600" b="1" dirty="0">
                <a:solidFill>
                  <a:prstClr val="black"/>
                </a:solidFill>
                <a:latin typeface="微软雅黑" panose="020B0503020204020204" pitchFamily="34" charset="-122"/>
                <a:ea typeface="微软雅黑" panose="020B0503020204020204" pitchFamily="34" charset="-122"/>
              </a:rPr>
              <a:t>；</a:t>
            </a:r>
            <a:endParaRPr lang="en-US" altLang="zh-CN" sz="1600" b="1" dirty="0">
              <a:solidFill>
                <a:prstClr val="black"/>
              </a:solidFill>
              <a:latin typeface="微软雅黑" panose="020B0503020204020204" pitchFamily="34" charset="-122"/>
              <a:ea typeface="微软雅黑" panose="020B0503020204020204" pitchFamily="34" charset="-122"/>
            </a:endParaRPr>
          </a:p>
          <a:p>
            <a:pPr marL="742950" lvl="1" indent="-285750">
              <a:lnSpc>
                <a:spcPct val="110000"/>
              </a:lnSpc>
              <a:buClr>
                <a:schemeClr val="accent3">
                  <a:lumMod val="75000"/>
                </a:schemeClr>
              </a:buClr>
              <a:buFont typeface="Wingdings" panose="05000000000000000000" pitchFamily="2" charset="2"/>
              <a:buChar char="u"/>
            </a:pPr>
            <a:r>
              <a:rPr lang="zh-CN" altLang="en-US" sz="1600" b="1" dirty="0">
                <a:solidFill>
                  <a:prstClr val="black"/>
                </a:solidFill>
                <a:latin typeface="微软雅黑" panose="020B0503020204020204" pitchFamily="34" charset="-122"/>
                <a:ea typeface="微软雅黑" panose="020B0503020204020204" pitchFamily="34" charset="-122"/>
              </a:rPr>
              <a:t>多级相连时，各级之间的相互影响极小，可以通过简单的</a:t>
            </a:r>
            <a:r>
              <a:rPr lang="zh-CN" altLang="en-US" sz="1600" b="1" dirty="0">
                <a:solidFill>
                  <a:srgbClr val="FF0000"/>
                </a:solidFill>
                <a:latin typeface="微软雅黑" panose="020B0503020204020204" pitchFamily="34" charset="-122"/>
                <a:ea typeface="微软雅黑" panose="020B0503020204020204" pitchFamily="34" charset="-122"/>
              </a:rPr>
              <a:t>级联</a:t>
            </a:r>
            <a:r>
              <a:rPr lang="zh-CN" altLang="en-US" sz="1600" b="1" dirty="0">
                <a:solidFill>
                  <a:prstClr val="black"/>
                </a:solidFill>
                <a:latin typeface="微软雅黑" panose="020B0503020204020204" pitchFamily="34" charset="-122"/>
                <a:ea typeface="微软雅黑" panose="020B0503020204020204" pitchFamily="34" charset="-122"/>
              </a:rPr>
              <a:t>方法构成高阶滤波器；</a:t>
            </a:r>
            <a:endParaRPr lang="en-US" altLang="zh-CN" sz="1600" b="1" dirty="0">
              <a:solidFill>
                <a:prstClr val="black"/>
              </a:solidFill>
              <a:latin typeface="微软雅黑" panose="020B0503020204020204" pitchFamily="34" charset="-122"/>
              <a:ea typeface="微软雅黑" panose="020B0503020204020204" pitchFamily="34" charset="-122"/>
            </a:endParaRPr>
          </a:p>
          <a:p>
            <a:pPr marL="742950" lvl="1" indent="-285750">
              <a:lnSpc>
                <a:spcPct val="110000"/>
              </a:lnSpc>
              <a:buClr>
                <a:schemeClr val="accent3">
                  <a:lumMod val="75000"/>
                </a:schemeClr>
              </a:buClr>
              <a:buFont typeface="Wingdings" panose="05000000000000000000" pitchFamily="2" charset="2"/>
              <a:buChar char="u"/>
            </a:pPr>
            <a:r>
              <a:rPr lang="zh-CN" altLang="en-US" sz="1600" b="1" dirty="0">
                <a:solidFill>
                  <a:prstClr val="black"/>
                </a:solidFill>
                <a:latin typeface="微软雅黑" panose="020B0503020204020204" pitchFamily="34" charset="-122"/>
                <a:ea typeface="微软雅黑" panose="020B0503020204020204" pitchFamily="34" charset="-122"/>
              </a:rPr>
              <a:t>有源滤波器的体积小且重量轻，且由于不使用电感元件，因此</a:t>
            </a:r>
            <a:r>
              <a:rPr lang="zh-CN" altLang="en-US" sz="1600" b="1" dirty="0">
                <a:solidFill>
                  <a:srgbClr val="FF0000"/>
                </a:solidFill>
                <a:latin typeface="微软雅黑" panose="020B0503020204020204" pitchFamily="34" charset="-122"/>
                <a:ea typeface="微软雅黑" panose="020B0503020204020204" pitchFamily="34" charset="-122"/>
              </a:rPr>
              <a:t>不需要磁屏蔽</a:t>
            </a:r>
            <a:r>
              <a:rPr lang="zh-CN" altLang="en-US" sz="1600" b="1" dirty="0">
                <a:solidFill>
                  <a:prstClr val="black"/>
                </a:solidFill>
                <a:latin typeface="微软雅黑" panose="020B0503020204020204" pitchFamily="34" charset="-122"/>
                <a:ea typeface="微软雅黑" panose="020B0503020204020204" pitchFamily="34" charset="-122"/>
              </a:rPr>
              <a:t>。</a:t>
            </a:r>
            <a:endParaRPr lang="en-US" altLang="zh-CN" sz="1600" b="1" dirty="0">
              <a:solidFill>
                <a:prstClr val="black"/>
              </a:solidFill>
              <a:latin typeface="微软雅黑" panose="020B0503020204020204" pitchFamily="34" charset="-122"/>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r>
              <a:rPr lang="zh-CN" altLang="en-US" b="1" dirty="0">
                <a:solidFill>
                  <a:prstClr val="black"/>
                </a:solidFill>
                <a:latin typeface="微软雅黑" panose="020B0503020204020204" pitchFamily="34" charset="-122"/>
                <a:ea typeface="微软雅黑" panose="020B0503020204020204" pitchFamily="34" charset="-122"/>
              </a:rPr>
              <a:t>无源滤波器的缺点：</a:t>
            </a:r>
            <a:endParaRPr lang="en-US" altLang="zh-CN" b="1" dirty="0">
              <a:solidFill>
                <a:prstClr val="black"/>
              </a:solidFill>
              <a:latin typeface="微软雅黑" panose="020B0503020204020204" pitchFamily="34" charset="-122"/>
              <a:ea typeface="微软雅黑" panose="020B0503020204020204" pitchFamily="34" charset="-122"/>
            </a:endParaRPr>
          </a:p>
          <a:p>
            <a:pPr marL="742950" lvl="1" indent="-285750">
              <a:lnSpc>
                <a:spcPct val="110000"/>
              </a:lnSpc>
              <a:buClr>
                <a:schemeClr val="accent3">
                  <a:lumMod val="75000"/>
                </a:schemeClr>
              </a:buClr>
              <a:buFont typeface="Wingdings" panose="05000000000000000000" pitchFamily="2" charset="2"/>
              <a:buChar char="u"/>
            </a:pPr>
            <a:r>
              <a:rPr lang="zh-CN" altLang="en-US" sz="1600" b="1" dirty="0">
                <a:solidFill>
                  <a:prstClr val="black"/>
                </a:solidFill>
                <a:latin typeface="微软雅黑" panose="020B0503020204020204" pitchFamily="34" charset="-122"/>
                <a:ea typeface="微软雅黑" panose="020B0503020204020204" pitchFamily="34" charset="-122"/>
              </a:rPr>
              <a:t>通带范围</a:t>
            </a:r>
            <a:r>
              <a:rPr lang="zh-CN" altLang="en-US" sz="1600" b="1" dirty="0">
                <a:solidFill>
                  <a:srgbClr val="FF0000"/>
                </a:solidFill>
                <a:latin typeface="微软雅黑" panose="020B0503020204020204" pitchFamily="34" charset="-122"/>
                <a:ea typeface="微软雅黑" panose="020B0503020204020204" pitchFamily="34" charset="-122"/>
              </a:rPr>
              <a:t>受限</a:t>
            </a:r>
            <a:r>
              <a:rPr lang="zh-CN" altLang="en-US" sz="1600" b="1" dirty="0">
                <a:solidFill>
                  <a:prstClr val="black"/>
                </a:solidFill>
                <a:latin typeface="微软雅黑" panose="020B0503020204020204" pitchFamily="34" charset="-122"/>
                <a:ea typeface="微软雅黑" panose="020B0503020204020204" pitchFamily="34" charset="-122"/>
              </a:rPr>
              <a:t>于有源器件的</a:t>
            </a:r>
            <a:r>
              <a:rPr lang="zh-CN" altLang="en-US" sz="1600" b="1" dirty="0">
                <a:solidFill>
                  <a:srgbClr val="FF0000"/>
                </a:solidFill>
                <a:latin typeface="微软雅黑" panose="020B0503020204020204" pitchFamily="34" charset="-122"/>
                <a:ea typeface="微软雅黑" panose="020B0503020204020204" pitchFamily="34" charset="-122"/>
              </a:rPr>
              <a:t>带宽</a:t>
            </a:r>
            <a:r>
              <a:rPr lang="zh-CN" altLang="en-US" sz="1600" b="1" dirty="0">
                <a:solidFill>
                  <a:prstClr val="black"/>
                </a:solidFill>
                <a:latin typeface="微软雅黑" panose="020B0503020204020204" pitchFamily="34" charset="-122"/>
                <a:ea typeface="微软雅黑" panose="020B0503020204020204" pitchFamily="34" charset="-122"/>
              </a:rPr>
              <a:t>；</a:t>
            </a:r>
            <a:endParaRPr lang="en-US" altLang="zh-CN" sz="1600" b="1" dirty="0">
              <a:solidFill>
                <a:prstClr val="black"/>
              </a:solidFill>
              <a:latin typeface="微软雅黑" panose="020B0503020204020204" pitchFamily="34" charset="-122"/>
              <a:ea typeface="微软雅黑" panose="020B0503020204020204" pitchFamily="34" charset="-122"/>
            </a:endParaRPr>
          </a:p>
          <a:p>
            <a:pPr marL="742950" lvl="1" indent="-285750">
              <a:lnSpc>
                <a:spcPct val="110000"/>
              </a:lnSpc>
              <a:buClr>
                <a:schemeClr val="accent3">
                  <a:lumMod val="75000"/>
                </a:schemeClr>
              </a:buClr>
              <a:buFont typeface="Wingdings" panose="05000000000000000000" pitchFamily="2" charset="2"/>
              <a:buChar char="u"/>
            </a:pPr>
            <a:r>
              <a:rPr lang="zh-CN" altLang="en-US" sz="1600" b="1" dirty="0">
                <a:solidFill>
                  <a:prstClr val="black"/>
                </a:solidFill>
                <a:latin typeface="微软雅黑" panose="020B0503020204020204" pitchFamily="34" charset="-122"/>
                <a:ea typeface="微软雅黑" panose="020B0503020204020204" pitchFamily="34" charset="-122"/>
              </a:rPr>
              <a:t>在</a:t>
            </a:r>
            <a:r>
              <a:rPr lang="zh-CN" altLang="en-US" sz="1600" b="1" dirty="0">
                <a:solidFill>
                  <a:srgbClr val="FF0000"/>
                </a:solidFill>
                <a:latin typeface="微软雅黑" panose="020B0503020204020204" pitchFamily="34" charset="-122"/>
                <a:ea typeface="微软雅黑" panose="020B0503020204020204" pitchFamily="34" charset="-122"/>
              </a:rPr>
              <a:t>可靠性</a:t>
            </a:r>
            <a:r>
              <a:rPr lang="zh-CN" altLang="en-US" sz="1600" b="1" dirty="0">
                <a:solidFill>
                  <a:prstClr val="black"/>
                </a:solidFill>
                <a:latin typeface="微软雅黑" panose="020B0503020204020204" pitchFamily="34" charset="-122"/>
                <a:ea typeface="微软雅黑" panose="020B0503020204020204" pitchFamily="34" charset="-122"/>
              </a:rPr>
              <a:t>方面</a:t>
            </a:r>
            <a:r>
              <a:rPr lang="zh-CN" altLang="en-US" sz="1600" b="1" dirty="0">
                <a:solidFill>
                  <a:srgbClr val="FF0000"/>
                </a:solidFill>
                <a:latin typeface="微软雅黑" panose="020B0503020204020204" pitchFamily="34" charset="-122"/>
                <a:ea typeface="微软雅黑" panose="020B0503020204020204" pitchFamily="34" charset="-122"/>
              </a:rPr>
              <a:t>不如无源</a:t>
            </a:r>
            <a:r>
              <a:rPr lang="zh-CN" altLang="en-US" sz="1600" b="1" dirty="0">
                <a:solidFill>
                  <a:prstClr val="black"/>
                </a:solidFill>
                <a:latin typeface="微软雅黑" panose="020B0503020204020204" pitchFamily="34" charset="-122"/>
                <a:ea typeface="微软雅黑" panose="020B0503020204020204" pitchFamily="34" charset="-122"/>
              </a:rPr>
              <a:t>滤波器；</a:t>
            </a:r>
            <a:endParaRPr lang="en-US" altLang="zh-CN" sz="1600" b="1" dirty="0">
              <a:solidFill>
                <a:prstClr val="black"/>
              </a:solidFill>
              <a:latin typeface="微软雅黑" panose="020B0503020204020204" pitchFamily="34" charset="-122"/>
              <a:ea typeface="微软雅黑" panose="020B0503020204020204" pitchFamily="34" charset="-122"/>
            </a:endParaRPr>
          </a:p>
        </p:txBody>
      </p:sp>
      <p:sp>
        <p:nvSpPr>
          <p:cNvPr id="7" name="矩形 6"/>
          <p:cNvSpPr/>
          <p:nvPr/>
        </p:nvSpPr>
        <p:spPr>
          <a:xfrm>
            <a:off x="899592" y="1233797"/>
            <a:ext cx="2700300" cy="369332"/>
          </a:xfrm>
          <a:prstGeom prst="rect">
            <a:avLst/>
          </a:prstGeom>
          <a:ln>
            <a:solidFill>
              <a:schemeClr val="accent3">
                <a:lumMod val="75000"/>
              </a:schemeClr>
            </a:solidFill>
          </a:ln>
        </p:spPr>
        <p:style>
          <a:lnRef idx="2">
            <a:schemeClr val="accent3"/>
          </a:lnRef>
          <a:fillRef idx="1">
            <a:schemeClr val="lt1"/>
          </a:fillRef>
          <a:effectRef idx="0">
            <a:schemeClr val="accent3"/>
          </a:effectRef>
          <a:fontRef idx="minor">
            <a:schemeClr val="dk1"/>
          </a:fontRef>
        </p:style>
        <p:txBody>
          <a:bodyPr wrap="square">
            <a:spAutoFit/>
          </a:bodyPr>
          <a:lstStyle/>
          <a:p>
            <a:pPr lvl="0" algn="ct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无源滤波器和有源滤波</a:t>
            </a:r>
          </a:p>
        </p:txBody>
      </p:sp>
      <p:sp>
        <p:nvSpPr>
          <p:cNvPr id="8" name="七角星 7"/>
          <p:cNvSpPr/>
          <p:nvPr/>
        </p:nvSpPr>
        <p:spPr>
          <a:xfrm>
            <a:off x="395536" y="987574"/>
            <a:ext cx="648072" cy="576064"/>
          </a:xfrm>
          <a:prstGeom prst="star7">
            <a:avLst/>
          </a:prstGeom>
          <a:solidFill>
            <a:schemeClr val="accent3">
              <a:lumMod val="40000"/>
              <a:lumOff val="60000"/>
            </a:schemeClr>
          </a:solidFill>
          <a:ln>
            <a:solidFill>
              <a:schemeClr val="accent3">
                <a:lumMod val="75000"/>
              </a:schemeClr>
            </a:solidFill>
          </a:ln>
          <a:scene3d>
            <a:camera prst="orthographicFront"/>
            <a:lightRig rig="threePt" dir="t"/>
          </a:scene3d>
          <a:sp3d>
            <a:bevelT w="152400" h="50800" prst="softRound"/>
          </a:sp3d>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CN" sz="2800" b="1" dirty="0">
                <a:latin typeface="Times New Roman" panose="02020603050405020304" pitchFamily="18" charset="0"/>
                <a:ea typeface="微软雅黑" panose="020B0503020204020204" pitchFamily="34" charset="-122"/>
                <a:sym typeface="Times New Roman" panose="02020603050405020304" pitchFamily="18" charset="0"/>
              </a:rPr>
              <a:t>3</a:t>
            </a:r>
            <a:endParaRPr lang="zh-CN" altLang="en-US" sz="2800" b="1" dirty="0">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0"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矩形 4"/>
          <p:cNvSpPr/>
          <p:nvPr/>
        </p:nvSpPr>
        <p:spPr>
          <a:xfrm>
            <a:off x="4572000" y="4332810"/>
            <a:ext cx="2319866" cy="363176"/>
          </a:xfrm>
          <a:prstGeom prst="rect">
            <a:avLst/>
          </a:prstGeom>
        </p:spPr>
        <p:txBody>
          <a:bodyPr wrap="square">
            <a:spAutoFit/>
          </a:bodyPr>
          <a:lstStyle/>
          <a:p>
            <a:pPr marL="0" lvl="1" indent="-285750">
              <a:lnSpc>
                <a:spcPct val="110000"/>
              </a:lnSpc>
              <a:buClr>
                <a:schemeClr val="accent3">
                  <a:lumMod val="75000"/>
                </a:schemeClr>
              </a:buClr>
              <a:buFont typeface="Wingdings" panose="05000000000000000000" pitchFamily="2" charset="2"/>
              <a:buChar char="u"/>
            </a:pPr>
            <a:r>
              <a:rPr lang="zh-CN" altLang="en-US" sz="1600" b="1" dirty="0">
                <a:solidFill>
                  <a:srgbClr val="FF0000"/>
                </a:solidFill>
                <a:latin typeface="微软雅黑" panose="020B0503020204020204" pitchFamily="34" charset="-122"/>
                <a:ea typeface="微软雅黑" panose="020B0503020204020204" pitchFamily="34" charset="-122"/>
              </a:rPr>
              <a:t>需要直流电源供电</a:t>
            </a:r>
            <a:r>
              <a:rPr lang="zh-CN" altLang="en-US" sz="1600" b="1" dirty="0">
                <a:solidFill>
                  <a:prstClr val="black"/>
                </a:solidFill>
                <a:latin typeface="微软雅黑" panose="020B0503020204020204" pitchFamily="34" charset="-122"/>
                <a:ea typeface="微软雅黑" panose="020B0503020204020204" pitchFamily="34" charset="-122"/>
              </a:rPr>
              <a:t>；</a:t>
            </a:r>
            <a:endParaRPr lang="en-US" altLang="zh-CN" sz="1600" b="1" dirty="0">
              <a:solidFill>
                <a:prstClr val="black"/>
              </a:solidFill>
              <a:latin typeface="微软雅黑" panose="020B0503020204020204" pitchFamily="34" charset="-122"/>
              <a:ea typeface="微软雅黑" panose="020B0503020204020204" pitchFamily="34" charset="-122"/>
            </a:endParaRPr>
          </a:p>
        </p:txBody>
      </p:sp>
      <p:sp>
        <p:nvSpPr>
          <p:cNvPr id="9" name="矩形 8"/>
          <p:cNvSpPr/>
          <p:nvPr/>
        </p:nvSpPr>
        <p:spPr>
          <a:xfrm>
            <a:off x="4572000" y="4626816"/>
            <a:ext cx="4320480" cy="363176"/>
          </a:xfrm>
          <a:prstGeom prst="rect">
            <a:avLst/>
          </a:prstGeom>
        </p:spPr>
        <p:txBody>
          <a:bodyPr wrap="square">
            <a:spAutoFit/>
          </a:bodyPr>
          <a:lstStyle/>
          <a:p>
            <a:pPr marL="0" lvl="1" indent="-285750">
              <a:lnSpc>
                <a:spcPct val="110000"/>
              </a:lnSpc>
              <a:buClr>
                <a:schemeClr val="accent3">
                  <a:lumMod val="75000"/>
                </a:schemeClr>
              </a:buClr>
              <a:buFont typeface="Wingdings" panose="05000000000000000000" pitchFamily="2" charset="2"/>
              <a:buChar char="u"/>
            </a:pPr>
            <a:r>
              <a:rPr lang="zh-CN" altLang="en-US" sz="1600" b="1" dirty="0">
                <a:solidFill>
                  <a:prstClr val="black"/>
                </a:solidFill>
                <a:latin typeface="微软雅黑" panose="020B0503020204020204" pitchFamily="34" charset="-122"/>
                <a:ea typeface="微软雅黑" panose="020B0503020204020204" pitchFamily="34" charset="-122"/>
              </a:rPr>
              <a:t>在高压、高频、大功率的应用场合不适宜。</a:t>
            </a:r>
          </a:p>
        </p:txBody>
      </p:sp>
    </p:spTree>
    <p:extLst>
      <p:ext uri="{BB962C8B-B14F-4D97-AF65-F5344CB8AC3E}">
        <p14:creationId xmlns:p14="http://schemas.microsoft.com/office/powerpoint/2010/main" val="70139812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2" y="411510"/>
            <a:ext cx="2987822"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4" name="矩形 13"/>
          <p:cNvSpPr/>
          <p:nvPr/>
        </p:nvSpPr>
        <p:spPr>
          <a:xfrm>
            <a:off x="71500" y="434685"/>
            <a:ext cx="2800767" cy="461665"/>
          </a:xfrm>
          <a:prstGeom prst="rect">
            <a:avLst/>
          </a:prstGeom>
        </p:spPr>
        <p:txBody>
          <a:bodyPr wrap="none">
            <a:spAutoFit/>
          </a:bodyPr>
          <a:lstStyle/>
          <a:p>
            <a:r>
              <a:rPr lang="en-US" altLang="zh-CN" sz="2400" b="1" dirty="0">
                <a:solidFill>
                  <a:schemeClr val="bg1"/>
                </a:solidFill>
                <a:latin typeface="Times New Roman" panose="02020603050405020304" pitchFamily="18" charset="0"/>
                <a:ea typeface="微软雅黑" pitchFamily="34" charset="-122"/>
                <a:sym typeface="Times New Roman" panose="02020603050405020304" pitchFamily="18" charset="0"/>
              </a:rPr>
              <a:t> 4.3.1 </a:t>
            </a:r>
            <a:r>
              <a:rPr lang="zh-CN" altLang="en-US" sz="2400" b="1" dirty="0">
                <a:solidFill>
                  <a:schemeClr val="bg1"/>
                </a:solidFill>
                <a:latin typeface="Times New Roman" panose="02020603050405020304" pitchFamily="18" charset="0"/>
                <a:ea typeface="微软雅黑" pitchFamily="34" charset="-122"/>
                <a:sym typeface="Times New Roman" panose="02020603050405020304" pitchFamily="18" charset="0"/>
              </a:rPr>
              <a:t>滤波器的分类</a:t>
            </a:r>
          </a:p>
        </p:txBody>
      </p:sp>
      <p:sp>
        <p:nvSpPr>
          <p:cNvPr id="6" name="矩形 5"/>
          <p:cNvSpPr/>
          <p:nvPr/>
        </p:nvSpPr>
        <p:spPr>
          <a:xfrm>
            <a:off x="241756" y="1766243"/>
            <a:ext cx="8686800" cy="3037755"/>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marL="285750" indent="-285750">
              <a:lnSpc>
                <a:spcPct val="110000"/>
              </a:lnSpc>
              <a:buClr>
                <a:schemeClr val="accent3">
                  <a:lumMod val="75000"/>
                </a:schemeClr>
              </a:buClr>
              <a:buFont typeface="Wingdings" pitchFamily="2" charset="2"/>
              <a:buChar char="Ø"/>
            </a:pPr>
            <a:r>
              <a:rPr lang="zh-CN" altLang="en-US" b="1" dirty="0">
                <a:solidFill>
                  <a:prstClr val="black"/>
                </a:solidFill>
                <a:latin typeface="微软雅黑" panose="020B0503020204020204" pitchFamily="34" charset="-122"/>
                <a:ea typeface="微软雅黑" panose="020B0503020204020204" pitchFamily="34" charset="-122"/>
              </a:rPr>
              <a:t>按微分方程或传递函数的</a:t>
            </a:r>
            <a:r>
              <a:rPr lang="zh-CN" altLang="en-US" b="1" dirty="0">
                <a:solidFill>
                  <a:srgbClr val="FF0000"/>
                </a:solidFill>
                <a:latin typeface="微软雅黑" panose="020B0503020204020204" pitchFamily="34" charset="-122"/>
                <a:ea typeface="微软雅黑" panose="020B0503020204020204" pitchFamily="34" charset="-122"/>
              </a:rPr>
              <a:t>阶数</a:t>
            </a:r>
            <a:r>
              <a:rPr lang="zh-CN" altLang="en-US" b="1" dirty="0">
                <a:solidFill>
                  <a:prstClr val="black"/>
                </a:solidFill>
                <a:latin typeface="微软雅黑" panose="020B0503020204020204" pitchFamily="34" charset="-122"/>
                <a:ea typeface="微软雅黑" panose="020B0503020204020204" pitchFamily="34" charset="-122"/>
              </a:rPr>
              <a:t>，滤波器可分为有</a:t>
            </a:r>
            <a:r>
              <a:rPr lang="zh-CN" altLang="en-US" b="1" dirty="0">
                <a:solidFill>
                  <a:srgbClr val="FF0000"/>
                </a:solidFill>
                <a:latin typeface="微软雅黑" panose="020B0503020204020204" pitchFamily="34" charset="-122"/>
                <a:ea typeface="微软雅黑" panose="020B0503020204020204" pitchFamily="34" charset="-122"/>
              </a:rPr>
              <a:t>一阶</a:t>
            </a:r>
            <a:r>
              <a:rPr lang="zh-CN" altLang="en-US" b="1" dirty="0">
                <a:solidFill>
                  <a:prstClr val="black"/>
                </a:solidFill>
                <a:latin typeface="微软雅黑" panose="020B0503020204020204" pitchFamily="34" charset="-122"/>
                <a:ea typeface="微软雅黑" panose="020B0503020204020204" pitchFamily="34" charset="-122"/>
              </a:rPr>
              <a:t>滤波器、</a:t>
            </a:r>
            <a:r>
              <a:rPr lang="zh-CN" altLang="en-US" b="1" dirty="0">
                <a:solidFill>
                  <a:srgbClr val="FF0000"/>
                </a:solidFill>
                <a:latin typeface="微软雅黑" panose="020B0503020204020204" pitchFamily="34" charset="-122"/>
                <a:ea typeface="微软雅黑" panose="020B0503020204020204" pitchFamily="34" charset="-122"/>
              </a:rPr>
              <a:t>二阶</a:t>
            </a:r>
            <a:r>
              <a:rPr lang="zh-CN" altLang="en-US" b="1" dirty="0">
                <a:solidFill>
                  <a:prstClr val="black"/>
                </a:solidFill>
                <a:latin typeface="微软雅黑" panose="020B0503020204020204" pitchFamily="34" charset="-122"/>
                <a:ea typeface="微软雅黑" panose="020B0503020204020204" pitchFamily="34" charset="-122"/>
              </a:rPr>
              <a:t>滤波器和</a:t>
            </a:r>
            <a:r>
              <a:rPr lang="zh-CN" altLang="en-US" b="1" dirty="0">
                <a:solidFill>
                  <a:srgbClr val="FF0000"/>
                </a:solidFill>
                <a:latin typeface="微软雅黑" panose="020B0503020204020204" pitchFamily="34" charset="-122"/>
                <a:ea typeface="微软雅黑" panose="020B0503020204020204" pitchFamily="34" charset="-122"/>
              </a:rPr>
              <a:t>高阶</a:t>
            </a:r>
            <a:r>
              <a:rPr lang="zh-CN" altLang="en-US" b="1" dirty="0">
                <a:solidFill>
                  <a:prstClr val="black"/>
                </a:solidFill>
                <a:latin typeface="微软雅黑" panose="020B0503020204020204" pitchFamily="34" charset="-122"/>
                <a:ea typeface="微软雅黑" panose="020B0503020204020204" pitchFamily="34" charset="-122"/>
              </a:rPr>
              <a:t>滤波器等；</a:t>
            </a:r>
            <a:endParaRPr lang="en-US" altLang="zh-CN" b="1" dirty="0">
              <a:solidFill>
                <a:prstClr val="black"/>
              </a:solidFill>
              <a:latin typeface="微软雅黑" panose="020B0503020204020204" pitchFamily="34" charset="-122"/>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r>
              <a:rPr lang="zh-CN" altLang="en-US" b="1" dirty="0">
                <a:solidFill>
                  <a:prstClr val="black"/>
                </a:solidFill>
                <a:latin typeface="微软雅黑" panose="020B0503020204020204" pitchFamily="34" charset="-122"/>
                <a:ea typeface="微软雅黑" panose="020B0503020204020204" pitchFamily="34" charset="-122"/>
              </a:rPr>
              <a:t>设计和组成模拟滤波器时，</a:t>
            </a:r>
            <a:r>
              <a:rPr lang="zh-CN" altLang="en-US" b="1" dirty="0">
                <a:solidFill>
                  <a:srgbClr val="FF0000"/>
                </a:solidFill>
                <a:latin typeface="微软雅黑" panose="020B0503020204020204" pitchFamily="34" charset="-122"/>
                <a:ea typeface="微软雅黑" panose="020B0503020204020204" pitchFamily="34" charset="-122"/>
              </a:rPr>
              <a:t>高阶</a:t>
            </a:r>
            <a:r>
              <a:rPr lang="zh-CN" altLang="en-US" b="1" dirty="0">
                <a:solidFill>
                  <a:prstClr val="black"/>
                </a:solidFill>
                <a:latin typeface="微软雅黑" panose="020B0503020204020204" pitchFamily="34" charset="-122"/>
                <a:ea typeface="微软雅黑" panose="020B0503020204020204" pitchFamily="34" charset="-122"/>
              </a:rPr>
              <a:t>滤波器通常由多级</a:t>
            </a:r>
            <a:r>
              <a:rPr lang="zh-CN" altLang="en-US" b="1" dirty="0">
                <a:solidFill>
                  <a:srgbClr val="FF0000"/>
                </a:solidFill>
                <a:latin typeface="微软雅黑" panose="020B0503020204020204" pitchFamily="34" charset="-122"/>
                <a:ea typeface="微软雅黑" panose="020B0503020204020204" pitchFamily="34" charset="-122"/>
              </a:rPr>
              <a:t>一阶</a:t>
            </a:r>
            <a:r>
              <a:rPr lang="zh-CN" altLang="en-US" b="1" dirty="0">
                <a:solidFill>
                  <a:prstClr val="black"/>
                </a:solidFill>
                <a:latin typeface="微软雅黑" panose="020B0503020204020204" pitchFamily="34" charset="-122"/>
                <a:ea typeface="微软雅黑" panose="020B0503020204020204" pitchFamily="34" charset="-122"/>
              </a:rPr>
              <a:t>滤波器和</a:t>
            </a:r>
            <a:r>
              <a:rPr lang="zh-CN" altLang="en-US" b="1" dirty="0">
                <a:solidFill>
                  <a:srgbClr val="FF0000"/>
                </a:solidFill>
                <a:latin typeface="微软雅黑" panose="020B0503020204020204" pitchFamily="34" charset="-122"/>
                <a:ea typeface="微软雅黑" panose="020B0503020204020204" pitchFamily="34" charset="-122"/>
              </a:rPr>
              <a:t>二阶</a:t>
            </a:r>
            <a:r>
              <a:rPr lang="zh-CN" altLang="en-US" b="1" dirty="0">
                <a:solidFill>
                  <a:prstClr val="black"/>
                </a:solidFill>
                <a:latin typeface="微软雅黑" panose="020B0503020204020204" pitchFamily="34" charset="-122"/>
                <a:ea typeface="微软雅黑" panose="020B0503020204020204" pitchFamily="34" charset="-122"/>
              </a:rPr>
              <a:t>滤波器</a:t>
            </a:r>
            <a:r>
              <a:rPr lang="zh-CN" altLang="en-US" b="1" dirty="0">
                <a:solidFill>
                  <a:srgbClr val="FF0000"/>
                </a:solidFill>
                <a:latin typeface="微软雅黑" panose="020B0503020204020204" pitchFamily="34" charset="-122"/>
                <a:ea typeface="微软雅黑" panose="020B0503020204020204" pitchFamily="34" charset="-122"/>
              </a:rPr>
              <a:t>串联</a:t>
            </a:r>
            <a:r>
              <a:rPr lang="zh-CN" altLang="en-US" b="1" dirty="0">
                <a:solidFill>
                  <a:prstClr val="black"/>
                </a:solidFill>
                <a:latin typeface="微软雅黑" panose="020B0503020204020204" pitchFamily="34" charset="-122"/>
                <a:ea typeface="微软雅黑" panose="020B0503020204020204" pitchFamily="34" charset="-122"/>
              </a:rPr>
              <a:t>而成，因此，一阶滤波器和二阶滤波器是设计的关键；</a:t>
            </a:r>
            <a:endParaRPr lang="en-US" altLang="zh-CN" b="1" dirty="0">
              <a:solidFill>
                <a:prstClr val="black"/>
              </a:solidFill>
              <a:latin typeface="微软雅黑" panose="020B0503020204020204" pitchFamily="34" charset="-122"/>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r>
              <a:rPr lang="zh-CN" altLang="en-US" b="1" dirty="0">
                <a:solidFill>
                  <a:srgbClr val="FF0000"/>
                </a:solidFill>
                <a:latin typeface="微软雅黑" panose="020B0503020204020204" pitchFamily="34" charset="-122"/>
                <a:ea typeface="微软雅黑" panose="020B0503020204020204" pitchFamily="34" charset="-122"/>
              </a:rPr>
              <a:t>★</a:t>
            </a:r>
            <a:r>
              <a:rPr lang="zh-CN" altLang="en-US" b="1" dirty="0">
                <a:solidFill>
                  <a:prstClr val="black"/>
                </a:solidFill>
                <a:latin typeface="微软雅黑" panose="020B0503020204020204" pitchFamily="34" charset="-122"/>
                <a:ea typeface="微软雅黑" panose="020B0503020204020204" pitchFamily="34" charset="-122"/>
              </a:rPr>
              <a:t>实际滤波器幅频特性与理想滤波器的差异主要表现在两方面：</a:t>
            </a:r>
            <a:endParaRPr lang="en-US" altLang="zh-CN" b="1" dirty="0">
              <a:solidFill>
                <a:prstClr val="black"/>
              </a:solidFill>
              <a:latin typeface="微软雅黑" panose="020B0503020204020204" pitchFamily="34" charset="-122"/>
              <a:ea typeface="微软雅黑" panose="020B0503020204020204" pitchFamily="34" charset="-122"/>
            </a:endParaRPr>
          </a:p>
          <a:p>
            <a:pPr marL="742950" lvl="1" indent="-285750">
              <a:lnSpc>
                <a:spcPct val="110000"/>
              </a:lnSpc>
              <a:buClr>
                <a:schemeClr val="accent3">
                  <a:lumMod val="75000"/>
                </a:schemeClr>
              </a:buClr>
              <a:buFont typeface="Wingdings" panose="05000000000000000000" pitchFamily="2" charset="2"/>
              <a:buChar char="u"/>
            </a:pPr>
            <a:r>
              <a:rPr lang="zh-CN" altLang="en-US" sz="1600" b="1" dirty="0">
                <a:solidFill>
                  <a:prstClr val="black"/>
                </a:solidFill>
                <a:latin typeface="微软雅黑" panose="020B0503020204020204" pitchFamily="34" charset="-122"/>
                <a:ea typeface="微软雅黑" panose="020B0503020204020204" pitchFamily="34" charset="-122"/>
              </a:rPr>
              <a:t>通带不平坦；</a:t>
            </a:r>
            <a:endParaRPr lang="en-US" altLang="zh-CN" sz="1600" b="1" dirty="0">
              <a:solidFill>
                <a:prstClr val="black"/>
              </a:solidFill>
              <a:latin typeface="微软雅黑" panose="020B0503020204020204" pitchFamily="34" charset="-122"/>
              <a:ea typeface="微软雅黑" panose="020B0503020204020204" pitchFamily="34" charset="-122"/>
            </a:endParaRPr>
          </a:p>
          <a:p>
            <a:pPr marL="285750" indent="-285750">
              <a:lnSpc>
                <a:spcPct val="110000"/>
              </a:lnSpc>
              <a:buClr>
                <a:schemeClr val="accent3">
                  <a:lumMod val="75000"/>
                </a:schemeClr>
              </a:buClr>
              <a:buFont typeface="Wingdings" panose="05000000000000000000" pitchFamily="2" charset="2"/>
              <a:buChar char="Ø"/>
            </a:pPr>
            <a:r>
              <a:rPr lang="zh-CN" altLang="en-US" b="1" dirty="0">
                <a:solidFill>
                  <a:prstClr val="black"/>
                </a:solidFill>
                <a:latin typeface="微软雅黑" panose="020B0503020204020204" pitchFamily="34" charset="-122"/>
                <a:ea typeface="微软雅黑" panose="020B0503020204020204" pitchFamily="34" charset="-122"/>
              </a:rPr>
              <a:t>使实际的滤波器特性接近理想滤波器，滤波器的经典设计方法主要有两种：</a:t>
            </a:r>
            <a:endParaRPr lang="en-US" altLang="zh-CN" b="1" dirty="0">
              <a:solidFill>
                <a:prstClr val="black"/>
              </a:solidFill>
              <a:latin typeface="微软雅黑" panose="020B0503020204020204" pitchFamily="34" charset="-122"/>
              <a:ea typeface="微软雅黑" panose="020B0503020204020204" pitchFamily="34" charset="-122"/>
            </a:endParaRPr>
          </a:p>
          <a:p>
            <a:pPr marL="742950" lvl="1" indent="-285750">
              <a:lnSpc>
                <a:spcPct val="110000"/>
              </a:lnSpc>
              <a:buClr>
                <a:schemeClr val="accent3">
                  <a:lumMod val="75000"/>
                </a:schemeClr>
              </a:buClr>
              <a:buFont typeface="Wingdings" panose="05000000000000000000" pitchFamily="2" charset="2"/>
              <a:buChar char="u"/>
            </a:pPr>
            <a:r>
              <a:rPr lang="zh-CN" altLang="en-US" sz="1600" b="1" dirty="0">
                <a:solidFill>
                  <a:srgbClr val="FF0000"/>
                </a:solidFill>
                <a:latin typeface="微软雅黑" panose="020B0503020204020204" pitchFamily="34" charset="-122"/>
                <a:ea typeface="微软雅黑" panose="020B0503020204020204" pitchFamily="34" charset="-122"/>
              </a:rPr>
              <a:t>巴特沃斯型</a:t>
            </a:r>
            <a:r>
              <a:rPr lang="zh-CN" altLang="en-US" sz="1600" b="1" dirty="0">
                <a:solidFill>
                  <a:prstClr val="black"/>
                </a:solidFill>
                <a:latin typeface="微软雅黑" panose="020B0503020204020204" pitchFamily="34" charset="-122"/>
                <a:ea typeface="微软雅黑" panose="020B0503020204020204" pitchFamily="34" charset="-122"/>
              </a:rPr>
              <a:t>滤波器：通带内有最大平坦的幅频特性，但阻带衰减较慢；</a:t>
            </a:r>
            <a:endParaRPr lang="en-US" altLang="zh-CN" sz="1600" b="1" dirty="0">
              <a:solidFill>
                <a:prstClr val="black"/>
              </a:solidFill>
              <a:latin typeface="微软雅黑" panose="020B0503020204020204" pitchFamily="34" charset="-122"/>
              <a:ea typeface="微软雅黑" panose="020B0503020204020204" pitchFamily="34" charset="-122"/>
            </a:endParaRPr>
          </a:p>
          <a:p>
            <a:pPr marL="742950" lvl="1" indent="-285750">
              <a:lnSpc>
                <a:spcPct val="110000"/>
              </a:lnSpc>
              <a:buClr>
                <a:schemeClr val="accent3">
                  <a:lumMod val="75000"/>
                </a:schemeClr>
              </a:buClr>
              <a:buFont typeface="Wingdings" panose="05000000000000000000" pitchFamily="2" charset="2"/>
              <a:buChar char="u"/>
            </a:pPr>
            <a:r>
              <a:rPr lang="zh-CN" altLang="en-US" sz="1600" b="1" dirty="0">
                <a:solidFill>
                  <a:prstClr val="black"/>
                </a:solidFill>
                <a:latin typeface="微软雅黑" panose="020B0503020204020204" pitchFamily="34" charset="-122"/>
                <a:ea typeface="微软雅黑" panose="020B0503020204020204" pitchFamily="34" charset="-122"/>
              </a:rPr>
              <a:t>切比雪夫型滤波器：阻带内衰减较快，但通带内存在</a:t>
            </a:r>
            <a:r>
              <a:rPr lang="en-US" altLang="zh-CN" sz="1600" b="1" dirty="0">
                <a:solidFill>
                  <a:prstClr val="black"/>
                </a:solidFill>
                <a:latin typeface="微软雅黑" panose="020B0503020204020204" pitchFamily="34" charset="-122"/>
                <a:ea typeface="微软雅黑" panose="020B0503020204020204" pitchFamily="34" charset="-122"/>
              </a:rPr>
              <a:t>1∼3dB</a:t>
            </a:r>
            <a:r>
              <a:rPr lang="zh-CN" altLang="en-US" sz="1600" b="1" dirty="0">
                <a:solidFill>
                  <a:prstClr val="black"/>
                </a:solidFill>
                <a:latin typeface="微软雅黑" panose="020B0503020204020204" pitchFamily="34" charset="-122"/>
                <a:ea typeface="微软雅黑" panose="020B0503020204020204" pitchFamily="34" charset="-122"/>
              </a:rPr>
              <a:t>的纹波。</a:t>
            </a:r>
            <a:endParaRPr lang="en-US" altLang="zh-CN" sz="1600" b="1" dirty="0">
              <a:solidFill>
                <a:prstClr val="black"/>
              </a:solidFill>
              <a:latin typeface="微软雅黑" panose="020B0503020204020204" pitchFamily="34" charset="-122"/>
              <a:ea typeface="微软雅黑" panose="020B0503020204020204" pitchFamily="34" charset="-122"/>
            </a:endParaRPr>
          </a:p>
          <a:p>
            <a:pPr marL="285750" indent="-285750">
              <a:lnSpc>
                <a:spcPct val="110000"/>
              </a:lnSpc>
              <a:buClr>
                <a:schemeClr val="accent3">
                  <a:lumMod val="75000"/>
                </a:schemeClr>
              </a:buClr>
              <a:buFont typeface="Wingdings" panose="05000000000000000000" pitchFamily="2" charset="2"/>
              <a:buChar char="Ø"/>
            </a:pPr>
            <a:r>
              <a:rPr lang="zh-CN" altLang="en-US" b="1" dirty="0">
                <a:solidFill>
                  <a:prstClr val="black"/>
                </a:solidFill>
                <a:latin typeface="微软雅黑" panose="020B0503020204020204" pitchFamily="34" charset="-122"/>
                <a:ea typeface="微软雅黑" panose="020B0503020204020204" pitchFamily="34" charset="-122"/>
              </a:rPr>
              <a:t>滤波器阶次越</a:t>
            </a:r>
            <a:r>
              <a:rPr lang="zh-CN" altLang="en-US" b="1" dirty="0">
                <a:solidFill>
                  <a:srgbClr val="FF0000"/>
                </a:solidFill>
                <a:latin typeface="微软雅黑" panose="020B0503020204020204" pitchFamily="34" charset="-122"/>
                <a:ea typeface="微软雅黑" panose="020B0503020204020204" pitchFamily="34" charset="-122"/>
              </a:rPr>
              <a:t>高</a:t>
            </a:r>
            <a:r>
              <a:rPr lang="zh-CN" altLang="en-US" b="1" dirty="0">
                <a:solidFill>
                  <a:prstClr val="black"/>
                </a:solidFill>
                <a:latin typeface="微软雅黑" panose="020B0503020204020204" pitchFamily="34" charset="-122"/>
                <a:ea typeface="微软雅黑" panose="020B0503020204020204" pitchFamily="34" charset="-122"/>
              </a:rPr>
              <a:t>，幅频特性越</a:t>
            </a:r>
            <a:r>
              <a:rPr lang="zh-CN" altLang="en-US" b="1" dirty="0">
                <a:solidFill>
                  <a:srgbClr val="FF0000"/>
                </a:solidFill>
                <a:latin typeface="微软雅黑" panose="020B0503020204020204" pitchFamily="34" charset="-122"/>
                <a:ea typeface="微软雅黑" panose="020B0503020204020204" pitchFamily="34" charset="-122"/>
              </a:rPr>
              <a:t>接</a:t>
            </a:r>
            <a:r>
              <a:rPr lang="zh-CN" altLang="en-US" b="1" dirty="0">
                <a:solidFill>
                  <a:prstClr val="black"/>
                </a:solidFill>
                <a:latin typeface="微软雅黑" panose="020B0503020204020204" pitchFamily="34" charset="-122"/>
                <a:ea typeface="微软雅黑" panose="020B0503020204020204" pitchFamily="34" charset="-122"/>
              </a:rPr>
              <a:t>近理想，但会使系统</a:t>
            </a:r>
            <a:r>
              <a:rPr lang="zh-CN" altLang="en-US" b="1" dirty="0">
                <a:solidFill>
                  <a:srgbClr val="FF0000"/>
                </a:solidFill>
                <a:latin typeface="微软雅黑" panose="020B0503020204020204" pitchFamily="34" charset="-122"/>
                <a:ea typeface="微软雅黑" panose="020B0503020204020204" pitchFamily="34" charset="-122"/>
              </a:rPr>
              <a:t>复杂</a:t>
            </a:r>
            <a:r>
              <a:rPr lang="zh-CN" altLang="en-US" b="1" dirty="0">
                <a:solidFill>
                  <a:prstClr val="black"/>
                </a:solidFill>
                <a:latin typeface="微软雅黑" panose="020B0503020204020204" pitchFamily="34" charset="-122"/>
                <a:ea typeface="微软雅黑" panose="020B0503020204020204" pitchFamily="34" charset="-122"/>
              </a:rPr>
              <a:t>、相位</a:t>
            </a:r>
            <a:r>
              <a:rPr lang="zh-CN" altLang="en-US" b="1" dirty="0">
                <a:solidFill>
                  <a:srgbClr val="FF0000"/>
                </a:solidFill>
                <a:latin typeface="微软雅黑" panose="020B0503020204020204" pitchFamily="34" charset="-122"/>
                <a:ea typeface="微软雅黑" panose="020B0503020204020204" pitchFamily="34" charset="-122"/>
              </a:rPr>
              <a:t>滞后</a:t>
            </a:r>
            <a:r>
              <a:rPr lang="zh-CN" altLang="en-US" b="1" dirty="0">
                <a:solidFill>
                  <a:prstClr val="black"/>
                </a:solidFill>
                <a:latin typeface="微软雅黑" panose="020B0503020204020204" pitchFamily="34" charset="-122"/>
                <a:ea typeface="微软雅黑" panose="020B0503020204020204" pitchFamily="34" charset="-122"/>
              </a:rPr>
              <a:t>大，要权衡。</a:t>
            </a:r>
            <a:endParaRPr lang="en-US" altLang="zh-CN" b="1" dirty="0">
              <a:solidFill>
                <a:prstClr val="black"/>
              </a:solidFill>
              <a:latin typeface="微软雅黑" panose="020B0503020204020204" pitchFamily="34" charset="-122"/>
              <a:ea typeface="微软雅黑" panose="020B0503020204020204" pitchFamily="34" charset="-122"/>
            </a:endParaRPr>
          </a:p>
        </p:txBody>
      </p:sp>
      <p:sp>
        <p:nvSpPr>
          <p:cNvPr id="7" name="矩形 6"/>
          <p:cNvSpPr/>
          <p:nvPr/>
        </p:nvSpPr>
        <p:spPr>
          <a:xfrm>
            <a:off x="899592" y="1302318"/>
            <a:ext cx="4428492" cy="369332"/>
          </a:xfrm>
          <a:prstGeom prst="rect">
            <a:avLst/>
          </a:prstGeom>
          <a:ln>
            <a:solidFill>
              <a:schemeClr val="accent3">
                <a:lumMod val="75000"/>
              </a:schemeClr>
            </a:solidFill>
          </a:ln>
        </p:spPr>
        <p:style>
          <a:lnRef idx="2">
            <a:schemeClr val="accent3"/>
          </a:lnRef>
          <a:fillRef idx="1">
            <a:schemeClr val="lt1"/>
          </a:fillRef>
          <a:effectRef idx="0">
            <a:schemeClr val="accent3"/>
          </a:effectRef>
          <a:fontRef idx="minor">
            <a:schemeClr val="dk1"/>
          </a:fontRef>
        </p:style>
        <p:txBody>
          <a:bodyPr wrap="square">
            <a:spAutoFit/>
          </a:bodyPr>
          <a:lstStyle/>
          <a:p>
            <a:pPr lvl="0" algn="ct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一阶滤波器、二阶滤波器或高阶滤波器</a:t>
            </a:r>
          </a:p>
        </p:txBody>
      </p:sp>
      <p:sp>
        <p:nvSpPr>
          <p:cNvPr id="8" name="七角星 7"/>
          <p:cNvSpPr/>
          <p:nvPr/>
        </p:nvSpPr>
        <p:spPr>
          <a:xfrm>
            <a:off x="395536" y="1056095"/>
            <a:ext cx="648072" cy="576064"/>
          </a:xfrm>
          <a:prstGeom prst="star7">
            <a:avLst/>
          </a:prstGeom>
          <a:solidFill>
            <a:schemeClr val="accent3">
              <a:lumMod val="40000"/>
              <a:lumOff val="60000"/>
            </a:schemeClr>
          </a:solidFill>
          <a:ln>
            <a:solidFill>
              <a:schemeClr val="accent3">
                <a:lumMod val="75000"/>
              </a:schemeClr>
            </a:solidFill>
          </a:ln>
          <a:scene3d>
            <a:camera prst="orthographicFront"/>
            <a:lightRig rig="threePt" dir="t"/>
          </a:scene3d>
          <a:sp3d>
            <a:bevelT w="152400" h="50800" prst="softRound"/>
          </a:sp3d>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CN" sz="2800" b="1" dirty="0">
                <a:latin typeface="Times New Roman" panose="02020603050405020304" pitchFamily="18" charset="0"/>
                <a:ea typeface="微软雅黑" panose="020B0503020204020204" pitchFamily="34" charset="-122"/>
                <a:sym typeface="Times New Roman" panose="02020603050405020304" pitchFamily="18" charset="0"/>
              </a:rPr>
              <a:t>4</a:t>
            </a:r>
            <a:endParaRPr lang="zh-CN" altLang="en-US" sz="2800" b="1" dirty="0">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0"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 name="矩形 1"/>
          <p:cNvSpPr/>
          <p:nvPr/>
        </p:nvSpPr>
        <p:spPr>
          <a:xfrm>
            <a:off x="4245095" y="3265729"/>
            <a:ext cx="2165978" cy="344325"/>
          </a:xfrm>
          <a:prstGeom prst="rect">
            <a:avLst/>
          </a:prstGeom>
        </p:spPr>
        <p:txBody>
          <a:bodyPr wrap="none">
            <a:spAutoFit/>
          </a:bodyPr>
          <a:lstStyle/>
          <a:p>
            <a:pPr marL="742950" lvl="1" indent="-285750">
              <a:lnSpc>
                <a:spcPct val="110000"/>
              </a:lnSpc>
              <a:buClr>
                <a:schemeClr val="accent3">
                  <a:lumMod val="75000"/>
                </a:schemeClr>
              </a:buClr>
              <a:buFont typeface="Wingdings" panose="05000000000000000000" pitchFamily="2" charset="2"/>
              <a:buChar char="u"/>
            </a:pPr>
            <a:r>
              <a:rPr lang="zh-CN" altLang="en-US" sz="1600" b="1" dirty="0">
                <a:solidFill>
                  <a:prstClr val="black"/>
                </a:solidFill>
                <a:latin typeface="微软雅黑" panose="020B0503020204020204" pitchFamily="34" charset="-122"/>
                <a:ea typeface="微软雅黑" panose="020B0503020204020204" pitchFamily="34" charset="-122"/>
              </a:rPr>
              <a:t>存在过渡带。</a:t>
            </a:r>
            <a:endParaRPr lang="en-US" altLang="zh-CN" sz="1600" b="1"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89847681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2" y="411510"/>
            <a:ext cx="3563886"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4" name="矩形 13"/>
          <p:cNvSpPr/>
          <p:nvPr/>
        </p:nvSpPr>
        <p:spPr>
          <a:xfrm>
            <a:off x="71500" y="434685"/>
            <a:ext cx="3416320" cy="461665"/>
          </a:xfrm>
          <a:prstGeom prst="rect">
            <a:avLst/>
          </a:prstGeom>
        </p:spPr>
        <p:txBody>
          <a:bodyPr wrap="none">
            <a:spAutoFit/>
          </a:bodyPr>
          <a:lstStyle/>
          <a:p>
            <a:r>
              <a:rPr lang="en-US" altLang="zh-CN" sz="2400" b="1" dirty="0">
                <a:solidFill>
                  <a:schemeClr val="bg1"/>
                </a:solidFill>
                <a:latin typeface="Times New Roman" panose="02020603050405020304" pitchFamily="18" charset="0"/>
                <a:ea typeface="微软雅黑" pitchFamily="34" charset="-122"/>
                <a:sym typeface="Times New Roman" panose="02020603050405020304" pitchFamily="18" charset="0"/>
              </a:rPr>
              <a:t> 4.3.2 </a:t>
            </a:r>
            <a:r>
              <a:rPr lang="zh-CN" altLang="en-US" sz="2400" b="1" dirty="0">
                <a:solidFill>
                  <a:schemeClr val="bg1"/>
                </a:solidFill>
                <a:latin typeface="Times New Roman" panose="02020603050405020304" pitchFamily="18" charset="0"/>
                <a:ea typeface="微软雅黑" pitchFamily="34" charset="-122"/>
                <a:sym typeface="Times New Roman" panose="02020603050405020304" pitchFamily="18" charset="0"/>
              </a:rPr>
              <a:t>滤波器的性能指标</a:t>
            </a:r>
          </a:p>
        </p:txBody>
      </p:sp>
      <mc:AlternateContent xmlns:mc="http://schemas.openxmlformats.org/markup-compatibility/2006" xmlns:a14="http://schemas.microsoft.com/office/drawing/2010/main">
        <mc:Choice Requires="a14">
          <p:sp>
            <p:nvSpPr>
              <p:cNvPr id="6" name="矩形 5"/>
              <p:cNvSpPr/>
              <p:nvPr/>
            </p:nvSpPr>
            <p:spPr>
              <a:xfrm>
                <a:off x="241756" y="1779662"/>
                <a:ext cx="8686800" cy="1131079"/>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marL="285750" indent="-285750">
                  <a:lnSpc>
                    <a:spcPct val="125000"/>
                  </a:lnSpc>
                  <a:buClr>
                    <a:schemeClr val="accent3">
                      <a:lumMod val="75000"/>
                    </a:schemeClr>
                  </a:buClr>
                  <a:buFont typeface="Wingdings" pitchFamily="2" charset="2"/>
                  <a:buChar char="Ø"/>
                </a:pPr>
                <a:r>
                  <a:rPr lang="zh-CN" altLang="en-US" b="1" dirty="0">
                    <a:solidFill>
                      <a:prstClr val="black"/>
                    </a:solidFill>
                    <a:latin typeface="微软雅黑" panose="020B0503020204020204" pitchFamily="34" charset="-122"/>
                    <a:ea typeface="微软雅黑" panose="020B0503020204020204" pitchFamily="34" charset="-122"/>
                  </a:rPr>
                  <a:t>滤波器的通带增益是指通带内的电压放大倍数；</a:t>
                </a:r>
                <a:endParaRPr lang="en-US" altLang="zh-CN" b="1" dirty="0">
                  <a:solidFill>
                    <a:prstClr val="black"/>
                  </a:solidFill>
                  <a:latin typeface="微软雅黑" panose="020B0503020204020204" pitchFamily="34" charset="-122"/>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r>
                  <a:rPr lang="zh-CN" altLang="en-US" b="1" dirty="0">
                    <a:solidFill>
                      <a:prstClr val="black"/>
                    </a:solidFill>
                    <a:latin typeface="微软雅黑" panose="020B0503020204020204" pitchFamily="34" charset="-122"/>
                    <a:ea typeface="微软雅黑" panose="020B0503020204020204" pitchFamily="34" charset="-122"/>
                  </a:rPr>
                  <a:t>对于低通滤波器，</a:t>
                </a:r>
                <a14:m>
                  <m:oMath xmlns:m="http://schemas.openxmlformats.org/officeDocument/2006/math">
                    <m:sSub>
                      <m:sSubPr>
                        <m:ctrlPr>
                          <a:rPr lang="zh-CN" altLang="zh-CN" b="1" i="1">
                            <a:solidFill>
                              <a:prstClr val="black"/>
                            </a:solidFill>
                            <a:latin typeface="Cambria Math" panose="02040503050406030204" pitchFamily="18" charset="0"/>
                            <a:ea typeface="微软雅黑" panose="020B0503020204020204" pitchFamily="34" charset="-122"/>
                          </a:rPr>
                        </m:ctrlPr>
                      </m:sSubPr>
                      <m:e>
                        <m:r>
                          <a:rPr lang="en-US" altLang="zh-CN" b="1" i="1">
                            <a:solidFill>
                              <a:prstClr val="black"/>
                            </a:solidFill>
                            <a:latin typeface="Cambria Math" panose="02040503050406030204" pitchFamily="18" charset="0"/>
                            <a:ea typeface="微软雅黑" panose="020B0503020204020204" pitchFamily="34" charset="-122"/>
                          </a:rPr>
                          <m:t>𝑨</m:t>
                        </m:r>
                      </m:e>
                      <m:sub>
                        <m:r>
                          <a:rPr lang="en-US" altLang="zh-CN" b="1" i="1">
                            <a:solidFill>
                              <a:prstClr val="black"/>
                            </a:solidFill>
                            <a:latin typeface="Cambria Math" panose="02040503050406030204" pitchFamily="18" charset="0"/>
                            <a:ea typeface="微软雅黑" panose="020B0503020204020204" pitchFamily="34" charset="-122"/>
                          </a:rPr>
                          <m:t>𝟎</m:t>
                        </m:r>
                      </m:sub>
                    </m:sSub>
                  </m:oMath>
                </a14:m>
                <a:r>
                  <a:rPr lang="zh-CN" altLang="en-US" b="1" dirty="0">
                    <a:solidFill>
                      <a:prstClr val="black"/>
                    </a:solidFill>
                    <a:latin typeface="微软雅黑" panose="020B0503020204020204" pitchFamily="34" charset="-122"/>
                    <a:ea typeface="微软雅黑" panose="020B0503020204020204" pitchFamily="34" charset="-122"/>
                  </a:rPr>
                  <a:t>为</a:t>
                </a:r>
                <a14:m>
                  <m:oMath xmlns:m="http://schemas.openxmlformats.org/officeDocument/2006/math">
                    <m:r>
                      <a:rPr lang="en-US" altLang="zh-CN" b="1" i="1">
                        <a:latin typeface="Cambria Math" panose="02040503050406030204" pitchFamily="18" charset="0"/>
                      </a:rPr>
                      <m:t>𝝎</m:t>
                    </m:r>
                    <m:r>
                      <a:rPr lang="en-US" altLang="zh-CN" b="1" i="1">
                        <a:latin typeface="Cambria Math" panose="02040503050406030204" pitchFamily="18" charset="0"/>
                      </a:rPr>
                      <m:t>=</m:t>
                    </m:r>
                    <m:r>
                      <a:rPr lang="en-US" altLang="zh-CN" b="1" i="1" smtClean="0">
                        <a:latin typeface="Cambria Math" panose="02040503050406030204" pitchFamily="18" charset="0"/>
                      </a:rPr>
                      <m:t>𝟎</m:t>
                    </m:r>
                  </m:oMath>
                </a14:m>
                <a:r>
                  <a:rPr lang="zh-CN" altLang="en-US" b="1" dirty="0">
                    <a:solidFill>
                      <a:prstClr val="black"/>
                    </a:solidFill>
                    <a:latin typeface="微软雅黑" panose="020B0503020204020204" pitchFamily="34" charset="-122"/>
                    <a:ea typeface="微软雅黑" panose="020B0503020204020204" pitchFamily="34" charset="-122"/>
                  </a:rPr>
                  <a:t>时的增益；</a:t>
                </a:r>
                <a:endParaRPr lang="en-US" altLang="zh-CN" b="1" dirty="0">
                  <a:solidFill>
                    <a:prstClr val="black"/>
                  </a:solidFill>
                  <a:latin typeface="微软雅黑" panose="020B0503020204020204" pitchFamily="34" charset="-122"/>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r>
                  <a:rPr lang="zh-CN" altLang="zh-CN" b="1" dirty="0">
                    <a:solidFill>
                      <a:prstClr val="black"/>
                    </a:solidFill>
                    <a:latin typeface="微软雅黑" panose="020B0503020204020204" pitchFamily="34" charset="-122"/>
                    <a:ea typeface="微软雅黑" panose="020B0503020204020204" pitchFamily="34" charset="-122"/>
                  </a:rPr>
                  <a:t>对于高通滤波器，</a:t>
                </a:r>
                <a14:m>
                  <m:oMath xmlns:m="http://schemas.openxmlformats.org/officeDocument/2006/math">
                    <m:sSub>
                      <m:sSubPr>
                        <m:ctrlPr>
                          <a:rPr lang="zh-CN" altLang="zh-CN" b="1" i="1">
                            <a:solidFill>
                              <a:prstClr val="black"/>
                            </a:solidFill>
                            <a:latin typeface="Cambria Math" panose="02040503050406030204" pitchFamily="18" charset="0"/>
                            <a:ea typeface="微软雅黑" panose="020B0503020204020204" pitchFamily="34" charset="-122"/>
                          </a:rPr>
                        </m:ctrlPr>
                      </m:sSubPr>
                      <m:e>
                        <m:r>
                          <a:rPr lang="en-US" altLang="zh-CN" b="1" i="1">
                            <a:solidFill>
                              <a:prstClr val="black"/>
                            </a:solidFill>
                            <a:latin typeface="Cambria Math" panose="02040503050406030204" pitchFamily="18" charset="0"/>
                            <a:ea typeface="微软雅黑" panose="020B0503020204020204" pitchFamily="34" charset="-122"/>
                          </a:rPr>
                          <m:t>𝑨</m:t>
                        </m:r>
                      </m:e>
                      <m:sub>
                        <m:r>
                          <a:rPr lang="en-US" altLang="zh-CN" b="1" i="1">
                            <a:solidFill>
                              <a:prstClr val="black"/>
                            </a:solidFill>
                            <a:latin typeface="Cambria Math" panose="02040503050406030204" pitchFamily="18" charset="0"/>
                            <a:ea typeface="微软雅黑" panose="020B0503020204020204" pitchFamily="34" charset="-122"/>
                          </a:rPr>
                          <m:t>𝟎</m:t>
                        </m:r>
                      </m:sub>
                    </m:sSub>
                  </m:oMath>
                </a14:m>
                <a:r>
                  <a:rPr lang="zh-CN" altLang="zh-CN" b="1" dirty="0">
                    <a:solidFill>
                      <a:prstClr val="black"/>
                    </a:solidFill>
                    <a:latin typeface="微软雅黑" panose="020B0503020204020204" pitchFamily="34" charset="-122"/>
                    <a:ea typeface="微软雅黑" panose="020B0503020204020204" pitchFamily="34" charset="-122"/>
                  </a:rPr>
                  <a:t>为</a:t>
                </a:r>
                <a14:m>
                  <m:oMath xmlns:m="http://schemas.openxmlformats.org/officeDocument/2006/math">
                    <m:r>
                      <a:rPr lang="en-US" altLang="zh-CN" b="1" i="1">
                        <a:solidFill>
                          <a:prstClr val="black"/>
                        </a:solidFill>
                        <a:latin typeface="Cambria Math" panose="02040503050406030204" pitchFamily="18" charset="0"/>
                        <a:ea typeface="微软雅黑" panose="020B0503020204020204" pitchFamily="34" charset="-122"/>
                      </a:rPr>
                      <m:t>𝝎</m:t>
                    </m:r>
                    <m:r>
                      <a:rPr lang="en-US" altLang="zh-CN" b="1">
                        <a:solidFill>
                          <a:prstClr val="black"/>
                        </a:solidFill>
                        <a:latin typeface="Cambria Math" panose="02040503050406030204" pitchFamily="18" charset="0"/>
                        <a:ea typeface="微软雅黑" panose="020B0503020204020204" pitchFamily="34" charset="-122"/>
                      </a:rPr>
                      <m:t>→∞</m:t>
                    </m:r>
                  </m:oMath>
                </a14:m>
                <a:r>
                  <a:rPr lang="zh-CN" altLang="zh-CN" b="1" dirty="0">
                    <a:solidFill>
                      <a:prstClr val="black"/>
                    </a:solidFill>
                    <a:latin typeface="微软雅黑" panose="020B0503020204020204" pitchFamily="34" charset="-122"/>
                    <a:ea typeface="微软雅黑" panose="020B0503020204020204" pitchFamily="34" charset="-122"/>
                  </a:rPr>
                  <a:t>时的增益。</a:t>
                </a:r>
                <a:endParaRPr lang="en-US" altLang="zh-CN" b="1" dirty="0">
                  <a:solidFill>
                    <a:prstClr val="black"/>
                  </a:solidFill>
                  <a:latin typeface="微软雅黑" panose="020B0503020204020204" pitchFamily="34" charset="-122"/>
                  <a:ea typeface="微软雅黑" panose="020B0503020204020204" pitchFamily="34" charset="-122"/>
                </a:endParaRPr>
              </a:p>
            </p:txBody>
          </p:sp>
        </mc:Choice>
        <mc:Fallback xmlns="">
          <p:sp>
            <p:nvSpPr>
              <p:cNvPr id="6" name="矩形 5"/>
              <p:cNvSpPr>
                <a:spLocks noRot="1" noChangeAspect="1" noMove="1" noResize="1" noEditPoints="1" noAdjustHandles="1" noChangeArrowheads="1" noChangeShapeType="1" noTextEdit="1"/>
              </p:cNvSpPr>
              <p:nvPr/>
            </p:nvSpPr>
            <p:spPr>
              <a:xfrm>
                <a:off x="241756" y="1779662"/>
                <a:ext cx="8686800" cy="1131079"/>
              </a:xfrm>
              <a:prstGeom prst="rect">
                <a:avLst/>
              </a:prstGeom>
              <a:blipFill>
                <a:blip r:embed="rId3"/>
                <a:stretch>
                  <a:fillRect l="-350" b="-42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p:cNvSpPr/>
              <p:nvPr/>
            </p:nvSpPr>
            <p:spPr>
              <a:xfrm>
                <a:off x="899592" y="1305805"/>
                <a:ext cx="1764196" cy="369332"/>
              </a:xfrm>
              <a:prstGeom prst="rect">
                <a:avLst/>
              </a:prstGeom>
              <a:ln>
                <a:solidFill>
                  <a:schemeClr val="accent3">
                    <a:lumMod val="75000"/>
                  </a:schemeClr>
                </a:solidFill>
              </a:ln>
            </p:spPr>
            <p:style>
              <a:lnRef idx="2">
                <a:schemeClr val="accent3"/>
              </a:lnRef>
              <a:fillRef idx="1">
                <a:schemeClr val="lt1"/>
              </a:fillRef>
              <a:effectRef idx="0">
                <a:schemeClr val="accent3"/>
              </a:effectRef>
              <a:fontRef idx="minor">
                <a:schemeClr val="dk1"/>
              </a:fontRef>
            </p:style>
            <p:txBody>
              <a:bodyPr wrap="square">
                <a:spAutoFit/>
              </a:bodyPr>
              <a:lstStyle/>
              <a:p>
                <a:pPr lvl="0" algn="ctr"/>
                <a:r>
                  <a:rPr lang="zh-CN" altLang="zh-CN" b="1" dirty="0">
                    <a:solidFill>
                      <a:prstClr val="black"/>
                    </a:solidFill>
                    <a:latin typeface="Times New Roman" panose="02020603050405020304" pitchFamily="18" charset="0"/>
                    <a:ea typeface="微软雅黑" panose="020B0503020204020204" pitchFamily="34" charset="-122"/>
                  </a:rPr>
                  <a:t>通带增益</a:t>
                </a:r>
                <a14:m>
                  <m:oMath xmlns:m="http://schemas.openxmlformats.org/officeDocument/2006/math">
                    <m:sSub>
                      <m:sSubPr>
                        <m:ctrlPr>
                          <a:rPr lang="zh-CN" altLang="zh-CN" b="1" i="1">
                            <a:solidFill>
                              <a:prstClr val="black"/>
                            </a:solidFill>
                            <a:latin typeface="Cambria Math" panose="02040503050406030204" pitchFamily="18" charset="0"/>
                            <a:ea typeface="微软雅黑" panose="020B0503020204020204" pitchFamily="34" charset="-122"/>
                          </a:rPr>
                        </m:ctrlPr>
                      </m:sSubPr>
                      <m:e>
                        <m:r>
                          <a:rPr lang="en-US" altLang="zh-CN" b="1" i="1">
                            <a:solidFill>
                              <a:prstClr val="black"/>
                            </a:solidFill>
                            <a:latin typeface="Cambria Math" panose="02040503050406030204" pitchFamily="18" charset="0"/>
                            <a:ea typeface="微软雅黑" panose="020B0503020204020204" pitchFamily="34" charset="-122"/>
                          </a:rPr>
                          <m:t>𝑨</m:t>
                        </m:r>
                      </m:e>
                      <m:sub>
                        <m:r>
                          <a:rPr lang="en-US" altLang="zh-CN" b="1" i="1">
                            <a:solidFill>
                              <a:prstClr val="black"/>
                            </a:solidFill>
                            <a:latin typeface="Cambria Math" panose="02040503050406030204" pitchFamily="18" charset="0"/>
                            <a:ea typeface="微软雅黑" panose="020B0503020204020204" pitchFamily="34" charset="-122"/>
                          </a:rPr>
                          <m:t>𝟎</m:t>
                        </m:r>
                      </m:sub>
                    </m:sSub>
                  </m:oMath>
                </a14:m>
                <a:endPar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p:txBody>
          </p:sp>
        </mc:Choice>
        <mc:Fallback xmlns="">
          <p:sp>
            <p:nvSpPr>
              <p:cNvPr id="7" name="矩形 6"/>
              <p:cNvSpPr>
                <a:spLocks noRot="1" noChangeAspect="1" noMove="1" noResize="1" noEditPoints="1" noAdjustHandles="1" noChangeArrowheads="1" noChangeShapeType="1" noTextEdit="1"/>
              </p:cNvSpPr>
              <p:nvPr/>
            </p:nvSpPr>
            <p:spPr>
              <a:xfrm>
                <a:off x="899592" y="1305805"/>
                <a:ext cx="1764196" cy="369332"/>
              </a:xfrm>
              <a:prstGeom prst="rect">
                <a:avLst/>
              </a:prstGeom>
              <a:blipFill>
                <a:blip r:embed="rId4"/>
                <a:stretch>
                  <a:fillRect t="-4615" b="-20000"/>
                </a:stretch>
              </a:blipFill>
              <a:ln>
                <a:solidFill>
                  <a:schemeClr val="accent3">
                    <a:lumMod val="75000"/>
                  </a:schemeClr>
                </a:solidFill>
              </a:ln>
            </p:spPr>
            <p:txBody>
              <a:bodyPr/>
              <a:lstStyle/>
              <a:p>
                <a:r>
                  <a:rPr lang="zh-CN" altLang="en-US">
                    <a:noFill/>
                  </a:rPr>
                  <a:t> </a:t>
                </a:r>
              </a:p>
            </p:txBody>
          </p:sp>
        </mc:Fallback>
      </mc:AlternateContent>
      <p:sp>
        <p:nvSpPr>
          <p:cNvPr id="8" name="七角星 7"/>
          <p:cNvSpPr/>
          <p:nvPr/>
        </p:nvSpPr>
        <p:spPr>
          <a:xfrm>
            <a:off x="395536" y="1059582"/>
            <a:ext cx="648072" cy="576064"/>
          </a:xfrm>
          <a:prstGeom prst="star7">
            <a:avLst/>
          </a:prstGeom>
          <a:solidFill>
            <a:schemeClr val="accent3">
              <a:lumMod val="40000"/>
              <a:lumOff val="60000"/>
            </a:schemeClr>
          </a:solidFill>
          <a:ln>
            <a:solidFill>
              <a:schemeClr val="accent3">
                <a:lumMod val="75000"/>
              </a:schemeClr>
            </a:solidFill>
          </a:ln>
          <a:scene3d>
            <a:camera prst="orthographicFront"/>
            <a:lightRig rig="threePt" dir="t"/>
          </a:scene3d>
          <a:sp3d>
            <a:bevelT w="152400" h="50800" prst="softRound"/>
          </a:sp3d>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CN" sz="2800" b="1" dirty="0">
                <a:latin typeface="Times New Roman" panose="02020603050405020304" pitchFamily="18" charset="0"/>
                <a:ea typeface="微软雅黑" panose="020B0503020204020204" pitchFamily="34" charset="-122"/>
                <a:sym typeface="Times New Roman" panose="02020603050405020304" pitchFamily="18" charset="0"/>
              </a:rPr>
              <a:t>1</a:t>
            </a:r>
            <a:endParaRPr lang="zh-CN" altLang="en-US" sz="2800" b="1" dirty="0">
              <a:latin typeface="Times New Roman" panose="02020603050405020304" pitchFamily="18" charset="0"/>
              <a:ea typeface="微软雅黑" panose="020B0503020204020204" pitchFamily="34" charset="-122"/>
              <a:sym typeface="Times New Roman" panose="02020603050405020304" pitchFamily="18" charset="0"/>
            </a:endParaRPr>
          </a:p>
        </p:txBody>
      </p:sp>
      <mc:AlternateContent xmlns:mc="http://schemas.openxmlformats.org/markup-compatibility/2006" xmlns:a14="http://schemas.microsoft.com/office/drawing/2010/main">
        <mc:Choice Requires="a14">
          <p:sp>
            <p:nvSpPr>
              <p:cNvPr id="9" name="矩形 8"/>
              <p:cNvSpPr/>
              <p:nvPr/>
            </p:nvSpPr>
            <p:spPr>
              <a:xfrm>
                <a:off x="228600" y="3708016"/>
                <a:ext cx="8686800" cy="1246752"/>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marL="285750" indent="-285750">
                  <a:lnSpc>
                    <a:spcPct val="125000"/>
                  </a:lnSpc>
                  <a:buClr>
                    <a:schemeClr val="accent3">
                      <a:lumMod val="75000"/>
                    </a:schemeClr>
                  </a:buClr>
                  <a:buFont typeface="Wingdings" pitchFamily="2" charset="2"/>
                  <a:buChar char="Ø"/>
                </a:pPr>
                <a:r>
                  <a:rPr lang="zh-CN" altLang="en-US" b="1" dirty="0">
                    <a:solidFill>
                      <a:prstClr val="black"/>
                    </a:solidFill>
                    <a:latin typeface="微软雅黑" panose="020B0503020204020204" pitchFamily="34" charset="-122"/>
                    <a:ea typeface="微软雅黑" panose="020B0503020204020204" pitchFamily="34" charset="-122"/>
                  </a:rPr>
                  <a:t>固有频率</a:t>
                </a:r>
                <a14:m>
                  <m:oMath xmlns:m="http://schemas.openxmlformats.org/officeDocument/2006/math">
                    <m:sSub>
                      <m:sSubPr>
                        <m:ctrlPr>
                          <a:rPr lang="zh-CN" altLang="zh-CN" b="1" i="1">
                            <a:solidFill>
                              <a:prstClr val="black"/>
                            </a:solidFill>
                            <a:latin typeface="Cambria Math" panose="02040503050406030204" pitchFamily="18" charset="0"/>
                            <a:ea typeface="微软雅黑" panose="020B0503020204020204" pitchFamily="34" charset="-122"/>
                          </a:rPr>
                        </m:ctrlPr>
                      </m:sSubPr>
                      <m:e>
                        <m:r>
                          <a:rPr lang="en-US" altLang="zh-CN" b="1" i="1">
                            <a:solidFill>
                              <a:prstClr val="black"/>
                            </a:solidFill>
                            <a:latin typeface="Cambria Math" panose="02040503050406030204" pitchFamily="18" charset="0"/>
                            <a:ea typeface="微软雅黑" panose="020B0503020204020204" pitchFamily="34" charset="-122"/>
                          </a:rPr>
                          <m:t>𝒇</m:t>
                        </m:r>
                      </m:e>
                      <m:sub>
                        <m:r>
                          <a:rPr lang="en-US" altLang="zh-CN" b="1" i="1">
                            <a:solidFill>
                              <a:prstClr val="black"/>
                            </a:solidFill>
                            <a:latin typeface="Cambria Math" panose="02040503050406030204" pitchFamily="18" charset="0"/>
                            <a:ea typeface="微软雅黑" panose="020B0503020204020204" pitchFamily="34" charset="-122"/>
                          </a:rPr>
                          <m:t>𝟎</m:t>
                        </m:r>
                      </m:sub>
                    </m:sSub>
                  </m:oMath>
                </a14:m>
                <a:r>
                  <a:rPr lang="zh-CN" altLang="en-US" b="1" dirty="0">
                    <a:solidFill>
                      <a:prstClr val="black"/>
                    </a:solidFill>
                    <a:latin typeface="微软雅黑" panose="020B0503020204020204" pitchFamily="34" charset="-122"/>
                    <a:ea typeface="微软雅黑" panose="020B0503020204020204" pitchFamily="34" charset="-122"/>
                  </a:rPr>
                  <a:t>由滤波器电路的元件参数决定；</a:t>
                </a:r>
                <a:endParaRPr lang="en-US" altLang="zh-CN" b="1" dirty="0">
                  <a:solidFill>
                    <a:prstClr val="black"/>
                  </a:solidFill>
                  <a:latin typeface="微软雅黑" panose="020B0503020204020204" pitchFamily="34" charset="-122"/>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r>
                  <a:rPr lang="zh-CN" altLang="en-US" b="1" dirty="0">
                    <a:solidFill>
                      <a:prstClr val="black"/>
                    </a:solidFill>
                    <a:latin typeface="微软雅黑" panose="020B0503020204020204" pitchFamily="34" charset="-122"/>
                    <a:ea typeface="微软雅黑" panose="020B0503020204020204" pitchFamily="34" charset="-122"/>
                  </a:rPr>
                  <a:t>截止频率</a:t>
                </a:r>
                <a14:m>
                  <m:oMath xmlns:m="http://schemas.openxmlformats.org/officeDocument/2006/math">
                    <m:sSub>
                      <m:sSubPr>
                        <m:ctrlPr>
                          <a:rPr lang="zh-CN" altLang="zh-CN" b="1" i="1">
                            <a:solidFill>
                              <a:prstClr val="black"/>
                            </a:solidFill>
                            <a:latin typeface="Cambria Math" panose="02040503050406030204" pitchFamily="18" charset="0"/>
                            <a:ea typeface="微软雅黑" panose="020B0503020204020204" pitchFamily="34" charset="-122"/>
                          </a:rPr>
                        </m:ctrlPr>
                      </m:sSubPr>
                      <m:e>
                        <m:r>
                          <a:rPr lang="en-US" altLang="zh-CN" b="1" i="1">
                            <a:solidFill>
                              <a:prstClr val="black"/>
                            </a:solidFill>
                            <a:latin typeface="Cambria Math" panose="02040503050406030204" pitchFamily="18" charset="0"/>
                            <a:ea typeface="微软雅黑" panose="020B0503020204020204" pitchFamily="34" charset="-122"/>
                          </a:rPr>
                          <m:t>𝒇</m:t>
                        </m:r>
                      </m:e>
                      <m:sub>
                        <m:r>
                          <a:rPr lang="en-US" altLang="zh-CN" b="1" i="1">
                            <a:solidFill>
                              <a:prstClr val="black"/>
                            </a:solidFill>
                            <a:latin typeface="Cambria Math" panose="02040503050406030204" pitchFamily="18" charset="0"/>
                            <a:ea typeface="微软雅黑" panose="020B0503020204020204" pitchFamily="34" charset="-122"/>
                          </a:rPr>
                          <m:t>𝒄</m:t>
                        </m:r>
                      </m:sub>
                    </m:sSub>
                  </m:oMath>
                </a14:m>
                <a:r>
                  <a:rPr lang="zh-CN" altLang="en-US" b="1" dirty="0">
                    <a:solidFill>
                      <a:prstClr val="black"/>
                    </a:solidFill>
                    <a:latin typeface="微软雅黑" panose="020B0503020204020204" pitchFamily="34" charset="-122"/>
                    <a:ea typeface="微软雅黑" panose="020B0503020204020204" pitchFamily="34" charset="-122"/>
                  </a:rPr>
                  <a:t>是滤波器通带与阻带之间的分界线；</a:t>
                </a:r>
                <a:endParaRPr lang="en-US" altLang="zh-CN" b="1" dirty="0">
                  <a:solidFill>
                    <a:prstClr val="black"/>
                  </a:solidFill>
                  <a:latin typeface="微软雅黑" panose="020B0503020204020204" pitchFamily="34" charset="-122"/>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r>
                  <a:rPr lang="zh-CN" altLang="zh-CN" b="1" dirty="0">
                    <a:solidFill>
                      <a:prstClr val="black"/>
                    </a:solidFill>
                    <a:latin typeface="微软雅黑" panose="020B0503020204020204" pitchFamily="34" charset="-122"/>
                    <a:ea typeface="微软雅黑" panose="020B0503020204020204" pitchFamily="34" charset="-122"/>
                  </a:rPr>
                  <a:t>通常以幅频特性下降到通带增益</a:t>
                </a:r>
                <a14:m>
                  <m:oMath xmlns:m="http://schemas.openxmlformats.org/officeDocument/2006/math">
                    <m:sSub>
                      <m:sSubPr>
                        <m:ctrlPr>
                          <a:rPr lang="zh-CN" altLang="zh-CN" b="1" i="1">
                            <a:solidFill>
                              <a:prstClr val="black"/>
                            </a:solidFill>
                            <a:latin typeface="Cambria Math" panose="02040503050406030204" pitchFamily="18" charset="0"/>
                            <a:ea typeface="微软雅黑" panose="020B0503020204020204" pitchFamily="34" charset="-122"/>
                          </a:rPr>
                        </m:ctrlPr>
                      </m:sSubPr>
                      <m:e>
                        <m:r>
                          <a:rPr lang="en-US" altLang="zh-CN" b="1" i="1">
                            <a:solidFill>
                              <a:prstClr val="black"/>
                            </a:solidFill>
                            <a:latin typeface="Cambria Math" panose="02040503050406030204" pitchFamily="18" charset="0"/>
                            <a:ea typeface="微软雅黑" panose="020B0503020204020204" pitchFamily="34" charset="-122"/>
                          </a:rPr>
                          <m:t>𝑨</m:t>
                        </m:r>
                      </m:e>
                      <m:sub>
                        <m:r>
                          <a:rPr lang="en-US" altLang="zh-CN" b="1" i="1">
                            <a:solidFill>
                              <a:prstClr val="black"/>
                            </a:solidFill>
                            <a:latin typeface="Cambria Math" panose="02040503050406030204" pitchFamily="18" charset="0"/>
                            <a:ea typeface="微软雅黑" panose="020B0503020204020204" pitchFamily="34" charset="-122"/>
                          </a:rPr>
                          <m:t>𝟎</m:t>
                        </m:r>
                      </m:sub>
                    </m:sSub>
                  </m:oMath>
                </a14:m>
                <a:r>
                  <a:rPr lang="zh-CN" altLang="zh-CN" b="1" dirty="0">
                    <a:solidFill>
                      <a:prstClr val="black"/>
                    </a:solidFill>
                    <a:latin typeface="微软雅黑" panose="020B0503020204020204" pitchFamily="34" charset="-122"/>
                    <a:ea typeface="微软雅黑" panose="020B0503020204020204" pitchFamily="34" charset="-122"/>
                  </a:rPr>
                  <a:t>的</a:t>
                </a:r>
                <a14:m>
                  <m:oMath xmlns:m="http://schemas.openxmlformats.org/officeDocument/2006/math">
                    <m:r>
                      <a:rPr lang="en-US" altLang="zh-CN" b="1" i="1">
                        <a:solidFill>
                          <a:prstClr val="black"/>
                        </a:solidFill>
                        <a:latin typeface="Cambria Math" panose="02040503050406030204" pitchFamily="18" charset="0"/>
                        <a:ea typeface="微软雅黑" panose="020B0503020204020204" pitchFamily="34" charset="-122"/>
                      </a:rPr>
                      <m:t>𝟏</m:t>
                    </m:r>
                    <m:r>
                      <a:rPr lang="en-US" altLang="zh-CN" b="1">
                        <a:solidFill>
                          <a:prstClr val="black"/>
                        </a:solidFill>
                        <a:latin typeface="Cambria Math" panose="02040503050406030204" pitchFamily="18" charset="0"/>
                        <a:ea typeface="微软雅黑" panose="020B0503020204020204" pitchFamily="34" charset="-122"/>
                      </a:rPr>
                      <m:t>/</m:t>
                    </m:r>
                    <m:r>
                      <a:rPr lang="en-US" altLang="zh-CN" b="1" i="1">
                        <a:solidFill>
                          <a:prstClr val="black"/>
                        </a:solidFill>
                        <a:latin typeface="Cambria Math" panose="02040503050406030204" pitchFamily="18" charset="0"/>
                        <a:ea typeface="微软雅黑" panose="020B0503020204020204" pitchFamily="34" charset="-122"/>
                      </a:rPr>
                      <m:t>𝟐</m:t>
                    </m:r>
                  </m:oMath>
                </a14:m>
                <a:r>
                  <a:rPr lang="zh-CN" altLang="zh-CN" b="1" dirty="0">
                    <a:solidFill>
                      <a:prstClr val="black"/>
                    </a:solidFill>
                    <a:latin typeface="微软雅黑" panose="020B0503020204020204" pitchFamily="34" charset="-122"/>
                    <a:ea typeface="微软雅黑" panose="020B0503020204020204" pitchFamily="34" charset="-122"/>
                  </a:rPr>
                  <a:t>时对应的频率作为截止频率</a:t>
                </a:r>
                <a14:m>
                  <m:oMath xmlns:m="http://schemas.openxmlformats.org/officeDocument/2006/math">
                    <m:sSub>
                      <m:sSubPr>
                        <m:ctrlPr>
                          <a:rPr lang="zh-CN" altLang="zh-CN" b="1" i="1">
                            <a:solidFill>
                              <a:prstClr val="black"/>
                            </a:solidFill>
                            <a:latin typeface="Cambria Math" panose="02040503050406030204" pitchFamily="18" charset="0"/>
                            <a:ea typeface="微软雅黑" panose="020B0503020204020204" pitchFamily="34" charset="-122"/>
                          </a:rPr>
                        </m:ctrlPr>
                      </m:sSubPr>
                      <m:e>
                        <m:r>
                          <a:rPr lang="en-US" altLang="zh-CN" b="1" i="1">
                            <a:solidFill>
                              <a:prstClr val="black"/>
                            </a:solidFill>
                            <a:latin typeface="Cambria Math" panose="02040503050406030204" pitchFamily="18" charset="0"/>
                            <a:ea typeface="微软雅黑" panose="020B0503020204020204" pitchFamily="34" charset="-122"/>
                          </a:rPr>
                          <m:t>𝒇</m:t>
                        </m:r>
                      </m:e>
                      <m:sub>
                        <m:r>
                          <a:rPr lang="en-US" altLang="zh-CN" b="1" i="1">
                            <a:solidFill>
                              <a:prstClr val="black"/>
                            </a:solidFill>
                            <a:latin typeface="Cambria Math" panose="02040503050406030204" pitchFamily="18" charset="0"/>
                            <a:ea typeface="微软雅黑" panose="020B0503020204020204" pitchFamily="34" charset="-122"/>
                          </a:rPr>
                          <m:t>𝒄</m:t>
                        </m:r>
                      </m:sub>
                    </m:sSub>
                  </m:oMath>
                </a14:m>
                <a:r>
                  <a:rPr lang="zh-CN" altLang="zh-CN" b="1" dirty="0">
                    <a:solidFill>
                      <a:prstClr val="black"/>
                    </a:solidFill>
                    <a:latin typeface="微软雅黑" panose="020B0503020204020204" pitchFamily="34" charset="-122"/>
                    <a:ea typeface="微软雅黑" panose="020B0503020204020204" pitchFamily="34" charset="-122"/>
                  </a:rPr>
                  <a:t>，</a:t>
                </a:r>
                <a14:m>
                  <m:oMath xmlns:m="http://schemas.openxmlformats.org/officeDocument/2006/math">
                    <m:sSub>
                      <m:sSubPr>
                        <m:ctrlPr>
                          <a:rPr lang="zh-CN" altLang="zh-CN" b="1" i="1">
                            <a:solidFill>
                              <a:prstClr val="black"/>
                            </a:solidFill>
                            <a:latin typeface="Cambria Math" panose="02040503050406030204" pitchFamily="18" charset="0"/>
                            <a:ea typeface="微软雅黑" panose="020B0503020204020204" pitchFamily="34" charset="-122"/>
                          </a:rPr>
                        </m:ctrlPr>
                      </m:sSubPr>
                      <m:e>
                        <m:r>
                          <a:rPr lang="en-US" altLang="zh-CN" b="1" i="1">
                            <a:solidFill>
                              <a:prstClr val="black"/>
                            </a:solidFill>
                            <a:latin typeface="Cambria Math" panose="02040503050406030204" pitchFamily="18" charset="0"/>
                            <a:ea typeface="微软雅黑" panose="020B0503020204020204" pitchFamily="34" charset="-122"/>
                          </a:rPr>
                          <m:t>𝒇</m:t>
                        </m:r>
                      </m:e>
                      <m:sub>
                        <m:r>
                          <a:rPr lang="en-US" altLang="zh-CN" b="1" i="1">
                            <a:solidFill>
                              <a:prstClr val="black"/>
                            </a:solidFill>
                            <a:latin typeface="Cambria Math" panose="02040503050406030204" pitchFamily="18" charset="0"/>
                            <a:ea typeface="微软雅黑" panose="020B0503020204020204" pitchFamily="34" charset="-122"/>
                          </a:rPr>
                          <m:t>𝒄</m:t>
                        </m:r>
                      </m:sub>
                    </m:sSub>
                    <m:r>
                      <a:rPr lang="en-US" altLang="zh-CN" b="1">
                        <a:solidFill>
                          <a:prstClr val="black"/>
                        </a:solidFill>
                        <a:latin typeface="Cambria Math" panose="02040503050406030204" pitchFamily="18" charset="0"/>
                        <a:ea typeface="微软雅黑" panose="020B0503020204020204" pitchFamily="34" charset="-122"/>
                      </a:rPr>
                      <m:t>=</m:t>
                    </m:r>
                    <m:f>
                      <m:fPr>
                        <m:ctrlPr>
                          <a:rPr lang="zh-CN" altLang="zh-CN" b="1" i="1">
                            <a:solidFill>
                              <a:prstClr val="black"/>
                            </a:solidFill>
                            <a:latin typeface="Cambria Math" panose="02040503050406030204" pitchFamily="18" charset="0"/>
                            <a:ea typeface="微软雅黑" panose="020B0503020204020204" pitchFamily="34" charset="-122"/>
                          </a:rPr>
                        </m:ctrlPr>
                      </m:fPr>
                      <m:num>
                        <m:sSub>
                          <m:sSubPr>
                            <m:ctrlPr>
                              <a:rPr lang="zh-CN" altLang="zh-CN" b="1" i="1">
                                <a:solidFill>
                                  <a:prstClr val="black"/>
                                </a:solidFill>
                                <a:latin typeface="Cambria Math" panose="02040503050406030204" pitchFamily="18" charset="0"/>
                                <a:ea typeface="微软雅黑" panose="020B0503020204020204" pitchFamily="34" charset="-122"/>
                              </a:rPr>
                            </m:ctrlPr>
                          </m:sSubPr>
                          <m:e>
                            <m:r>
                              <a:rPr lang="en-US" altLang="zh-CN" b="1" i="1">
                                <a:solidFill>
                                  <a:prstClr val="black"/>
                                </a:solidFill>
                                <a:latin typeface="Cambria Math" panose="02040503050406030204" pitchFamily="18" charset="0"/>
                                <a:ea typeface="微软雅黑" panose="020B0503020204020204" pitchFamily="34" charset="-122"/>
                              </a:rPr>
                              <m:t>𝝎</m:t>
                            </m:r>
                          </m:e>
                          <m:sub>
                            <m:r>
                              <a:rPr lang="en-US" altLang="zh-CN" b="1" i="1">
                                <a:solidFill>
                                  <a:prstClr val="black"/>
                                </a:solidFill>
                                <a:latin typeface="Cambria Math" panose="02040503050406030204" pitchFamily="18" charset="0"/>
                                <a:ea typeface="微软雅黑" panose="020B0503020204020204" pitchFamily="34" charset="-122"/>
                              </a:rPr>
                              <m:t>𝒄</m:t>
                            </m:r>
                          </m:sub>
                        </m:sSub>
                      </m:num>
                      <m:den>
                        <m:r>
                          <a:rPr lang="en-US" altLang="zh-CN" b="1" i="1">
                            <a:solidFill>
                              <a:prstClr val="black"/>
                            </a:solidFill>
                            <a:latin typeface="Cambria Math" panose="02040503050406030204" pitchFamily="18" charset="0"/>
                            <a:ea typeface="微软雅黑" panose="020B0503020204020204" pitchFamily="34" charset="-122"/>
                          </a:rPr>
                          <m:t>𝟐</m:t>
                        </m:r>
                        <m:r>
                          <a:rPr lang="en-US" altLang="zh-CN" b="1" i="1">
                            <a:solidFill>
                              <a:prstClr val="black"/>
                            </a:solidFill>
                            <a:latin typeface="Cambria Math" panose="02040503050406030204" pitchFamily="18" charset="0"/>
                            <a:ea typeface="微软雅黑" panose="020B0503020204020204" pitchFamily="34" charset="-122"/>
                          </a:rPr>
                          <m:t>𝝅</m:t>
                        </m:r>
                      </m:den>
                    </m:f>
                  </m:oMath>
                </a14:m>
                <a:r>
                  <a:rPr lang="zh-CN" altLang="zh-CN" b="1" dirty="0">
                    <a:solidFill>
                      <a:prstClr val="black"/>
                    </a:solidFill>
                    <a:latin typeface="微软雅黑" panose="020B0503020204020204" pitchFamily="34" charset="-122"/>
                    <a:ea typeface="微软雅黑" panose="020B0503020204020204" pitchFamily="34" charset="-122"/>
                  </a:rPr>
                  <a:t>。</a:t>
                </a:r>
                <a:endParaRPr lang="en-US" altLang="zh-CN" b="1" dirty="0">
                  <a:solidFill>
                    <a:prstClr val="black"/>
                  </a:solidFill>
                  <a:latin typeface="微软雅黑" panose="020B0503020204020204" pitchFamily="34" charset="-122"/>
                  <a:ea typeface="微软雅黑" panose="020B0503020204020204" pitchFamily="34" charset="-122"/>
                </a:endParaRPr>
              </a:p>
            </p:txBody>
          </p:sp>
        </mc:Choice>
        <mc:Fallback xmlns="">
          <p:sp>
            <p:nvSpPr>
              <p:cNvPr id="9" name="矩形 8"/>
              <p:cNvSpPr>
                <a:spLocks noRot="1" noChangeAspect="1" noMove="1" noResize="1" noEditPoints="1" noAdjustHandles="1" noChangeArrowheads="1" noChangeShapeType="1" noTextEdit="1"/>
              </p:cNvSpPr>
              <p:nvPr/>
            </p:nvSpPr>
            <p:spPr>
              <a:xfrm>
                <a:off x="228600" y="3708016"/>
                <a:ext cx="8686800" cy="1246752"/>
              </a:xfrm>
              <a:prstGeom prst="rect">
                <a:avLst/>
              </a:prstGeom>
              <a:blipFill>
                <a:blip r:embed="rId5"/>
                <a:stretch>
                  <a:fillRect l="-350" r="-3009" b="-47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p:cNvSpPr/>
              <p:nvPr/>
            </p:nvSpPr>
            <p:spPr>
              <a:xfrm>
                <a:off x="886436" y="3246534"/>
                <a:ext cx="3073496" cy="369332"/>
              </a:xfrm>
              <a:prstGeom prst="rect">
                <a:avLst/>
              </a:prstGeom>
              <a:ln>
                <a:solidFill>
                  <a:schemeClr val="accent3">
                    <a:lumMod val="75000"/>
                  </a:schemeClr>
                </a:solidFill>
              </a:ln>
            </p:spPr>
            <p:style>
              <a:lnRef idx="2">
                <a:schemeClr val="accent3"/>
              </a:lnRef>
              <a:fillRef idx="1">
                <a:schemeClr val="lt1"/>
              </a:fillRef>
              <a:effectRef idx="0">
                <a:schemeClr val="accent3"/>
              </a:effectRef>
              <a:fontRef idx="minor">
                <a:schemeClr val="dk1"/>
              </a:fontRef>
            </p:style>
            <p:txBody>
              <a:bodyPr wrap="square">
                <a:spAutoFit/>
              </a:bodyPr>
              <a:lstStyle/>
              <a:p>
                <a:pPr algn="ctr"/>
                <a:r>
                  <a:rPr lang="zh-CN" altLang="zh-CN" b="1" dirty="0">
                    <a:solidFill>
                      <a:prstClr val="black"/>
                    </a:solidFill>
                    <a:latin typeface="Times New Roman" panose="02020603050405020304" pitchFamily="18" charset="0"/>
                    <a:ea typeface="微软雅黑" panose="020B0503020204020204" pitchFamily="34" charset="-122"/>
                  </a:rPr>
                  <a:t>固有频率</a:t>
                </a:r>
                <a14:m>
                  <m:oMath xmlns:m="http://schemas.openxmlformats.org/officeDocument/2006/math">
                    <m:sSub>
                      <m:sSubPr>
                        <m:ctrlPr>
                          <a:rPr lang="zh-CN" altLang="zh-CN" b="1" i="1">
                            <a:solidFill>
                              <a:prstClr val="black"/>
                            </a:solidFill>
                            <a:latin typeface="Cambria Math" panose="02040503050406030204" pitchFamily="18" charset="0"/>
                            <a:ea typeface="微软雅黑" panose="020B0503020204020204" pitchFamily="34" charset="-122"/>
                          </a:rPr>
                        </m:ctrlPr>
                      </m:sSubPr>
                      <m:e>
                        <m:r>
                          <a:rPr lang="en-US" altLang="zh-CN" b="1" i="1">
                            <a:solidFill>
                              <a:prstClr val="black"/>
                            </a:solidFill>
                            <a:latin typeface="Cambria Math" panose="02040503050406030204" pitchFamily="18" charset="0"/>
                            <a:ea typeface="微软雅黑" panose="020B0503020204020204" pitchFamily="34" charset="-122"/>
                          </a:rPr>
                          <m:t>𝒇</m:t>
                        </m:r>
                      </m:e>
                      <m:sub>
                        <m:r>
                          <a:rPr lang="en-US" altLang="zh-CN" b="1" i="1">
                            <a:solidFill>
                              <a:prstClr val="black"/>
                            </a:solidFill>
                            <a:latin typeface="Cambria Math" panose="02040503050406030204" pitchFamily="18" charset="0"/>
                            <a:ea typeface="微软雅黑" panose="020B0503020204020204" pitchFamily="34" charset="-122"/>
                          </a:rPr>
                          <m:t>𝟎</m:t>
                        </m:r>
                      </m:sub>
                    </m:sSub>
                  </m:oMath>
                </a14:m>
                <a:r>
                  <a:rPr lang="zh-CN" altLang="zh-CN" b="1" dirty="0">
                    <a:solidFill>
                      <a:prstClr val="black"/>
                    </a:solidFill>
                    <a:latin typeface="Times New Roman" panose="02020603050405020304" pitchFamily="18" charset="0"/>
                    <a:ea typeface="微软雅黑" panose="020B0503020204020204" pitchFamily="34" charset="-122"/>
                  </a:rPr>
                  <a:t>和截止频率</a:t>
                </a:r>
                <a14:m>
                  <m:oMath xmlns:m="http://schemas.openxmlformats.org/officeDocument/2006/math">
                    <m:sSub>
                      <m:sSubPr>
                        <m:ctrlPr>
                          <a:rPr lang="zh-CN" altLang="zh-CN" b="1" i="1">
                            <a:solidFill>
                              <a:prstClr val="black"/>
                            </a:solidFill>
                            <a:latin typeface="Cambria Math" panose="02040503050406030204" pitchFamily="18" charset="0"/>
                            <a:ea typeface="微软雅黑" panose="020B0503020204020204" pitchFamily="34" charset="-122"/>
                          </a:rPr>
                        </m:ctrlPr>
                      </m:sSubPr>
                      <m:e>
                        <m:r>
                          <a:rPr lang="en-US" altLang="zh-CN" b="1" i="1">
                            <a:solidFill>
                              <a:prstClr val="black"/>
                            </a:solidFill>
                            <a:latin typeface="Cambria Math" panose="02040503050406030204" pitchFamily="18" charset="0"/>
                            <a:ea typeface="微软雅黑" panose="020B0503020204020204" pitchFamily="34" charset="-122"/>
                          </a:rPr>
                          <m:t>𝒇</m:t>
                        </m:r>
                      </m:e>
                      <m:sub>
                        <m:r>
                          <a:rPr lang="en-US" altLang="zh-CN" b="1" i="1">
                            <a:solidFill>
                              <a:prstClr val="black"/>
                            </a:solidFill>
                            <a:latin typeface="Cambria Math" panose="02040503050406030204" pitchFamily="18" charset="0"/>
                            <a:ea typeface="微软雅黑" panose="020B0503020204020204" pitchFamily="34" charset="-122"/>
                          </a:rPr>
                          <m:t>𝒄</m:t>
                        </m:r>
                      </m:sub>
                    </m:sSub>
                  </m:oMath>
                </a14:m>
                <a:endParaRPr lang="zh-CN" altLang="zh-CN" b="1" dirty="0">
                  <a:solidFill>
                    <a:prstClr val="black"/>
                  </a:solidFill>
                  <a:latin typeface="Times New Roman" panose="02020603050405020304" pitchFamily="18" charset="0"/>
                  <a:ea typeface="微软雅黑" panose="020B0503020204020204" pitchFamily="34" charset="-122"/>
                </a:endParaRPr>
              </a:p>
            </p:txBody>
          </p:sp>
        </mc:Choice>
        <mc:Fallback xmlns="">
          <p:sp>
            <p:nvSpPr>
              <p:cNvPr id="10" name="矩形 9"/>
              <p:cNvSpPr>
                <a:spLocks noRot="1" noChangeAspect="1" noMove="1" noResize="1" noEditPoints="1" noAdjustHandles="1" noChangeArrowheads="1" noChangeShapeType="1" noTextEdit="1"/>
              </p:cNvSpPr>
              <p:nvPr/>
            </p:nvSpPr>
            <p:spPr>
              <a:xfrm>
                <a:off x="886436" y="3246534"/>
                <a:ext cx="3073496" cy="369332"/>
              </a:xfrm>
              <a:prstGeom prst="rect">
                <a:avLst/>
              </a:prstGeom>
              <a:blipFill>
                <a:blip r:embed="rId6"/>
                <a:stretch>
                  <a:fillRect t="-6250" b="-21875"/>
                </a:stretch>
              </a:blipFill>
              <a:ln>
                <a:solidFill>
                  <a:schemeClr val="accent3">
                    <a:lumMod val="75000"/>
                  </a:schemeClr>
                </a:solidFill>
              </a:ln>
            </p:spPr>
            <p:txBody>
              <a:bodyPr/>
              <a:lstStyle/>
              <a:p>
                <a:r>
                  <a:rPr lang="zh-CN" altLang="en-US">
                    <a:noFill/>
                  </a:rPr>
                  <a:t> </a:t>
                </a:r>
              </a:p>
            </p:txBody>
          </p:sp>
        </mc:Fallback>
      </mc:AlternateContent>
      <p:sp>
        <p:nvSpPr>
          <p:cNvPr id="11" name="七角星 10"/>
          <p:cNvSpPr/>
          <p:nvPr/>
        </p:nvSpPr>
        <p:spPr>
          <a:xfrm>
            <a:off x="382380" y="3000311"/>
            <a:ext cx="648072" cy="576064"/>
          </a:xfrm>
          <a:prstGeom prst="star7">
            <a:avLst/>
          </a:prstGeom>
          <a:solidFill>
            <a:schemeClr val="accent3">
              <a:lumMod val="40000"/>
              <a:lumOff val="60000"/>
            </a:schemeClr>
          </a:solidFill>
          <a:ln>
            <a:solidFill>
              <a:schemeClr val="accent3">
                <a:lumMod val="75000"/>
              </a:schemeClr>
            </a:solidFill>
          </a:ln>
          <a:scene3d>
            <a:camera prst="orthographicFront"/>
            <a:lightRig rig="threePt" dir="t"/>
          </a:scene3d>
          <a:sp3d>
            <a:bevelT w="152400" h="50800" prst="softRound"/>
          </a:sp3d>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CN" sz="2800" b="1" dirty="0">
                <a:latin typeface="Times New Roman" panose="02020603050405020304" pitchFamily="18" charset="0"/>
                <a:ea typeface="微软雅黑" panose="020B0503020204020204" pitchFamily="34" charset="-122"/>
                <a:sym typeface="Times New Roman" panose="02020603050405020304" pitchFamily="18" charset="0"/>
              </a:rPr>
              <a:t>2</a:t>
            </a:r>
            <a:endParaRPr lang="zh-CN" altLang="en-US" sz="2800" b="1" dirty="0">
              <a:latin typeface="Times New Roman" panose="02020603050405020304" pitchFamily="18" charset="0"/>
              <a:ea typeface="微软雅黑" panose="020B0503020204020204" pitchFamily="34" charset="-122"/>
              <a:sym typeface="Times New Roman" panose="02020603050405020304" pitchFamily="18" charset="0"/>
            </a:endParaRPr>
          </a:p>
        </p:txBody>
      </p:sp>
    </p:spTree>
    <p:extLst>
      <p:ext uri="{BB962C8B-B14F-4D97-AF65-F5344CB8AC3E}">
        <p14:creationId xmlns:p14="http://schemas.microsoft.com/office/powerpoint/2010/main" val="37259067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2" y="411510"/>
            <a:ext cx="3563886"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4" name="矩形 13"/>
          <p:cNvSpPr/>
          <p:nvPr/>
        </p:nvSpPr>
        <p:spPr>
          <a:xfrm>
            <a:off x="71500" y="434685"/>
            <a:ext cx="3416320" cy="461665"/>
          </a:xfrm>
          <a:prstGeom prst="rect">
            <a:avLst/>
          </a:prstGeom>
        </p:spPr>
        <p:txBody>
          <a:bodyPr wrap="none">
            <a:spAutoFit/>
          </a:bodyPr>
          <a:lstStyle/>
          <a:p>
            <a:r>
              <a:rPr lang="en-US" altLang="zh-CN" sz="2400" b="1" dirty="0">
                <a:solidFill>
                  <a:schemeClr val="bg1"/>
                </a:solidFill>
                <a:latin typeface="Times New Roman" panose="02020603050405020304" pitchFamily="18" charset="0"/>
                <a:ea typeface="微软雅黑" pitchFamily="34" charset="-122"/>
                <a:sym typeface="Times New Roman" panose="02020603050405020304" pitchFamily="18" charset="0"/>
              </a:rPr>
              <a:t> 4.3.2 </a:t>
            </a:r>
            <a:r>
              <a:rPr lang="zh-CN" altLang="en-US" sz="2400" b="1" dirty="0">
                <a:solidFill>
                  <a:schemeClr val="bg1"/>
                </a:solidFill>
                <a:latin typeface="Times New Roman" panose="02020603050405020304" pitchFamily="18" charset="0"/>
                <a:ea typeface="微软雅黑" pitchFamily="34" charset="-122"/>
                <a:sym typeface="Times New Roman" panose="02020603050405020304" pitchFamily="18" charset="0"/>
              </a:rPr>
              <a:t>滤波器的性能指标</a:t>
            </a:r>
          </a:p>
        </p:txBody>
      </p:sp>
      <mc:AlternateContent xmlns:mc="http://schemas.openxmlformats.org/markup-compatibility/2006" xmlns:a14="http://schemas.microsoft.com/office/drawing/2010/main">
        <mc:Choice Requires="a14">
          <p:sp>
            <p:nvSpPr>
              <p:cNvPr id="6" name="矩形 5"/>
              <p:cNvSpPr/>
              <p:nvPr/>
            </p:nvSpPr>
            <p:spPr>
              <a:xfrm>
                <a:off x="241756" y="1779662"/>
                <a:ext cx="8686800" cy="1224181"/>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marL="285750" indent="-285750">
                  <a:lnSpc>
                    <a:spcPct val="110000"/>
                  </a:lnSpc>
                  <a:buClr>
                    <a:schemeClr val="accent3">
                      <a:lumMod val="75000"/>
                    </a:schemeClr>
                  </a:buClr>
                  <a:buFont typeface="Wingdings" pitchFamily="2" charset="2"/>
                  <a:buChar char="Ø"/>
                </a:pPr>
                <a:r>
                  <a:rPr lang="zh-CN" altLang="zh-CN" sz="1600" b="1" dirty="0">
                    <a:solidFill>
                      <a:prstClr val="black"/>
                    </a:solidFill>
                    <a:latin typeface="微软雅黑" panose="020B0503020204020204" pitchFamily="34" charset="-122"/>
                    <a:ea typeface="微软雅黑" panose="020B0503020204020204" pitchFamily="34" charset="-122"/>
                  </a:rPr>
                  <a:t>通带截止频率</a:t>
                </a:r>
                <a14:m>
                  <m:oMath xmlns:m="http://schemas.openxmlformats.org/officeDocument/2006/math">
                    <m:sSub>
                      <m:sSubPr>
                        <m:ctrlPr>
                          <a:rPr lang="zh-CN" altLang="zh-CN" sz="1600" b="1" i="1">
                            <a:solidFill>
                              <a:prstClr val="black"/>
                            </a:solidFill>
                            <a:latin typeface="Cambria Math" panose="02040503050406030204" pitchFamily="18" charset="0"/>
                            <a:ea typeface="微软雅黑" panose="020B0503020204020204" pitchFamily="34" charset="-122"/>
                          </a:rPr>
                        </m:ctrlPr>
                      </m:sSubPr>
                      <m:e>
                        <m:r>
                          <a:rPr lang="en-US" altLang="zh-CN" sz="1600" b="1" i="1">
                            <a:solidFill>
                              <a:prstClr val="black"/>
                            </a:solidFill>
                            <a:latin typeface="Cambria Math" panose="02040503050406030204" pitchFamily="18" charset="0"/>
                            <a:ea typeface="微软雅黑" panose="020B0503020204020204" pitchFamily="34" charset="-122"/>
                          </a:rPr>
                          <m:t>𝒇</m:t>
                        </m:r>
                      </m:e>
                      <m:sub>
                        <m:r>
                          <a:rPr lang="en-US" altLang="zh-CN" sz="1600" b="1" i="1">
                            <a:solidFill>
                              <a:prstClr val="black"/>
                            </a:solidFill>
                            <a:latin typeface="Cambria Math" panose="02040503050406030204" pitchFamily="18" charset="0"/>
                            <a:ea typeface="微软雅黑" panose="020B0503020204020204" pitchFamily="34" charset="-122"/>
                          </a:rPr>
                          <m:t>𝒑</m:t>
                        </m:r>
                      </m:sub>
                    </m:sSub>
                  </m:oMath>
                </a14:m>
                <a:r>
                  <a:rPr lang="zh-CN" altLang="zh-CN" sz="1600" b="1" dirty="0">
                    <a:solidFill>
                      <a:prstClr val="black"/>
                    </a:solidFill>
                    <a:latin typeface="微软雅黑" panose="020B0503020204020204" pitchFamily="34" charset="-122"/>
                    <a:ea typeface="微软雅黑" panose="020B0503020204020204" pitchFamily="34" charset="-122"/>
                  </a:rPr>
                  <a:t>为通带与过渡带边界点的频率，在该点信号增益下降到一个规定的下限，</a:t>
                </a:r>
                <a14:m>
                  <m:oMath xmlns:m="http://schemas.openxmlformats.org/officeDocument/2006/math">
                    <m:sSub>
                      <m:sSubPr>
                        <m:ctrlPr>
                          <a:rPr lang="zh-CN" altLang="zh-CN" sz="1600" b="1" i="1">
                            <a:solidFill>
                              <a:prstClr val="black"/>
                            </a:solidFill>
                            <a:latin typeface="Cambria Math" panose="02040503050406030204" pitchFamily="18" charset="0"/>
                            <a:ea typeface="微软雅黑" panose="020B0503020204020204" pitchFamily="34" charset="-122"/>
                          </a:rPr>
                        </m:ctrlPr>
                      </m:sSubPr>
                      <m:e>
                        <m:r>
                          <a:rPr lang="en-US" altLang="zh-CN" sz="1600" b="1" i="1">
                            <a:solidFill>
                              <a:prstClr val="black"/>
                            </a:solidFill>
                            <a:latin typeface="Cambria Math" panose="02040503050406030204" pitchFamily="18" charset="0"/>
                            <a:ea typeface="微软雅黑" panose="020B0503020204020204" pitchFamily="34" charset="-122"/>
                          </a:rPr>
                          <m:t>𝒇</m:t>
                        </m:r>
                      </m:e>
                      <m:sub>
                        <m:r>
                          <a:rPr lang="en-US" altLang="zh-CN" sz="1600" b="1" i="1">
                            <a:solidFill>
                              <a:prstClr val="black"/>
                            </a:solidFill>
                            <a:latin typeface="Cambria Math" panose="02040503050406030204" pitchFamily="18" charset="0"/>
                            <a:ea typeface="微软雅黑" panose="020B0503020204020204" pitchFamily="34" charset="-122"/>
                          </a:rPr>
                          <m:t>𝒑</m:t>
                        </m:r>
                      </m:sub>
                    </m:sSub>
                    <m:r>
                      <a:rPr lang="en-US" altLang="zh-CN" sz="1600" b="1">
                        <a:solidFill>
                          <a:prstClr val="black"/>
                        </a:solidFill>
                        <a:latin typeface="Cambria Math" panose="02040503050406030204" pitchFamily="18" charset="0"/>
                        <a:ea typeface="微软雅黑" panose="020B0503020204020204" pitchFamily="34" charset="-122"/>
                      </a:rPr>
                      <m:t>=</m:t>
                    </m:r>
                    <m:sSub>
                      <m:sSubPr>
                        <m:ctrlPr>
                          <a:rPr lang="zh-CN" altLang="zh-CN" sz="1600" b="1" i="1">
                            <a:solidFill>
                              <a:prstClr val="black"/>
                            </a:solidFill>
                            <a:latin typeface="Cambria Math" panose="02040503050406030204" pitchFamily="18" charset="0"/>
                            <a:ea typeface="微软雅黑" panose="020B0503020204020204" pitchFamily="34" charset="-122"/>
                          </a:rPr>
                        </m:ctrlPr>
                      </m:sSubPr>
                      <m:e>
                        <m:r>
                          <a:rPr lang="en-US" altLang="zh-CN" sz="1600" b="1" i="1">
                            <a:solidFill>
                              <a:prstClr val="black"/>
                            </a:solidFill>
                            <a:latin typeface="Cambria Math" panose="02040503050406030204" pitchFamily="18" charset="0"/>
                            <a:ea typeface="微软雅黑" panose="020B0503020204020204" pitchFamily="34" charset="-122"/>
                          </a:rPr>
                          <m:t>𝝎</m:t>
                        </m:r>
                      </m:e>
                      <m:sub>
                        <m:r>
                          <a:rPr lang="en-US" altLang="zh-CN" sz="1600" b="1" i="1">
                            <a:solidFill>
                              <a:prstClr val="black"/>
                            </a:solidFill>
                            <a:latin typeface="Cambria Math" panose="02040503050406030204" pitchFamily="18" charset="0"/>
                            <a:ea typeface="微软雅黑" panose="020B0503020204020204" pitchFamily="34" charset="-122"/>
                          </a:rPr>
                          <m:t>𝒑</m:t>
                        </m:r>
                      </m:sub>
                    </m:sSub>
                    <m:r>
                      <a:rPr lang="en-US" altLang="zh-CN" sz="1600" b="1">
                        <a:solidFill>
                          <a:prstClr val="black"/>
                        </a:solidFill>
                        <a:latin typeface="Cambria Math" panose="02040503050406030204" pitchFamily="18" charset="0"/>
                        <a:ea typeface="微软雅黑" panose="020B0503020204020204" pitchFamily="34" charset="-122"/>
                      </a:rPr>
                      <m:t>/</m:t>
                    </m:r>
                    <m:r>
                      <a:rPr lang="en-US" altLang="zh-CN" sz="1600" b="1" i="1">
                        <a:solidFill>
                          <a:prstClr val="black"/>
                        </a:solidFill>
                        <a:latin typeface="Cambria Math" panose="02040503050406030204" pitchFamily="18" charset="0"/>
                        <a:ea typeface="微软雅黑" panose="020B0503020204020204" pitchFamily="34" charset="-122"/>
                      </a:rPr>
                      <m:t>𝟐</m:t>
                    </m:r>
                    <m:r>
                      <a:rPr lang="en-US" altLang="zh-CN" sz="1600" b="1" i="1">
                        <a:solidFill>
                          <a:prstClr val="black"/>
                        </a:solidFill>
                        <a:latin typeface="Cambria Math" panose="02040503050406030204" pitchFamily="18" charset="0"/>
                        <a:ea typeface="微软雅黑" panose="020B0503020204020204" pitchFamily="34" charset="-122"/>
                      </a:rPr>
                      <m:t>𝝅</m:t>
                    </m:r>
                  </m:oMath>
                </a14:m>
                <a:r>
                  <a:rPr lang="zh-CN" altLang="en-US" sz="1600" b="1" dirty="0">
                    <a:solidFill>
                      <a:prstClr val="black"/>
                    </a:solidFill>
                    <a:latin typeface="微软雅黑" panose="020B0503020204020204" pitchFamily="34" charset="-122"/>
                    <a:ea typeface="微软雅黑" panose="020B0503020204020204" pitchFamily="34" charset="-122"/>
                  </a:rPr>
                  <a:t>；</a:t>
                </a:r>
                <a:endParaRPr lang="en-US" altLang="zh-CN" sz="1600" b="1" dirty="0">
                  <a:solidFill>
                    <a:prstClr val="black"/>
                  </a:solidFill>
                  <a:latin typeface="微软雅黑" panose="020B0503020204020204" pitchFamily="34" charset="-122"/>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r>
                  <a:rPr lang="zh-CN" altLang="zh-CN" sz="1600" b="1" dirty="0">
                    <a:solidFill>
                      <a:prstClr val="black"/>
                    </a:solidFill>
                    <a:latin typeface="微软雅黑" panose="020B0503020204020204" pitchFamily="34" charset="-122"/>
                    <a:ea typeface="微软雅黑" panose="020B0503020204020204" pitchFamily="34" charset="-122"/>
                  </a:rPr>
                  <a:t>阻带截止频率</a:t>
                </a:r>
                <a14:m>
                  <m:oMath xmlns:m="http://schemas.openxmlformats.org/officeDocument/2006/math">
                    <m:sSub>
                      <m:sSubPr>
                        <m:ctrlPr>
                          <a:rPr lang="zh-CN" altLang="zh-CN" sz="1600" b="1" i="1">
                            <a:solidFill>
                              <a:prstClr val="black"/>
                            </a:solidFill>
                            <a:latin typeface="Cambria Math" panose="02040503050406030204" pitchFamily="18" charset="0"/>
                            <a:ea typeface="微软雅黑" panose="020B0503020204020204" pitchFamily="34" charset="-122"/>
                          </a:rPr>
                        </m:ctrlPr>
                      </m:sSubPr>
                      <m:e>
                        <m:r>
                          <a:rPr lang="en-US" altLang="zh-CN" sz="1600" b="1" i="1">
                            <a:solidFill>
                              <a:prstClr val="black"/>
                            </a:solidFill>
                            <a:latin typeface="Cambria Math" panose="02040503050406030204" pitchFamily="18" charset="0"/>
                            <a:ea typeface="微软雅黑" panose="020B0503020204020204" pitchFamily="34" charset="-122"/>
                          </a:rPr>
                          <m:t>𝒇</m:t>
                        </m:r>
                      </m:e>
                      <m:sub>
                        <m:r>
                          <a:rPr lang="en-US" altLang="zh-CN" sz="1600" b="1" i="1">
                            <a:solidFill>
                              <a:prstClr val="black"/>
                            </a:solidFill>
                            <a:latin typeface="Cambria Math" panose="02040503050406030204" pitchFamily="18" charset="0"/>
                            <a:ea typeface="微软雅黑" panose="020B0503020204020204" pitchFamily="34" charset="-122"/>
                          </a:rPr>
                          <m:t>𝒓</m:t>
                        </m:r>
                      </m:sub>
                    </m:sSub>
                  </m:oMath>
                </a14:m>
                <a:r>
                  <a:rPr lang="zh-CN" altLang="zh-CN" sz="1600" b="1" dirty="0">
                    <a:solidFill>
                      <a:prstClr val="black"/>
                    </a:solidFill>
                    <a:latin typeface="微软雅黑" panose="020B0503020204020204" pitchFamily="34" charset="-122"/>
                    <a:ea typeface="微软雅黑" panose="020B0503020204020204" pitchFamily="34" charset="-122"/>
                  </a:rPr>
                  <a:t>为阻带与过渡带边界点的频率，在该点信号衰耗（增益的倒数）下降到一个规定的下限，</a:t>
                </a:r>
                <a14:m>
                  <m:oMath xmlns:m="http://schemas.openxmlformats.org/officeDocument/2006/math">
                    <m:sSub>
                      <m:sSubPr>
                        <m:ctrlPr>
                          <a:rPr lang="zh-CN" altLang="zh-CN" sz="1600" b="1" i="1">
                            <a:solidFill>
                              <a:prstClr val="black"/>
                            </a:solidFill>
                            <a:latin typeface="Cambria Math" panose="02040503050406030204" pitchFamily="18" charset="0"/>
                            <a:ea typeface="微软雅黑" panose="020B0503020204020204" pitchFamily="34" charset="-122"/>
                          </a:rPr>
                        </m:ctrlPr>
                      </m:sSubPr>
                      <m:e>
                        <m:r>
                          <a:rPr lang="en-US" altLang="zh-CN" sz="1600" b="1" i="1">
                            <a:solidFill>
                              <a:prstClr val="black"/>
                            </a:solidFill>
                            <a:latin typeface="Cambria Math" panose="02040503050406030204" pitchFamily="18" charset="0"/>
                            <a:ea typeface="微软雅黑" panose="020B0503020204020204" pitchFamily="34" charset="-122"/>
                          </a:rPr>
                          <m:t>𝒇</m:t>
                        </m:r>
                      </m:e>
                      <m:sub>
                        <m:r>
                          <a:rPr lang="en-US" altLang="zh-CN" sz="1600" b="1" i="1">
                            <a:solidFill>
                              <a:prstClr val="black"/>
                            </a:solidFill>
                            <a:latin typeface="Cambria Math" panose="02040503050406030204" pitchFamily="18" charset="0"/>
                            <a:ea typeface="微软雅黑" panose="020B0503020204020204" pitchFamily="34" charset="-122"/>
                          </a:rPr>
                          <m:t>𝒓</m:t>
                        </m:r>
                      </m:sub>
                    </m:sSub>
                    <m:r>
                      <a:rPr lang="en-US" altLang="zh-CN" sz="1600" b="1">
                        <a:solidFill>
                          <a:prstClr val="black"/>
                        </a:solidFill>
                        <a:latin typeface="Cambria Math" panose="02040503050406030204" pitchFamily="18" charset="0"/>
                        <a:ea typeface="微软雅黑" panose="020B0503020204020204" pitchFamily="34" charset="-122"/>
                      </a:rPr>
                      <m:t>=</m:t>
                    </m:r>
                    <m:sSub>
                      <m:sSubPr>
                        <m:ctrlPr>
                          <a:rPr lang="zh-CN" altLang="zh-CN" sz="1600" b="1" i="1">
                            <a:solidFill>
                              <a:prstClr val="black"/>
                            </a:solidFill>
                            <a:latin typeface="Cambria Math" panose="02040503050406030204" pitchFamily="18" charset="0"/>
                            <a:ea typeface="微软雅黑" panose="020B0503020204020204" pitchFamily="34" charset="-122"/>
                          </a:rPr>
                        </m:ctrlPr>
                      </m:sSubPr>
                      <m:e>
                        <m:r>
                          <a:rPr lang="en-US" altLang="zh-CN" sz="1600" b="1" i="1">
                            <a:solidFill>
                              <a:prstClr val="black"/>
                            </a:solidFill>
                            <a:latin typeface="Cambria Math" panose="02040503050406030204" pitchFamily="18" charset="0"/>
                            <a:ea typeface="微软雅黑" panose="020B0503020204020204" pitchFamily="34" charset="-122"/>
                          </a:rPr>
                          <m:t>𝝎</m:t>
                        </m:r>
                      </m:e>
                      <m:sub>
                        <m:r>
                          <a:rPr lang="en-US" altLang="zh-CN" sz="1600" b="1" i="1">
                            <a:solidFill>
                              <a:prstClr val="black"/>
                            </a:solidFill>
                            <a:latin typeface="Cambria Math" panose="02040503050406030204" pitchFamily="18" charset="0"/>
                            <a:ea typeface="微软雅黑" panose="020B0503020204020204" pitchFamily="34" charset="-122"/>
                          </a:rPr>
                          <m:t>𝒓</m:t>
                        </m:r>
                      </m:sub>
                    </m:sSub>
                    <m:r>
                      <a:rPr lang="en-US" altLang="zh-CN" sz="1600" b="1">
                        <a:solidFill>
                          <a:prstClr val="black"/>
                        </a:solidFill>
                        <a:latin typeface="Cambria Math" panose="02040503050406030204" pitchFamily="18" charset="0"/>
                        <a:ea typeface="微软雅黑" panose="020B0503020204020204" pitchFamily="34" charset="-122"/>
                      </a:rPr>
                      <m:t>/</m:t>
                    </m:r>
                    <m:r>
                      <a:rPr lang="en-US" altLang="zh-CN" sz="1600" b="1" i="1">
                        <a:solidFill>
                          <a:prstClr val="black"/>
                        </a:solidFill>
                        <a:latin typeface="Cambria Math" panose="02040503050406030204" pitchFamily="18" charset="0"/>
                        <a:ea typeface="微软雅黑" panose="020B0503020204020204" pitchFamily="34" charset="-122"/>
                      </a:rPr>
                      <m:t>𝟐</m:t>
                    </m:r>
                    <m:r>
                      <a:rPr lang="en-US" altLang="zh-CN" sz="1600" b="1" i="1">
                        <a:solidFill>
                          <a:prstClr val="black"/>
                        </a:solidFill>
                        <a:latin typeface="Cambria Math" panose="02040503050406030204" pitchFamily="18" charset="0"/>
                        <a:ea typeface="微软雅黑" panose="020B0503020204020204" pitchFamily="34" charset="-122"/>
                      </a:rPr>
                      <m:t>𝝅</m:t>
                    </m:r>
                  </m:oMath>
                </a14:m>
                <a:r>
                  <a:rPr lang="zh-CN" altLang="zh-CN" sz="1600" b="1" dirty="0">
                    <a:solidFill>
                      <a:prstClr val="black"/>
                    </a:solidFill>
                    <a:latin typeface="微软雅黑" panose="020B0503020204020204" pitchFamily="34" charset="-122"/>
                    <a:ea typeface="微软雅黑" panose="020B0503020204020204" pitchFamily="34" charset="-122"/>
                  </a:rPr>
                  <a:t>。</a:t>
                </a:r>
                <a:endParaRPr lang="en-US" altLang="zh-CN" sz="1600" b="1" dirty="0">
                  <a:solidFill>
                    <a:prstClr val="black"/>
                  </a:solidFill>
                  <a:latin typeface="微软雅黑" panose="020B0503020204020204" pitchFamily="34" charset="-122"/>
                  <a:ea typeface="微软雅黑" panose="020B0503020204020204" pitchFamily="34" charset="-122"/>
                </a:endParaRPr>
              </a:p>
            </p:txBody>
          </p:sp>
        </mc:Choice>
        <mc:Fallback xmlns="">
          <p:sp>
            <p:nvSpPr>
              <p:cNvPr id="6" name="矩形 5"/>
              <p:cNvSpPr>
                <a:spLocks noRot="1" noChangeAspect="1" noMove="1" noResize="1" noEditPoints="1" noAdjustHandles="1" noChangeArrowheads="1" noChangeShapeType="1" noTextEdit="1"/>
              </p:cNvSpPr>
              <p:nvPr/>
            </p:nvSpPr>
            <p:spPr>
              <a:xfrm>
                <a:off x="241756" y="1779662"/>
                <a:ext cx="8686800" cy="1224181"/>
              </a:xfrm>
              <a:prstGeom prst="rect">
                <a:avLst/>
              </a:prstGeom>
              <a:blipFill>
                <a:blip r:embed="rId3"/>
                <a:stretch>
                  <a:fillRect l="-140" b="-292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p:cNvSpPr/>
              <p:nvPr/>
            </p:nvSpPr>
            <p:spPr>
              <a:xfrm>
                <a:off x="899592" y="1305805"/>
                <a:ext cx="4068452" cy="394147"/>
              </a:xfrm>
              <a:prstGeom prst="rect">
                <a:avLst/>
              </a:prstGeom>
              <a:ln>
                <a:solidFill>
                  <a:schemeClr val="accent3">
                    <a:lumMod val="75000"/>
                  </a:schemeClr>
                </a:solidFill>
              </a:ln>
            </p:spPr>
            <p:style>
              <a:lnRef idx="2">
                <a:schemeClr val="accent3"/>
              </a:lnRef>
              <a:fillRef idx="1">
                <a:schemeClr val="lt1"/>
              </a:fillRef>
              <a:effectRef idx="0">
                <a:schemeClr val="accent3"/>
              </a:effectRef>
              <a:fontRef idx="minor">
                <a:schemeClr val="dk1"/>
              </a:fontRef>
            </p:style>
            <p:txBody>
              <a:bodyPr wrap="square">
                <a:spAutoFit/>
              </a:bodyPr>
              <a:lstStyle/>
              <a:p>
                <a:pPr lvl="0" algn="ctr"/>
                <a:r>
                  <a:rPr lang="zh-CN" altLang="zh-CN" b="1" dirty="0">
                    <a:solidFill>
                      <a:prstClr val="black"/>
                    </a:solidFill>
                    <a:latin typeface="Times New Roman" panose="02020603050405020304" pitchFamily="18" charset="0"/>
                    <a:ea typeface="微软雅黑" panose="020B0503020204020204" pitchFamily="34" charset="-122"/>
                  </a:rPr>
                  <a:t>通带截止频率</a:t>
                </a:r>
                <a14:m>
                  <m:oMath xmlns:m="http://schemas.openxmlformats.org/officeDocument/2006/math">
                    <m:sSub>
                      <m:sSubPr>
                        <m:ctrlPr>
                          <a:rPr lang="zh-CN" altLang="zh-CN" b="1" i="1">
                            <a:solidFill>
                              <a:prstClr val="black"/>
                            </a:solidFill>
                            <a:latin typeface="Cambria Math" panose="02040503050406030204" pitchFamily="18" charset="0"/>
                            <a:ea typeface="微软雅黑" panose="020B0503020204020204" pitchFamily="34" charset="-122"/>
                          </a:rPr>
                        </m:ctrlPr>
                      </m:sSubPr>
                      <m:e>
                        <m:r>
                          <a:rPr lang="en-US" altLang="zh-CN" b="1" i="1">
                            <a:solidFill>
                              <a:prstClr val="black"/>
                            </a:solidFill>
                            <a:latin typeface="Cambria Math" panose="02040503050406030204" pitchFamily="18" charset="0"/>
                            <a:ea typeface="微软雅黑" panose="020B0503020204020204" pitchFamily="34" charset="-122"/>
                          </a:rPr>
                          <m:t>𝒇</m:t>
                        </m:r>
                      </m:e>
                      <m:sub>
                        <m:r>
                          <a:rPr lang="en-US" altLang="zh-CN" b="1" i="1">
                            <a:solidFill>
                              <a:prstClr val="black"/>
                            </a:solidFill>
                            <a:latin typeface="Cambria Math" panose="02040503050406030204" pitchFamily="18" charset="0"/>
                            <a:ea typeface="微软雅黑" panose="020B0503020204020204" pitchFamily="34" charset="-122"/>
                          </a:rPr>
                          <m:t>𝒑</m:t>
                        </m:r>
                      </m:sub>
                    </m:sSub>
                  </m:oMath>
                </a14:m>
                <a:r>
                  <a:rPr lang="zh-CN" altLang="zh-CN" b="1" dirty="0">
                    <a:solidFill>
                      <a:prstClr val="black"/>
                    </a:solidFill>
                    <a:latin typeface="Times New Roman" panose="02020603050405020304" pitchFamily="18" charset="0"/>
                    <a:ea typeface="微软雅黑" panose="020B0503020204020204" pitchFamily="34" charset="-122"/>
                  </a:rPr>
                  <a:t>和阻带截止频率</a:t>
                </a:r>
                <a14:m>
                  <m:oMath xmlns:m="http://schemas.openxmlformats.org/officeDocument/2006/math">
                    <m:sSub>
                      <m:sSubPr>
                        <m:ctrlPr>
                          <a:rPr lang="zh-CN" altLang="zh-CN" b="1" i="1">
                            <a:solidFill>
                              <a:prstClr val="black"/>
                            </a:solidFill>
                            <a:latin typeface="Cambria Math" panose="02040503050406030204" pitchFamily="18" charset="0"/>
                            <a:ea typeface="微软雅黑" panose="020B0503020204020204" pitchFamily="34" charset="-122"/>
                          </a:rPr>
                        </m:ctrlPr>
                      </m:sSubPr>
                      <m:e>
                        <m:r>
                          <a:rPr lang="en-US" altLang="zh-CN" b="1" i="1">
                            <a:solidFill>
                              <a:prstClr val="black"/>
                            </a:solidFill>
                            <a:latin typeface="Cambria Math" panose="02040503050406030204" pitchFamily="18" charset="0"/>
                            <a:ea typeface="微软雅黑" panose="020B0503020204020204" pitchFamily="34" charset="-122"/>
                          </a:rPr>
                          <m:t>𝒇</m:t>
                        </m:r>
                      </m:e>
                      <m:sub>
                        <m:r>
                          <a:rPr lang="en-US" altLang="zh-CN" b="1" i="1">
                            <a:solidFill>
                              <a:prstClr val="black"/>
                            </a:solidFill>
                            <a:latin typeface="Cambria Math" panose="02040503050406030204" pitchFamily="18" charset="0"/>
                            <a:ea typeface="微软雅黑" panose="020B0503020204020204" pitchFamily="34" charset="-122"/>
                          </a:rPr>
                          <m:t>𝒓</m:t>
                        </m:r>
                      </m:sub>
                    </m:sSub>
                  </m:oMath>
                </a14:m>
                <a:endPar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p:txBody>
          </p:sp>
        </mc:Choice>
        <mc:Fallback xmlns="">
          <p:sp>
            <p:nvSpPr>
              <p:cNvPr id="7" name="矩形 6"/>
              <p:cNvSpPr>
                <a:spLocks noRot="1" noChangeAspect="1" noMove="1" noResize="1" noEditPoints="1" noAdjustHandles="1" noChangeArrowheads="1" noChangeShapeType="1" noTextEdit="1"/>
              </p:cNvSpPr>
              <p:nvPr/>
            </p:nvSpPr>
            <p:spPr>
              <a:xfrm>
                <a:off x="899592" y="1305805"/>
                <a:ext cx="4068452" cy="394147"/>
              </a:xfrm>
              <a:prstGeom prst="rect">
                <a:avLst/>
              </a:prstGeom>
              <a:blipFill>
                <a:blip r:embed="rId4"/>
                <a:stretch>
                  <a:fillRect t="-4348" b="-13043"/>
                </a:stretch>
              </a:blipFill>
              <a:ln>
                <a:solidFill>
                  <a:schemeClr val="accent3">
                    <a:lumMod val="75000"/>
                  </a:schemeClr>
                </a:solidFill>
              </a:ln>
            </p:spPr>
            <p:txBody>
              <a:bodyPr/>
              <a:lstStyle/>
              <a:p>
                <a:r>
                  <a:rPr lang="zh-CN" altLang="en-US">
                    <a:noFill/>
                  </a:rPr>
                  <a:t> </a:t>
                </a:r>
              </a:p>
            </p:txBody>
          </p:sp>
        </mc:Fallback>
      </mc:AlternateContent>
      <p:sp>
        <p:nvSpPr>
          <p:cNvPr id="8" name="七角星 7"/>
          <p:cNvSpPr/>
          <p:nvPr/>
        </p:nvSpPr>
        <p:spPr>
          <a:xfrm>
            <a:off x="395536" y="1059582"/>
            <a:ext cx="648072" cy="576064"/>
          </a:xfrm>
          <a:prstGeom prst="star7">
            <a:avLst/>
          </a:prstGeom>
          <a:solidFill>
            <a:schemeClr val="accent3">
              <a:lumMod val="40000"/>
              <a:lumOff val="60000"/>
            </a:schemeClr>
          </a:solidFill>
          <a:ln>
            <a:solidFill>
              <a:schemeClr val="accent3">
                <a:lumMod val="75000"/>
              </a:schemeClr>
            </a:solidFill>
          </a:ln>
          <a:scene3d>
            <a:camera prst="orthographicFront"/>
            <a:lightRig rig="threePt" dir="t"/>
          </a:scene3d>
          <a:sp3d>
            <a:bevelT w="152400" h="50800" prst="softRound"/>
          </a:sp3d>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CN" sz="2800" b="1" dirty="0">
                <a:latin typeface="Times New Roman" panose="02020603050405020304" pitchFamily="18" charset="0"/>
                <a:ea typeface="微软雅黑" panose="020B0503020204020204" pitchFamily="34" charset="-122"/>
                <a:sym typeface="Times New Roman" panose="02020603050405020304" pitchFamily="18" charset="0"/>
              </a:rPr>
              <a:t>3</a:t>
            </a:r>
            <a:endParaRPr lang="zh-CN" altLang="en-US" sz="2800" b="1" dirty="0">
              <a:latin typeface="Times New Roman" panose="02020603050405020304" pitchFamily="18" charset="0"/>
              <a:ea typeface="微软雅黑" panose="020B0503020204020204" pitchFamily="34" charset="-122"/>
              <a:sym typeface="Times New Roman" panose="02020603050405020304" pitchFamily="18" charset="0"/>
            </a:endParaRPr>
          </a:p>
        </p:txBody>
      </p:sp>
      <mc:AlternateContent xmlns:mc="http://schemas.openxmlformats.org/markup-compatibility/2006" xmlns:a14="http://schemas.microsoft.com/office/drawing/2010/main">
        <mc:Choice Requires="a14">
          <p:sp>
            <p:nvSpPr>
              <p:cNvPr id="9" name="矩形 8"/>
              <p:cNvSpPr/>
              <p:nvPr/>
            </p:nvSpPr>
            <p:spPr>
              <a:xfrm>
                <a:off x="228600" y="3708016"/>
                <a:ext cx="8686800" cy="1209562"/>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marL="285750" indent="-285750">
                  <a:lnSpc>
                    <a:spcPct val="110000"/>
                  </a:lnSpc>
                  <a:buClr>
                    <a:schemeClr val="accent3">
                      <a:lumMod val="75000"/>
                    </a:schemeClr>
                  </a:buClr>
                  <a:buFont typeface="Wingdings" pitchFamily="2" charset="2"/>
                  <a:buChar char="Ø"/>
                </a:pPr>
                <a:r>
                  <a:rPr lang="zh-CN" altLang="en-US" sz="1600" b="1" dirty="0">
                    <a:solidFill>
                      <a:prstClr val="black"/>
                    </a:solidFill>
                    <a:latin typeface="微软雅黑" panose="020B0503020204020204" pitchFamily="34" charset="-122"/>
                    <a:ea typeface="微软雅黑" panose="020B0503020204020204" pitchFamily="34" charset="-122"/>
                  </a:rPr>
                  <a:t>阻尼系数</a:t>
                </a:r>
                <a14:m>
                  <m:oMath xmlns:m="http://schemas.openxmlformats.org/officeDocument/2006/math">
                    <m:r>
                      <a:rPr lang="en-US" altLang="zh-CN" sz="1600" b="1" i="1">
                        <a:solidFill>
                          <a:prstClr val="black"/>
                        </a:solidFill>
                        <a:latin typeface="Cambria Math" panose="02040503050406030204" pitchFamily="18" charset="0"/>
                        <a:ea typeface="微软雅黑" panose="020B0503020204020204" pitchFamily="34" charset="-122"/>
                      </a:rPr>
                      <m:t>𝜶</m:t>
                    </m:r>
                  </m:oMath>
                </a14:m>
                <a:r>
                  <a:rPr lang="zh-CN" altLang="en-US" sz="1600" b="1" dirty="0">
                    <a:solidFill>
                      <a:prstClr val="black"/>
                    </a:solidFill>
                    <a:latin typeface="微软雅黑" panose="020B0503020204020204" pitchFamily="34" charset="-122"/>
                    <a:ea typeface="微软雅黑" panose="020B0503020204020204" pitchFamily="34" charset="-122"/>
                  </a:rPr>
                  <a:t>是表征滤波器对角频率为</a:t>
                </a:r>
                <a14:m>
                  <m:oMath xmlns:m="http://schemas.openxmlformats.org/officeDocument/2006/math">
                    <m:sSub>
                      <m:sSubPr>
                        <m:ctrlPr>
                          <a:rPr lang="zh-CN" altLang="zh-CN" sz="1600" b="1" i="1">
                            <a:solidFill>
                              <a:prstClr val="black"/>
                            </a:solidFill>
                            <a:latin typeface="Cambria Math" panose="02040503050406030204" pitchFamily="18" charset="0"/>
                            <a:ea typeface="微软雅黑" panose="020B0503020204020204" pitchFamily="34" charset="-122"/>
                          </a:rPr>
                        </m:ctrlPr>
                      </m:sSubPr>
                      <m:e>
                        <m:r>
                          <a:rPr lang="en-US" altLang="zh-CN" sz="1600" b="1" i="1">
                            <a:solidFill>
                              <a:prstClr val="black"/>
                            </a:solidFill>
                            <a:latin typeface="Cambria Math" panose="02040503050406030204" pitchFamily="18" charset="0"/>
                            <a:ea typeface="微软雅黑" panose="020B0503020204020204" pitchFamily="34" charset="-122"/>
                          </a:rPr>
                          <m:t>𝝎</m:t>
                        </m:r>
                      </m:e>
                      <m:sub>
                        <m:r>
                          <a:rPr lang="en-US" altLang="zh-CN" sz="1600" b="1" i="1">
                            <a:solidFill>
                              <a:prstClr val="black"/>
                            </a:solidFill>
                            <a:latin typeface="Cambria Math" panose="02040503050406030204" pitchFamily="18" charset="0"/>
                            <a:ea typeface="微软雅黑" panose="020B0503020204020204" pitchFamily="34" charset="-122"/>
                          </a:rPr>
                          <m:t>𝟎</m:t>
                        </m:r>
                      </m:sub>
                    </m:sSub>
                  </m:oMath>
                </a14:m>
                <a:r>
                  <a:rPr lang="zh-CN" altLang="en-US" sz="1600" b="1" dirty="0">
                    <a:solidFill>
                      <a:prstClr val="black"/>
                    </a:solidFill>
                    <a:latin typeface="微软雅黑" panose="020B0503020204020204" pitchFamily="34" charset="-122"/>
                    <a:ea typeface="微软雅黑" panose="020B0503020204020204" pitchFamily="34" charset="-122"/>
                  </a:rPr>
                  <a:t>的信号的阻尼作用，是滤波器中表示能量衰耗的一项指标；</a:t>
                </a:r>
                <a:endParaRPr lang="en-US" altLang="zh-CN" sz="1600" b="1" dirty="0">
                  <a:solidFill>
                    <a:prstClr val="black"/>
                  </a:solidFill>
                  <a:latin typeface="微软雅黑" panose="020B0503020204020204" pitchFamily="34" charset="-122"/>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r>
                  <a:rPr lang="zh-CN" altLang="zh-CN" sz="1600" b="1" dirty="0">
                    <a:solidFill>
                      <a:prstClr val="black"/>
                    </a:solidFill>
                    <a:latin typeface="微软雅黑" panose="020B0503020204020204" pitchFamily="34" charset="-122"/>
                    <a:ea typeface="微软雅黑" panose="020B0503020204020204" pitchFamily="34" charset="-122"/>
                  </a:rPr>
                  <a:t>阻尼系数的倒数</a:t>
                </a:r>
                <a14:m>
                  <m:oMath xmlns:m="http://schemas.openxmlformats.org/officeDocument/2006/math">
                    <m:r>
                      <a:rPr lang="en-US" altLang="zh-CN" sz="1600" b="1" i="1">
                        <a:solidFill>
                          <a:prstClr val="black"/>
                        </a:solidFill>
                        <a:latin typeface="Cambria Math" panose="02040503050406030204" pitchFamily="18" charset="0"/>
                        <a:ea typeface="微软雅黑" panose="020B0503020204020204" pitchFamily="34" charset="-122"/>
                      </a:rPr>
                      <m:t>𝟏</m:t>
                    </m:r>
                    <m:r>
                      <a:rPr lang="en-US" altLang="zh-CN" sz="1600" b="1">
                        <a:solidFill>
                          <a:prstClr val="black"/>
                        </a:solidFill>
                        <a:latin typeface="Cambria Math" panose="02040503050406030204" pitchFamily="18" charset="0"/>
                        <a:ea typeface="微软雅黑" panose="020B0503020204020204" pitchFamily="34" charset="-122"/>
                      </a:rPr>
                      <m:t>/</m:t>
                    </m:r>
                    <m:r>
                      <a:rPr lang="en-US" altLang="zh-CN" sz="1600" b="1" i="1">
                        <a:solidFill>
                          <a:prstClr val="black"/>
                        </a:solidFill>
                        <a:latin typeface="Cambria Math" panose="02040503050406030204" pitchFamily="18" charset="0"/>
                        <a:ea typeface="微软雅黑" panose="020B0503020204020204" pitchFamily="34" charset="-122"/>
                      </a:rPr>
                      <m:t>𝜶</m:t>
                    </m:r>
                  </m:oMath>
                </a14:m>
                <a:r>
                  <a:rPr lang="zh-CN" altLang="zh-CN" sz="1600" b="1" dirty="0">
                    <a:solidFill>
                      <a:prstClr val="black"/>
                    </a:solidFill>
                    <a:latin typeface="微软雅黑" panose="020B0503020204020204" pitchFamily="34" charset="-122"/>
                    <a:ea typeface="微软雅黑" panose="020B0503020204020204" pitchFamily="34" charset="-122"/>
                  </a:rPr>
                  <a:t>称为品质因数</a:t>
                </a:r>
                <a14:m>
                  <m:oMath xmlns:m="http://schemas.openxmlformats.org/officeDocument/2006/math">
                    <m:r>
                      <m:rPr>
                        <m:nor/>
                      </m:rPr>
                      <a:rPr lang="en-US" altLang="zh-CN" sz="1600" b="1">
                        <a:solidFill>
                          <a:prstClr val="black"/>
                        </a:solidFill>
                        <a:latin typeface="微软雅黑" panose="020B0503020204020204" pitchFamily="34" charset="-122"/>
                        <a:ea typeface="微软雅黑" panose="020B0503020204020204" pitchFamily="34" charset="-122"/>
                      </a:rPr>
                      <m:t>Q</m:t>
                    </m:r>
                  </m:oMath>
                </a14:m>
                <a:r>
                  <a:rPr lang="zh-CN" altLang="zh-CN" sz="1600" b="1" dirty="0">
                    <a:solidFill>
                      <a:prstClr val="black"/>
                    </a:solidFill>
                    <a:latin typeface="微软雅黑" panose="020B0503020204020204" pitchFamily="34" charset="-122"/>
                    <a:ea typeface="微软雅黑" panose="020B0503020204020204" pitchFamily="34" charset="-122"/>
                  </a:rPr>
                  <a:t>，是评价带通与带阻滤波器频率选择特性的一个重要指标。</a:t>
                </a:r>
                <a14:m>
                  <m:oMath xmlns:m="http://schemas.openxmlformats.org/officeDocument/2006/math">
                    <m:r>
                      <a:rPr lang="en-US" altLang="zh-CN" b="1" i="1">
                        <a:latin typeface="Cambria Math" panose="02040503050406030204" pitchFamily="18" charset="0"/>
                      </a:rPr>
                      <m:t>𝑸</m:t>
                    </m:r>
                    <m:r>
                      <a:rPr lang="en-US" altLang="zh-CN" b="1" i="1">
                        <a:latin typeface="Cambria Math" panose="02040503050406030204" pitchFamily="18" charset="0"/>
                      </a:rPr>
                      <m:t>=</m:t>
                    </m:r>
                    <m:r>
                      <a:rPr lang="en-US" altLang="zh-CN" b="1" i="1">
                        <a:latin typeface="Cambria Math" panose="02040503050406030204" pitchFamily="18" charset="0"/>
                      </a:rPr>
                      <m:t>𝟐</m:t>
                    </m:r>
                    <m:r>
                      <a:rPr lang="en-US" altLang="zh-CN" b="1" i="1">
                        <a:latin typeface="Cambria Math" panose="02040503050406030204" pitchFamily="18" charset="0"/>
                      </a:rPr>
                      <m:t>𝝅</m:t>
                    </m:r>
                    <m:sSub>
                      <m:sSubPr>
                        <m:ctrlPr>
                          <a:rPr lang="zh-CN" altLang="zh-CN" b="1" i="1">
                            <a:latin typeface="Cambria Math" panose="02040503050406030204" pitchFamily="18" charset="0"/>
                          </a:rPr>
                        </m:ctrlPr>
                      </m:sSubPr>
                      <m:e>
                        <m:r>
                          <a:rPr lang="en-US" altLang="zh-CN" b="1" i="1">
                            <a:latin typeface="Cambria Math" panose="02040503050406030204" pitchFamily="18" charset="0"/>
                          </a:rPr>
                          <m:t>𝒇</m:t>
                        </m:r>
                      </m:e>
                      <m:sub>
                        <m:r>
                          <a:rPr lang="en-US" altLang="zh-CN" b="1" i="1">
                            <a:latin typeface="Cambria Math" panose="02040503050406030204" pitchFamily="18" charset="0"/>
                          </a:rPr>
                          <m:t>𝟎</m:t>
                        </m:r>
                      </m:sub>
                    </m:sSub>
                    <m:r>
                      <a:rPr lang="en-US" altLang="zh-CN" b="1">
                        <a:latin typeface="Cambria Math" panose="02040503050406030204" pitchFamily="18" charset="0"/>
                      </a:rPr>
                      <m:t>/</m:t>
                    </m:r>
                    <m:r>
                      <a:rPr lang="en-US" altLang="zh-CN" b="1" i="1">
                        <a:latin typeface="Cambria Math" panose="02040503050406030204" pitchFamily="18" charset="0"/>
                      </a:rPr>
                      <m:t>𝜟𝝎</m:t>
                    </m:r>
                  </m:oMath>
                </a14:m>
                <a:r>
                  <a:rPr lang="en-US" altLang="zh-CN" sz="1600" b="1" dirty="0">
                    <a:solidFill>
                      <a:prstClr val="black"/>
                    </a:solidFill>
                    <a:latin typeface="微软雅黑" panose="020B0503020204020204" pitchFamily="34" charset="-122"/>
                    <a:ea typeface="微软雅黑" panose="020B0503020204020204" pitchFamily="34" charset="-122"/>
                  </a:rPr>
                  <a:t>   </a:t>
                </a:r>
                <a:r>
                  <a:rPr lang="zh-CN" altLang="en-US" sz="1600" b="1" dirty="0">
                    <a:solidFill>
                      <a:prstClr val="black"/>
                    </a:solidFill>
                    <a:latin typeface="微软雅黑" panose="020B0503020204020204" pitchFamily="34" charset="-122"/>
                    <a:ea typeface="微软雅黑" panose="020B0503020204020204" pitchFamily="34" charset="-122"/>
                  </a:rPr>
                  <a:t>（</a:t>
                </a:r>
                <a14:m>
                  <m:oMath xmlns:m="http://schemas.openxmlformats.org/officeDocument/2006/math">
                    <m:r>
                      <a:rPr lang="en-US" altLang="zh-CN" sz="1600" b="1" i="1">
                        <a:solidFill>
                          <a:prstClr val="black"/>
                        </a:solidFill>
                        <a:latin typeface="Cambria Math" panose="02040503050406030204" pitchFamily="18" charset="0"/>
                        <a:ea typeface="微软雅黑" panose="020B0503020204020204" pitchFamily="34" charset="-122"/>
                      </a:rPr>
                      <m:t>𝜟𝝎</m:t>
                    </m:r>
                  </m:oMath>
                </a14:m>
                <a:r>
                  <a:rPr lang="zh-CN" altLang="zh-CN" sz="1600" b="1" dirty="0">
                    <a:solidFill>
                      <a:prstClr val="black"/>
                    </a:solidFill>
                    <a:latin typeface="微软雅黑" panose="020B0503020204020204" pitchFamily="34" charset="-122"/>
                    <a:ea typeface="微软雅黑" panose="020B0503020204020204" pitchFamily="34" charset="-122"/>
                  </a:rPr>
                  <a:t>为带通滤波器或带阻滤波器的</a:t>
                </a:r>
                <a14:m>
                  <m:oMath xmlns:m="http://schemas.openxmlformats.org/officeDocument/2006/math">
                    <m:r>
                      <a:rPr lang="en-US" altLang="zh-CN" sz="1600" b="1" i="1">
                        <a:solidFill>
                          <a:prstClr val="black"/>
                        </a:solidFill>
                        <a:latin typeface="Cambria Math" panose="02040503050406030204" pitchFamily="18" charset="0"/>
                        <a:ea typeface="微软雅黑" panose="020B0503020204020204" pitchFamily="34" charset="-122"/>
                      </a:rPr>
                      <m:t>𝟑</m:t>
                    </m:r>
                    <m:r>
                      <a:rPr lang="en-US" altLang="zh-CN" sz="1600" b="1" i="1">
                        <a:solidFill>
                          <a:prstClr val="black"/>
                        </a:solidFill>
                        <a:latin typeface="Cambria Math" panose="02040503050406030204" pitchFamily="18" charset="0"/>
                        <a:ea typeface="微软雅黑" panose="020B0503020204020204" pitchFamily="34" charset="-122"/>
                      </a:rPr>
                      <m:t>𝒅𝑩</m:t>
                    </m:r>
                  </m:oMath>
                </a14:m>
                <a:r>
                  <a:rPr lang="zh-CN" altLang="zh-CN" sz="1600" b="1" dirty="0">
                    <a:solidFill>
                      <a:prstClr val="black"/>
                    </a:solidFill>
                    <a:latin typeface="微软雅黑" panose="020B0503020204020204" pitchFamily="34" charset="-122"/>
                    <a:ea typeface="微软雅黑" panose="020B0503020204020204" pitchFamily="34" charset="-122"/>
                  </a:rPr>
                  <a:t>带宽</a:t>
                </a:r>
                <a:r>
                  <a:rPr lang="zh-CN" altLang="en-US" sz="1600" b="1" dirty="0">
                    <a:solidFill>
                      <a:prstClr val="black"/>
                    </a:solidFill>
                    <a:latin typeface="微软雅黑" panose="020B0503020204020204" pitchFamily="34" charset="-122"/>
                    <a:ea typeface="微软雅黑" panose="020B0503020204020204" pitchFamily="34" charset="-122"/>
                  </a:rPr>
                  <a:t>）</a:t>
                </a:r>
                <a:endParaRPr lang="en-US" altLang="zh-CN" sz="1600" b="1" dirty="0">
                  <a:solidFill>
                    <a:prstClr val="black"/>
                  </a:solidFill>
                  <a:latin typeface="微软雅黑" panose="020B0503020204020204" pitchFamily="34" charset="-122"/>
                  <a:ea typeface="微软雅黑" panose="020B0503020204020204" pitchFamily="34" charset="-122"/>
                </a:endParaRPr>
              </a:p>
            </p:txBody>
          </p:sp>
        </mc:Choice>
        <mc:Fallback xmlns="">
          <p:sp>
            <p:nvSpPr>
              <p:cNvPr id="9" name="矩形 8"/>
              <p:cNvSpPr>
                <a:spLocks noRot="1" noChangeAspect="1" noMove="1" noResize="1" noEditPoints="1" noAdjustHandles="1" noChangeArrowheads="1" noChangeShapeType="1" noTextEdit="1"/>
              </p:cNvSpPr>
              <p:nvPr/>
            </p:nvSpPr>
            <p:spPr>
              <a:xfrm>
                <a:off x="228600" y="3708016"/>
                <a:ext cx="8686800" cy="1209562"/>
              </a:xfrm>
              <a:prstGeom prst="rect">
                <a:avLst/>
              </a:prstGeom>
              <a:blipFill>
                <a:blip r:embed="rId5"/>
                <a:stretch>
                  <a:fillRect l="-140" b="-147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p:cNvSpPr/>
              <p:nvPr/>
            </p:nvSpPr>
            <p:spPr>
              <a:xfrm>
                <a:off x="899592" y="3272864"/>
                <a:ext cx="2844316" cy="369332"/>
              </a:xfrm>
              <a:prstGeom prst="rect">
                <a:avLst/>
              </a:prstGeom>
              <a:ln>
                <a:solidFill>
                  <a:schemeClr val="accent3">
                    <a:lumMod val="75000"/>
                  </a:schemeClr>
                </a:solidFill>
              </a:ln>
            </p:spPr>
            <p:style>
              <a:lnRef idx="2">
                <a:schemeClr val="accent3"/>
              </a:lnRef>
              <a:fillRef idx="1">
                <a:schemeClr val="lt1"/>
              </a:fillRef>
              <a:effectRef idx="0">
                <a:schemeClr val="accent3"/>
              </a:effectRef>
              <a:fontRef idx="minor">
                <a:schemeClr val="dk1"/>
              </a:fontRef>
            </p:style>
            <p:txBody>
              <a:bodyPr wrap="square">
                <a:spAutoFit/>
              </a:bodyPr>
              <a:lstStyle/>
              <a:p>
                <a:pPr algn="ctr"/>
                <a:r>
                  <a:rPr lang="zh-CN" altLang="zh-CN" b="1" dirty="0">
                    <a:solidFill>
                      <a:prstClr val="black"/>
                    </a:solidFill>
                    <a:latin typeface="Times New Roman" panose="02020603050405020304" pitchFamily="18" charset="0"/>
                    <a:ea typeface="微软雅黑" panose="020B0503020204020204" pitchFamily="34" charset="-122"/>
                  </a:rPr>
                  <a:t>阻尼系数</a:t>
                </a:r>
                <a14:m>
                  <m:oMath xmlns:m="http://schemas.openxmlformats.org/officeDocument/2006/math">
                    <m:r>
                      <a:rPr lang="en-US" altLang="zh-CN" b="1" i="1">
                        <a:solidFill>
                          <a:prstClr val="black"/>
                        </a:solidFill>
                        <a:latin typeface="Cambria Math" panose="02040503050406030204" pitchFamily="18" charset="0"/>
                        <a:ea typeface="微软雅黑" panose="020B0503020204020204" pitchFamily="34" charset="-122"/>
                      </a:rPr>
                      <m:t>𝜶</m:t>
                    </m:r>
                  </m:oMath>
                </a14:m>
                <a:r>
                  <a:rPr lang="zh-CN" altLang="zh-CN" b="1" dirty="0">
                    <a:solidFill>
                      <a:prstClr val="black"/>
                    </a:solidFill>
                    <a:latin typeface="Times New Roman" panose="02020603050405020304" pitchFamily="18" charset="0"/>
                    <a:ea typeface="微软雅黑" panose="020B0503020204020204" pitchFamily="34" charset="-122"/>
                  </a:rPr>
                  <a:t>和品质因数</a:t>
                </a:r>
                <a14:m>
                  <m:oMath xmlns:m="http://schemas.openxmlformats.org/officeDocument/2006/math">
                    <m:r>
                      <m:rPr>
                        <m:nor/>
                      </m:rPr>
                      <a:rPr lang="en-US" altLang="zh-CN" b="1">
                        <a:solidFill>
                          <a:prstClr val="black"/>
                        </a:solidFill>
                        <a:latin typeface="Times New Roman" panose="02020603050405020304" pitchFamily="18" charset="0"/>
                        <a:ea typeface="微软雅黑" panose="020B0503020204020204" pitchFamily="34" charset="-122"/>
                      </a:rPr>
                      <m:t>Q</m:t>
                    </m:r>
                  </m:oMath>
                </a14:m>
                <a:endParaRPr lang="zh-CN" altLang="zh-CN" b="1" dirty="0">
                  <a:solidFill>
                    <a:prstClr val="black"/>
                  </a:solidFill>
                  <a:latin typeface="Times New Roman" panose="02020603050405020304" pitchFamily="18" charset="0"/>
                  <a:ea typeface="微软雅黑" panose="020B0503020204020204" pitchFamily="34" charset="-122"/>
                </a:endParaRPr>
              </a:p>
            </p:txBody>
          </p:sp>
        </mc:Choice>
        <mc:Fallback xmlns="">
          <p:sp>
            <p:nvSpPr>
              <p:cNvPr id="10" name="矩形 9"/>
              <p:cNvSpPr>
                <a:spLocks noRot="1" noChangeAspect="1" noMove="1" noResize="1" noEditPoints="1" noAdjustHandles="1" noChangeArrowheads="1" noChangeShapeType="1" noTextEdit="1"/>
              </p:cNvSpPr>
              <p:nvPr/>
            </p:nvSpPr>
            <p:spPr>
              <a:xfrm>
                <a:off x="899592" y="3272864"/>
                <a:ext cx="2844316" cy="369332"/>
              </a:xfrm>
              <a:prstGeom prst="rect">
                <a:avLst/>
              </a:prstGeom>
              <a:blipFill>
                <a:blip r:embed="rId6"/>
                <a:stretch>
                  <a:fillRect t="-6250" b="-21875"/>
                </a:stretch>
              </a:blipFill>
              <a:ln>
                <a:solidFill>
                  <a:schemeClr val="accent3">
                    <a:lumMod val="75000"/>
                  </a:schemeClr>
                </a:solidFill>
              </a:ln>
            </p:spPr>
            <p:txBody>
              <a:bodyPr/>
              <a:lstStyle/>
              <a:p>
                <a:r>
                  <a:rPr lang="zh-CN" altLang="en-US">
                    <a:noFill/>
                  </a:rPr>
                  <a:t> </a:t>
                </a:r>
              </a:p>
            </p:txBody>
          </p:sp>
        </mc:Fallback>
      </mc:AlternateContent>
      <p:sp>
        <p:nvSpPr>
          <p:cNvPr id="11" name="七角星 10"/>
          <p:cNvSpPr/>
          <p:nvPr/>
        </p:nvSpPr>
        <p:spPr>
          <a:xfrm>
            <a:off x="382380" y="3000311"/>
            <a:ext cx="648072" cy="576064"/>
          </a:xfrm>
          <a:prstGeom prst="star7">
            <a:avLst/>
          </a:prstGeom>
          <a:solidFill>
            <a:schemeClr val="accent3">
              <a:lumMod val="40000"/>
              <a:lumOff val="60000"/>
            </a:schemeClr>
          </a:solidFill>
          <a:ln>
            <a:solidFill>
              <a:schemeClr val="accent3">
                <a:lumMod val="75000"/>
              </a:schemeClr>
            </a:solidFill>
          </a:ln>
          <a:scene3d>
            <a:camera prst="orthographicFront"/>
            <a:lightRig rig="threePt" dir="t"/>
          </a:scene3d>
          <a:sp3d>
            <a:bevelT w="152400" h="50800" prst="softRound"/>
          </a:sp3d>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CN" sz="2800" b="1" dirty="0">
                <a:latin typeface="Times New Roman" panose="02020603050405020304" pitchFamily="18" charset="0"/>
                <a:ea typeface="微软雅黑" panose="020B0503020204020204" pitchFamily="34" charset="-122"/>
                <a:sym typeface="Times New Roman" panose="02020603050405020304" pitchFamily="18" charset="0"/>
              </a:rPr>
              <a:t>4</a:t>
            </a:r>
            <a:endParaRPr lang="zh-CN" altLang="en-US" sz="2800" b="1" dirty="0">
              <a:latin typeface="Times New Roman" panose="02020603050405020304" pitchFamily="18" charset="0"/>
              <a:ea typeface="微软雅黑" panose="020B0503020204020204" pitchFamily="34" charset="-122"/>
              <a:sym typeface="Times New Roman" panose="02020603050405020304" pitchFamily="18" charset="0"/>
            </a:endParaRPr>
          </a:p>
        </p:txBody>
      </p:sp>
    </p:spTree>
    <p:extLst>
      <p:ext uri="{BB962C8B-B14F-4D97-AF65-F5344CB8AC3E}">
        <p14:creationId xmlns:p14="http://schemas.microsoft.com/office/powerpoint/2010/main" val="273808288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2" y="411510"/>
            <a:ext cx="2987822"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4" name="矩形 13"/>
          <p:cNvSpPr/>
          <p:nvPr/>
        </p:nvSpPr>
        <p:spPr>
          <a:xfrm>
            <a:off x="71500" y="434685"/>
            <a:ext cx="2800767" cy="461665"/>
          </a:xfrm>
          <a:prstGeom prst="rect">
            <a:avLst/>
          </a:prstGeom>
        </p:spPr>
        <p:txBody>
          <a:bodyPr wrap="none">
            <a:spAutoFit/>
          </a:bodyPr>
          <a:lstStyle/>
          <a:p>
            <a:r>
              <a:rPr lang="en-US" altLang="zh-CN" sz="2400" b="1" dirty="0">
                <a:solidFill>
                  <a:schemeClr val="bg1"/>
                </a:solidFill>
                <a:latin typeface="Times New Roman" panose="02020603050405020304" pitchFamily="18" charset="0"/>
                <a:ea typeface="微软雅黑" pitchFamily="34" charset="-122"/>
                <a:sym typeface="Times New Roman" panose="02020603050405020304" pitchFamily="18" charset="0"/>
              </a:rPr>
              <a:t> 4.3.3 </a:t>
            </a:r>
            <a:r>
              <a:rPr lang="zh-CN" altLang="en-US" sz="2400" b="1" dirty="0">
                <a:solidFill>
                  <a:schemeClr val="bg1"/>
                </a:solidFill>
                <a:latin typeface="Times New Roman" panose="02020603050405020304" pitchFamily="18" charset="0"/>
                <a:ea typeface="微软雅黑" pitchFamily="34" charset="-122"/>
                <a:sym typeface="Times New Roman" panose="02020603050405020304" pitchFamily="18" charset="0"/>
              </a:rPr>
              <a:t>无源滤波电路</a:t>
            </a:r>
          </a:p>
        </p:txBody>
      </p:sp>
      <p:sp>
        <p:nvSpPr>
          <p:cNvPr id="12" name="矩形 11"/>
          <p:cNvSpPr/>
          <p:nvPr/>
        </p:nvSpPr>
        <p:spPr>
          <a:xfrm>
            <a:off x="243770" y="1004423"/>
            <a:ext cx="8686800" cy="406778"/>
          </a:xfrm>
          <a:prstGeom prst="rect">
            <a:avLst/>
          </a:prstGeom>
        </p:spPr>
        <p:txBody>
          <a:bodyPr wrap="square">
            <a:spAutoFit/>
          </a:bodyPr>
          <a:lstStyle/>
          <a:p>
            <a:pPr marL="285750" indent="-285750">
              <a:lnSpc>
                <a:spcPct val="125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rPr>
              <a:t>无源滤波器具有结构简单、噪声小和动态范围大等特点；</a:t>
            </a:r>
            <a:endParaRPr lang="en-US" altLang="zh-CN" b="1" dirty="0">
              <a:solidFill>
                <a:prstClr val="black"/>
              </a:solidFill>
              <a:latin typeface="Times New Roman" panose="02020603050405020304" pitchFamily="18" charset="0"/>
              <a:ea typeface="微软雅黑" panose="020B0503020204020204" pitchFamily="34" charset="-122"/>
            </a:endParaRPr>
          </a:p>
        </p:txBody>
      </p:sp>
      <p:pic>
        <p:nvPicPr>
          <p:cNvPr id="6" name="图片 5"/>
          <p:cNvPicPr/>
          <p:nvPr/>
        </p:nvPicPr>
        <p:blipFill>
          <a:blip r:embed="rId3"/>
          <a:stretch>
            <a:fillRect/>
          </a:stretch>
        </p:blipFill>
        <p:spPr>
          <a:xfrm>
            <a:off x="1187624" y="1497881"/>
            <a:ext cx="2771438" cy="2196244"/>
          </a:xfrm>
          <a:prstGeom prst="rect">
            <a:avLst/>
          </a:prstGeom>
        </p:spPr>
      </p:pic>
      <p:pic>
        <p:nvPicPr>
          <p:cNvPr id="7" name="图片 6"/>
          <p:cNvPicPr/>
          <p:nvPr/>
        </p:nvPicPr>
        <p:blipFill>
          <a:blip r:embed="rId4"/>
          <a:stretch>
            <a:fillRect/>
          </a:stretch>
        </p:blipFill>
        <p:spPr>
          <a:xfrm>
            <a:off x="5400092" y="1573014"/>
            <a:ext cx="3060340" cy="2045977"/>
          </a:xfrm>
          <a:prstGeom prst="rect">
            <a:avLst/>
          </a:prstGeom>
        </p:spPr>
      </p:pic>
      <p:sp>
        <p:nvSpPr>
          <p:cNvPr id="3" name="矩形 2"/>
          <p:cNvSpPr/>
          <p:nvPr/>
        </p:nvSpPr>
        <p:spPr>
          <a:xfrm>
            <a:off x="1673096" y="3780805"/>
            <a:ext cx="1800493" cy="307777"/>
          </a:xfrm>
          <a:prstGeom prst="rect">
            <a:avLst/>
          </a:prstGeom>
        </p:spPr>
        <p:txBody>
          <a:bodyPr wrap="none">
            <a:spAutoFit/>
          </a:bodyPr>
          <a:lstStyle/>
          <a:p>
            <a:r>
              <a:rPr lang="zh-CN" altLang="zh-CN" sz="1400" b="1" dirty="0">
                <a:latin typeface="微软雅黑" panose="020B0503020204020204" pitchFamily="34" charset="-122"/>
                <a:ea typeface="微软雅黑" panose="020B0503020204020204" pitchFamily="34" charset="-122"/>
                <a:cs typeface="Times New Roman" panose="02020603050405020304" pitchFamily="18" charset="0"/>
              </a:rPr>
              <a:t>一阶无源低通滤波器</a:t>
            </a:r>
            <a:endParaRPr lang="zh-CN" altLang="en-US" sz="14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9" name="矩形 8"/>
          <p:cNvSpPr/>
          <p:nvPr/>
        </p:nvSpPr>
        <p:spPr>
          <a:xfrm>
            <a:off x="6030015" y="3780804"/>
            <a:ext cx="1800493" cy="307777"/>
          </a:xfrm>
          <a:prstGeom prst="rect">
            <a:avLst/>
          </a:prstGeom>
        </p:spPr>
        <p:txBody>
          <a:bodyPr wrap="none">
            <a:spAutoFit/>
          </a:bodyPr>
          <a:lstStyle/>
          <a:p>
            <a:r>
              <a:rPr lang="zh-CN" altLang="zh-CN" sz="1400" b="1" dirty="0">
                <a:latin typeface="微软雅黑" panose="020B0503020204020204" pitchFamily="34" charset="-122"/>
                <a:ea typeface="微软雅黑" panose="020B0503020204020204" pitchFamily="34" charset="-122"/>
                <a:cs typeface="Times New Roman" panose="02020603050405020304" pitchFamily="18" charset="0"/>
              </a:rPr>
              <a:t>一阶无源</a:t>
            </a:r>
            <a:r>
              <a:rPr lang="zh-CN" altLang="en-US" sz="1400" b="1" dirty="0">
                <a:latin typeface="微软雅黑" panose="020B0503020204020204" pitchFamily="34" charset="-122"/>
                <a:ea typeface="微软雅黑" panose="020B0503020204020204" pitchFamily="34" charset="-122"/>
                <a:cs typeface="Times New Roman" panose="02020603050405020304" pitchFamily="18" charset="0"/>
              </a:rPr>
              <a:t>高</a:t>
            </a:r>
            <a:r>
              <a:rPr lang="zh-CN" altLang="zh-CN" sz="1400" b="1" dirty="0">
                <a:latin typeface="微软雅黑" panose="020B0503020204020204" pitchFamily="34" charset="-122"/>
                <a:ea typeface="微软雅黑" panose="020B0503020204020204" pitchFamily="34" charset="-122"/>
                <a:cs typeface="Times New Roman" panose="02020603050405020304" pitchFamily="18" charset="0"/>
              </a:rPr>
              <a:t>通滤波器</a:t>
            </a:r>
            <a:endParaRPr lang="zh-CN" altLang="en-US" sz="1400" b="1" dirty="0">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29859545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2" y="411510"/>
            <a:ext cx="2483766"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4" name="矩形 13"/>
          <p:cNvSpPr/>
          <p:nvPr/>
        </p:nvSpPr>
        <p:spPr>
          <a:xfrm>
            <a:off x="71500" y="434685"/>
            <a:ext cx="2262158" cy="461665"/>
          </a:xfrm>
          <a:prstGeom prst="rect">
            <a:avLst/>
          </a:prstGeom>
        </p:spPr>
        <p:txBody>
          <a:bodyPr wrap="none">
            <a:spAutoFit/>
          </a:bodyPr>
          <a:lstStyle/>
          <a:p>
            <a:r>
              <a:rPr lang="en-US" altLang="zh-CN" sz="2400" b="1" dirty="0">
                <a:solidFill>
                  <a:schemeClr val="bg1"/>
                </a:solidFill>
                <a:latin typeface="Times New Roman" panose="02020603050405020304" pitchFamily="18" charset="0"/>
                <a:ea typeface="微软雅黑" pitchFamily="34" charset="-122"/>
                <a:sym typeface="Times New Roman" panose="02020603050405020304" pitchFamily="18" charset="0"/>
              </a:rPr>
              <a:t> 4.1.1 </a:t>
            </a:r>
            <a:r>
              <a:rPr lang="zh-CN" altLang="en-US" sz="2400" b="1" dirty="0">
                <a:solidFill>
                  <a:schemeClr val="bg1"/>
                </a:solidFill>
                <a:latin typeface="Times New Roman" panose="02020603050405020304" pitchFamily="18" charset="0"/>
                <a:ea typeface="微软雅黑" pitchFamily="34" charset="-122"/>
                <a:sym typeface="Times New Roman" panose="02020603050405020304" pitchFamily="18" charset="0"/>
              </a:rPr>
              <a:t>直流电桥</a:t>
            </a:r>
          </a:p>
        </p:txBody>
      </p:sp>
      <p:sp>
        <p:nvSpPr>
          <p:cNvPr id="2" name="矩形 1"/>
          <p:cNvSpPr/>
          <p:nvPr/>
        </p:nvSpPr>
        <p:spPr>
          <a:xfrm>
            <a:off x="228600" y="987227"/>
            <a:ext cx="8686800" cy="424732"/>
          </a:xfrm>
          <a:prstGeom prst="rect">
            <a:avLst/>
          </a:prstGeom>
        </p:spPr>
        <p:txBody>
          <a:bodyPr wrap="square">
            <a:spAutoFit/>
          </a:bodyPr>
          <a:lstStyle/>
          <a:p>
            <a:pPr marL="285750" indent="-285750">
              <a:lnSpc>
                <a:spcPct val="120000"/>
              </a:lnSpc>
              <a:buClr>
                <a:schemeClr val="accent3">
                  <a:lumMod val="75000"/>
                </a:schemeClr>
              </a:buClr>
              <a:buFont typeface="Wingdings" pitchFamily="2" charset="2"/>
              <a:buChar char="Ø"/>
            </a:pPr>
            <a:r>
              <a:rPr lang="zh-CN" altLang="en-US" b="1" dirty="0">
                <a:solidFill>
                  <a:srgbClr val="FF0000"/>
                </a:solidFill>
                <a:latin typeface="Times New Roman" panose="02020603050405020304" pitchFamily="18" charset="0"/>
                <a:ea typeface="微软雅黑" panose="020B0503020204020204" pitchFamily="34" charset="-122"/>
                <a:sym typeface="Times New Roman" panose="02020603050405020304" pitchFamily="18" charset="0"/>
              </a:rPr>
              <a:t>直流电桥通</a:t>
            </a: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过改变四个桥臂中一个或多个的</a:t>
            </a:r>
            <a:r>
              <a:rPr lang="zh-CN" altLang="en-US" b="1" dirty="0">
                <a:solidFill>
                  <a:srgbClr val="FF0000"/>
                </a:solidFill>
                <a:latin typeface="Times New Roman" panose="02020603050405020304" pitchFamily="18" charset="0"/>
                <a:ea typeface="微软雅黑" panose="020B0503020204020204" pitchFamily="34" charset="-122"/>
                <a:sym typeface="Times New Roman" panose="02020603050405020304" pitchFamily="18" charset="0"/>
              </a:rPr>
              <a:t>阻值</a:t>
            </a: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，来引起电桥</a:t>
            </a:r>
            <a:r>
              <a:rPr lang="zh-CN" altLang="en-US" b="1" dirty="0">
                <a:solidFill>
                  <a:srgbClr val="FF0000"/>
                </a:solidFill>
                <a:latin typeface="Times New Roman" panose="02020603050405020304" pitchFamily="18" charset="0"/>
                <a:ea typeface="微软雅黑" panose="020B0503020204020204" pitchFamily="34" charset="-122"/>
                <a:sym typeface="Times New Roman" panose="02020603050405020304" pitchFamily="18" charset="0"/>
              </a:rPr>
              <a:t>输出电压</a:t>
            </a: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的</a:t>
            </a:r>
            <a:r>
              <a:rPr lang="zh-CN" altLang="en-US" b="1" dirty="0">
                <a:solidFill>
                  <a:srgbClr val="FF0000"/>
                </a:solidFill>
                <a:latin typeface="Times New Roman" panose="02020603050405020304" pitchFamily="18" charset="0"/>
                <a:ea typeface="微软雅黑" panose="020B0503020204020204" pitchFamily="34" charset="-122"/>
                <a:sym typeface="Times New Roman" panose="02020603050405020304" pitchFamily="18" charset="0"/>
              </a:rPr>
              <a:t>变化</a:t>
            </a: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a:t>
            </a: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p:txBody>
      </p:sp>
      <p:pic>
        <p:nvPicPr>
          <p:cNvPr id="7" name="图片 6" descr="C:\Users\qq251\Desktop\111.jpg"/>
          <p:cNvPicPr/>
          <p:nvPr/>
        </p:nvPicPr>
        <p:blipFill>
          <a:blip r:embed="rId3">
            <a:extLst>
              <a:ext uri="{28A0092B-C50C-407E-A947-70E740481C1C}">
                <a14:useLocalDpi xmlns:a14="http://schemas.microsoft.com/office/drawing/2010/main" val="0"/>
              </a:ext>
            </a:extLst>
          </a:blip>
          <a:srcRect/>
          <a:stretch>
            <a:fillRect/>
          </a:stretch>
        </p:blipFill>
        <p:spPr bwMode="auto">
          <a:xfrm>
            <a:off x="3060748" y="1412406"/>
            <a:ext cx="3022503" cy="3464394"/>
          </a:xfrm>
          <a:prstGeom prst="rect">
            <a:avLst/>
          </a:prstGeom>
          <a:noFill/>
          <a:ln>
            <a:noFill/>
          </a:ln>
        </p:spPr>
      </p:pic>
    </p:spTree>
    <p:extLst>
      <p:ext uri="{BB962C8B-B14F-4D97-AF65-F5344CB8AC3E}">
        <p14:creationId xmlns:p14="http://schemas.microsoft.com/office/powerpoint/2010/main" val="351787464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2" y="411510"/>
            <a:ext cx="2987822"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4" name="矩形 13"/>
          <p:cNvSpPr/>
          <p:nvPr/>
        </p:nvSpPr>
        <p:spPr>
          <a:xfrm>
            <a:off x="71500" y="434685"/>
            <a:ext cx="2800767" cy="461665"/>
          </a:xfrm>
          <a:prstGeom prst="rect">
            <a:avLst/>
          </a:prstGeom>
        </p:spPr>
        <p:txBody>
          <a:bodyPr wrap="none">
            <a:spAutoFit/>
          </a:bodyPr>
          <a:lstStyle/>
          <a:p>
            <a:r>
              <a:rPr lang="en-US" altLang="zh-CN" sz="2400" b="1" dirty="0">
                <a:solidFill>
                  <a:schemeClr val="bg1"/>
                </a:solidFill>
                <a:latin typeface="Times New Roman" panose="02020603050405020304" pitchFamily="18" charset="0"/>
                <a:ea typeface="微软雅黑" pitchFamily="34" charset="-122"/>
                <a:sym typeface="Times New Roman" panose="02020603050405020304" pitchFamily="18" charset="0"/>
              </a:rPr>
              <a:t> 4.3.3 </a:t>
            </a:r>
            <a:r>
              <a:rPr lang="zh-CN" altLang="en-US" sz="2400" b="1" dirty="0">
                <a:solidFill>
                  <a:schemeClr val="bg1"/>
                </a:solidFill>
                <a:latin typeface="Times New Roman" panose="02020603050405020304" pitchFamily="18" charset="0"/>
                <a:ea typeface="微软雅黑" pitchFamily="34" charset="-122"/>
                <a:sym typeface="Times New Roman" panose="02020603050405020304" pitchFamily="18" charset="0"/>
              </a:rPr>
              <a:t>无源滤波电路</a:t>
            </a:r>
          </a:p>
        </p:txBody>
      </p:sp>
      <mc:AlternateContent xmlns:mc="http://schemas.openxmlformats.org/markup-compatibility/2006" xmlns:a14="http://schemas.microsoft.com/office/drawing/2010/main">
        <mc:Choice Requires="a14">
          <p:sp>
            <p:nvSpPr>
              <p:cNvPr id="12" name="矩形 11"/>
              <p:cNvSpPr/>
              <p:nvPr/>
            </p:nvSpPr>
            <p:spPr>
              <a:xfrm>
                <a:off x="243770" y="1004423"/>
                <a:ext cx="4328230" cy="3139321"/>
              </a:xfrm>
              <a:prstGeom prst="rect">
                <a:avLst/>
              </a:prstGeom>
            </p:spPr>
            <p:txBody>
              <a:bodyPr wrap="square">
                <a:spAutoFit/>
              </a:bodyPr>
              <a:lstStyle/>
              <a:p>
                <a:pPr marL="285750" indent="-285750">
                  <a:lnSpc>
                    <a:spcPct val="110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rPr>
                  <a:t>一阶无源低通滤波器的微分方程：</a:t>
                </a: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rPr>
                  <a:t>令时间常数</a:t>
                </a:r>
                <a14:m>
                  <m:oMath xmlns:m="http://schemas.openxmlformats.org/officeDocument/2006/math">
                    <m:r>
                      <a:rPr lang="en-US" altLang="zh-CN" b="1" i="1">
                        <a:latin typeface="Cambria Math" panose="02040503050406030204" pitchFamily="18" charset="0"/>
                      </a:rPr>
                      <m:t>𝝉</m:t>
                    </m:r>
                    <m:r>
                      <a:rPr lang="en-US" altLang="zh-CN" b="1" i="1">
                        <a:latin typeface="Cambria Math" panose="02040503050406030204" pitchFamily="18" charset="0"/>
                      </a:rPr>
                      <m:t>=</m:t>
                    </m:r>
                    <m:r>
                      <a:rPr lang="en-US" altLang="zh-CN" b="1" i="1">
                        <a:latin typeface="Cambria Math" panose="02040503050406030204" pitchFamily="18" charset="0"/>
                      </a:rPr>
                      <m:t>𝑹𝑪</m:t>
                    </m:r>
                  </m:oMath>
                </a14:m>
                <a:r>
                  <a:rPr lang="zh-CN" altLang="en-US" b="1" dirty="0">
                    <a:solidFill>
                      <a:prstClr val="black"/>
                    </a:solidFill>
                    <a:latin typeface="Times New Roman" panose="02020603050405020304" pitchFamily="18" charset="0"/>
                    <a:ea typeface="微软雅黑" panose="020B0503020204020204" pitchFamily="34" charset="-122"/>
                  </a:rPr>
                  <a:t>，并取拉普拉斯变换得：</a:t>
                </a: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rPr>
                  <a:t>或：</a:t>
                </a: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rPr>
                  <a:t>一阶无源低通滤波器的幅频特性和相频特性为：</a:t>
                </a:r>
                <a:endParaRPr lang="en-US" altLang="zh-CN" b="1" dirty="0">
                  <a:solidFill>
                    <a:prstClr val="black"/>
                  </a:solidFill>
                  <a:latin typeface="Times New Roman" panose="02020603050405020304" pitchFamily="18" charset="0"/>
                  <a:ea typeface="微软雅黑" panose="020B0503020204020204" pitchFamily="34" charset="-122"/>
                </a:endParaRPr>
              </a:p>
            </p:txBody>
          </p:sp>
        </mc:Choice>
        <mc:Fallback xmlns="">
          <p:sp>
            <p:nvSpPr>
              <p:cNvPr id="12" name="矩形 11"/>
              <p:cNvSpPr>
                <a:spLocks noRot="1" noChangeAspect="1" noMove="1" noResize="1" noEditPoints="1" noAdjustHandles="1" noChangeArrowheads="1" noChangeShapeType="1" noTextEdit="1"/>
              </p:cNvSpPr>
              <p:nvPr/>
            </p:nvSpPr>
            <p:spPr>
              <a:xfrm>
                <a:off x="243770" y="1004423"/>
                <a:ext cx="4328230" cy="3139321"/>
              </a:xfrm>
              <a:prstGeom prst="rect">
                <a:avLst/>
              </a:prstGeom>
              <a:blipFill>
                <a:blip r:embed="rId3"/>
                <a:stretch>
                  <a:fillRect l="-986" t="-971" b="-1553"/>
                </a:stretch>
              </a:blipFill>
            </p:spPr>
            <p:txBody>
              <a:bodyPr/>
              <a:lstStyle/>
              <a:p>
                <a:r>
                  <a:rPr lang="zh-CN" altLang="en-US">
                    <a:noFill/>
                  </a:rPr>
                  <a:t> </a:t>
                </a:r>
              </a:p>
            </p:txBody>
          </p:sp>
        </mc:Fallback>
      </mc:AlternateContent>
      <p:pic>
        <p:nvPicPr>
          <p:cNvPr id="6" name="图片 5"/>
          <p:cNvPicPr/>
          <p:nvPr/>
        </p:nvPicPr>
        <p:blipFill>
          <a:blip r:embed="rId4"/>
          <a:stretch>
            <a:fillRect/>
          </a:stretch>
        </p:blipFill>
        <p:spPr>
          <a:xfrm>
            <a:off x="5579156" y="663538"/>
            <a:ext cx="2771438" cy="2196244"/>
          </a:xfrm>
          <a:prstGeom prst="rect">
            <a:avLst/>
          </a:prstGeom>
        </p:spPr>
      </p:pic>
      <p:sp>
        <p:nvSpPr>
          <p:cNvPr id="10" name="矩形 9"/>
          <p:cNvSpPr/>
          <p:nvPr/>
        </p:nvSpPr>
        <p:spPr>
          <a:xfrm>
            <a:off x="6064628" y="2787774"/>
            <a:ext cx="1800493" cy="307777"/>
          </a:xfrm>
          <a:prstGeom prst="rect">
            <a:avLst/>
          </a:prstGeom>
        </p:spPr>
        <p:txBody>
          <a:bodyPr wrap="none">
            <a:spAutoFit/>
          </a:bodyPr>
          <a:lstStyle/>
          <a:p>
            <a:r>
              <a:rPr lang="zh-CN" altLang="zh-CN" sz="1400" b="1" dirty="0">
                <a:latin typeface="微软雅黑" panose="020B0503020204020204" pitchFamily="34" charset="-122"/>
                <a:ea typeface="微软雅黑" panose="020B0503020204020204" pitchFamily="34" charset="-122"/>
                <a:cs typeface="Times New Roman" panose="02020603050405020304" pitchFamily="18" charset="0"/>
              </a:rPr>
              <a:t>一阶无源低通滤波器</a:t>
            </a:r>
            <a:endParaRPr lang="zh-CN" altLang="en-US" sz="1400" b="1" dirty="0">
              <a:latin typeface="微软雅黑" panose="020B0503020204020204" pitchFamily="34" charset="-122"/>
              <a:ea typeface="微软雅黑"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 name="矩形 1"/>
              <p:cNvSpPr/>
              <p:nvPr/>
            </p:nvSpPr>
            <p:spPr>
              <a:xfrm>
                <a:off x="1250924" y="1360681"/>
                <a:ext cx="1824987" cy="56009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1600" b="1" i="1">
                          <a:latin typeface="Cambria Math" panose="02040503050406030204" pitchFamily="18" charset="0"/>
                        </a:rPr>
                        <m:t>𝑹𝑪</m:t>
                      </m:r>
                      <m:f>
                        <m:fPr>
                          <m:ctrlPr>
                            <a:rPr lang="zh-CN" altLang="en-US" sz="1600" b="1" i="1">
                              <a:latin typeface="Cambria Math" panose="02040503050406030204" pitchFamily="18" charset="0"/>
                            </a:rPr>
                          </m:ctrlPr>
                        </m:fPr>
                        <m:num>
                          <m:r>
                            <a:rPr lang="zh-CN" altLang="en-US" sz="1600" b="1" i="0">
                              <a:latin typeface="Cambria Math" panose="02040503050406030204" pitchFamily="18" charset="0"/>
                            </a:rPr>
                            <m:t>𝐝</m:t>
                          </m:r>
                          <m:sSub>
                            <m:sSubPr>
                              <m:ctrlPr>
                                <a:rPr lang="zh-CN" altLang="en-US" sz="1600" b="1" i="1">
                                  <a:latin typeface="Cambria Math" panose="02040503050406030204" pitchFamily="18" charset="0"/>
                                </a:rPr>
                              </m:ctrlPr>
                            </m:sSubPr>
                            <m:e>
                              <m:r>
                                <a:rPr lang="zh-CN" altLang="en-US" sz="1600" b="1" i="1">
                                  <a:latin typeface="Cambria Math" panose="02040503050406030204" pitchFamily="18" charset="0"/>
                                </a:rPr>
                                <m:t>𝒖</m:t>
                              </m:r>
                            </m:e>
                            <m:sub>
                              <m:r>
                                <a:rPr lang="zh-CN" altLang="en-US" sz="1600" b="1" i="0">
                                  <a:latin typeface="Cambria Math" panose="02040503050406030204" pitchFamily="18" charset="0"/>
                                </a:rPr>
                                <m:t>𝐨</m:t>
                              </m:r>
                            </m:sub>
                          </m:sSub>
                        </m:num>
                        <m:den>
                          <m:r>
                            <a:rPr lang="zh-CN" altLang="en-US" sz="1600" b="1" i="1">
                              <a:latin typeface="Cambria Math" panose="02040503050406030204" pitchFamily="18" charset="0"/>
                            </a:rPr>
                            <m:t>𝒅𝒕</m:t>
                          </m:r>
                        </m:den>
                      </m:f>
                      <m:r>
                        <a:rPr lang="zh-CN" altLang="en-US" sz="1600" b="1" i="0">
                          <a:latin typeface="Cambria Math" panose="02040503050406030204" pitchFamily="18" charset="0"/>
                        </a:rPr>
                        <m:t>+</m:t>
                      </m:r>
                      <m:sSub>
                        <m:sSubPr>
                          <m:ctrlPr>
                            <a:rPr lang="zh-CN" altLang="en-US" sz="1600" b="1" i="1">
                              <a:latin typeface="Cambria Math" panose="02040503050406030204" pitchFamily="18" charset="0"/>
                            </a:rPr>
                          </m:ctrlPr>
                        </m:sSubPr>
                        <m:e>
                          <m:r>
                            <a:rPr lang="zh-CN" altLang="en-US" sz="1600" b="1" i="1">
                              <a:latin typeface="Cambria Math" panose="02040503050406030204" pitchFamily="18" charset="0"/>
                            </a:rPr>
                            <m:t>𝒖</m:t>
                          </m:r>
                        </m:e>
                        <m:sub>
                          <m:r>
                            <a:rPr lang="zh-CN" altLang="en-US" sz="1600" b="1" i="0">
                              <a:latin typeface="Cambria Math" panose="02040503050406030204" pitchFamily="18" charset="0"/>
                            </a:rPr>
                            <m:t>𝐨</m:t>
                          </m:r>
                        </m:sub>
                      </m:sSub>
                      <m:r>
                        <a:rPr lang="zh-CN" altLang="en-US" sz="1600" b="1" i="0">
                          <a:latin typeface="Cambria Math" panose="02040503050406030204" pitchFamily="18" charset="0"/>
                        </a:rPr>
                        <m:t>=</m:t>
                      </m:r>
                      <m:sSub>
                        <m:sSubPr>
                          <m:ctrlPr>
                            <a:rPr lang="zh-CN" altLang="en-US" sz="1600" b="1" i="1">
                              <a:latin typeface="Cambria Math" panose="02040503050406030204" pitchFamily="18" charset="0"/>
                            </a:rPr>
                          </m:ctrlPr>
                        </m:sSubPr>
                        <m:e>
                          <m:r>
                            <a:rPr lang="zh-CN" altLang="en-US" sz="1600" b="1" i="1">
                              <a:latin typeface="Cambria Math" panose="02040503050406030204" pitchFamily="18" charset="0"/>
                            </a:rPr>
                            <m:t>𝒖</m:t>
                          </m:r>
                        </m:e>
                        <m:sub>
                          <m:r>
                            <a:rPr lang="zh-CN" altLang="en-US" sz="1600" b="1" i="0">
                              <a:latin typeface="Cambria Math" panose="02040503050406030204" pitchFamily="18" charset="0"/>
                            </a:rPr>
                            <m:t>𝐢</m:t>
                          </m:r>
                        </m:sub>
                      </m:sSub>
                    </m:oMath>
                  </m:oMathPara>
                </a14:m>
                <a:endParaRPr lang="zh-CN" altLang="en-US" sz="1600" b="1" dirty="0"/>
              </a:p>
            </p:txBody>
          </p:sp>
        </mc:Choice>
        <mc:Fallback xmlns="">
          <p:sp>
            <p:nvSpPr>
              <p:cNvPr id="2" name="矩形 1"/>
              <p:cNvSpPr>
                <a:spLocks noRot="1" noChangeAspect="1" noMove="1" noResize="1" noEditPoints="1" noAdjustHandles="1" noChangeArrowheads="1" noChangeShapeType="1" noTextEdit="1"/>
              </p:cNvSpPr>
              <p:nvPr/>
            </p:nvSpPr>
            <p:spPr>
              <a:xfrm>
                <a:off x="1250924" y="1360681"/>
                <a:ext cx="1824987" cy="560090"/>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p:cNvSpPr/>
              <p:nvPr/>
            </p:nvSpPr>
            <p:spPr>
              <a:xfrm>
                <a:off x="1332677" y="2359507"/>
                <a:ext cx="1484702" cy="55906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1600" b="1" i="1">
                          <a:latin typeface="Cambria Math" panose="02040503050406030204" pitchFamily="18" charset="0"/>
                        </a:rPr>
                        <m:t>𝑮</m:t>
                      </m:r>
                      <m:r>
                        <a:rPr lang="zh-CN" altLang="en-US" sz="1600" b="1" i="0">
                          <a:latin typeface="Cambria Math" panose="02040503050406030204" pitchFamily="18" charset="0"/>
                        </a:rPr>
                        <m:t>(</m:t>
                      </m:r>
                      <m:r>
                        <a:rPr lang="zh-CN" altLang="en-US" sz="1600" b="1" i="1">
                          <a:latin typeface="Cambria Math" panose="02040503050406030204" pitchFamily="18" charset="0"/>
                        </a:rPr>
                        <m:t>𝒔</m:t>
                      </m:r>
                      <m:r>
                        <a:rPr lang="zh-CN" altLang="en-US" sz="1600" b="1" i="0">
                          <a:latin typeface="Cambria Math" panose="02040503050406030204" pitchFamily="18" charset="0"/>
                        </a:rPr>
                        <m:t>)=</m:t>
                      </m:r>
                      <m:f>
                        <m:fPr>
                          <m:ctrlPr>
                            <a:rPr lang="zh-CN" altLang="en-US" sz="1600" b="1" i="1">
                              <a:latin typeface="Cambria Math" panose="02040503050406030204" pitchFamily="18" charset="0"/>
                            </a:rPr>
                          </m:ctrlPr>
                        </m:fPr>
                        <m:num>
                          <m:r>
                            <a:rPr lang="zh-CN" altLang="en-US" sz="1600" b="1" i="0">
                              <a:latin typeface="Cambria Math" panose="02040503050406030204" pitchFamily="18" charset="0"/>
                            </a:rPr>
                            <m:t>𝟏</m:t>
                          </m:r>
                        </m:num>
                        <m:den>
                          <m:r>
                            <a:rPr lang="zh-CN" altLang="en-US" sz="1600" b="1" i="1">
                              <a:latin typeface="Cambria Math" panose="02040503050406030204" pitchFamily="18" charset="0"/>
                            </a:rPr>
                            <m:t>𝝉</m:t>
                          </m:r>
                          <m:r>
                            <a:rPr lang="zh-CN" altLang="en-US" sz="1600" b="1" i="1">
                              <a:latin typeface="Cambria Math" panose="02040503050406030204" pitchFamily="18" charset="0"/>
                            </a:rPr>
                            <m:t>𝒔</m:t>
                          </m:r>
                          <m:r>
                            <a:rPr lang="zh-CN" altLang="en-US" sz="1600" b="1" i="0">
                              <a:latin typeface="Cambria Math" panose="02040503050406030204" pitchFamily="18" charset="0"/>
                            </a:rPr>
                            <m:t>+</m:t>
                          </m:r>
                          <m:r>
                            <a:rPr lang="zh-CN" altLang="en-US" sz="1600" b="1" i="0">
                              <a:latin typeface="Cambria Math" panose="02040503050406030204" pitchFamily="18" charset="0"/>
                            </a:rPr>
                            <m:t>𝟏</m:t>
                          </m:r>
                        </m:den>
                      </m:f>
                    </m:oMath>
                  </m:oMathPara>
                </a14:m>
                <a:endParaRPr lang="zh-CN" altLang="en-US" sz="1600" b="1" dirty="0"/>
              </a:p>
            </p:txBody>
          </p:sp>
        </mc:Choice>
        <mc:Fallback xmlns="">
          <p:sp>
            <p:nvSpPr>
              <p:cNvPr id="4" name="矩形 3"/>
              <p:cNvSpPr>
                <a:spLocks noRot="1" noChangeAspect="1" noMove="1" noResize="1" noEditPoints="1" noAdjustHandles="1" noChangeArrowheads="1" noChangeShapeType="1" noTextEdit="1"/>
              </p:cNvSpPr>
              <p:nvPr/>
            </p:nvSpPr>
            <p:spPr>
              <a:xfrm>
                <a:off x="1332677" y="2359507"/>
                <a:ext cx="1484702" cy="559064"/>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p:cNvSpPr/>
              <p:nvPr/>
            </p:nvSpPr>
            <p:spPr>
              <a:xfrm>
                <a:off x="1155959" y="2859782"/>
                <a:ext cx="1854995" cy="5981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1600" b="1" i="1">
                          <a:latin typeface="Cambria Math" panose="02040503050406030204" pitchFamily="18" charset="0"/>
                        </a:rPr>
                        <m:t>𝑮</m:t>
                      </m:r>
                      <m:r>
                        <a:rPr lang="zh-CN" altLang="en-US" sz="1600" b="1" i="0">
                          <a:latin typeface="Cambria Math" panose="02040503050406030204" pitchFamily="18" charset="0"/>
                        </a:rPr>
                        <m:t>(</m:t>
                      </m:r>
                      <m:r>
                        <a:rPr lang="zh-CN" altLang="en-US" sz="1600" b="1" i="1">
                          <a:latin typeface="Cambria Math" panose="02040503050406030204" pitchFamily="18" charset="0"/>
                        </a:rPr>
                        <m:t>𝒇</m:t>
                      </m:r>
                      <m:r>
                        <a:rPr lang="zh-CN" altLang="en-US" sz="1600" b="1" i="0">
                          <a:latin typeface="Cambria Math" panose="02040503050406030204" pitchFamily="18" charset="0"/>
                        </a:rPr>
                        <m:t>)=</m:t>
                      </m:r>
                      <m:f>
                        <m:fPr>
                          <m:ctrlPr>
                            <a:rPr lang="zh-CN" altLang="en-US" sz="1600" b="1" i="1">
                              <a:latin typeface="Cambria Math" panose="02040503050406030204" pitchFamily="18" charset="0"/>
                            </a:rPr>
                          </m:ctrlPr>
                        </m:fPr>
                        <m:num>
                          <m:r>
                            <a:rPr lang="zh-CN" altLang="en-US" sz="1600" b="1" i="0">
                              <a:latin typeface="Cambria Math" panose="02040503050406030204" pitchFamily="18" charset="0"/>
                            </a:rPr>
                            <m:t>𝟏</m:t>
                          </m:r>
                        </m:num>
                        <m:den>
                          <m:r>
                            <a:rPr lang="zh-CN" altLang="en-US" sz="1600" b="1" i="1">
                              <a:latin typeface="Cambria Math" panose="02040503050406030204" pitchFamily="18" charset="0"/>
                            </a:rPr>
                            <m:t>𝒋</m:t>
                          </m:r>
                          <m:r>
                            <a:rPr lang="zh-CN" altLang="en-US" sz="1600" b="1" i="0">
                              <a:latin typeface="Cambria Math" panose="02040503050406030204" pitchFamily="18" charset="0"/>
                            </a:rPr>
                            <m:t>𝟐</m:t>
                          </m:r>
                          <m:r>
                            <a:rPr lang="zh-CN" altLang="en-US" sz="1600" b="1" i="1">
                              <a:latin typeface="Cambria Math" panose="02040503050406030204" pitchFamily="18" charset="0"/>
                            </a:rPr>
                            <m:t>𝝅</m:t>
                          </m:r>
                          <m:r>
                            <a:rPr lang="zh-CN" altLang="en-US" sz="1600" b="1" i="1">
                              <a:latin typeface="Cambria Math" panose="02040503050406030204" pitchFamily="18" charset="0"/>
                            </a:rPr>
                            <m:t>𝒇</m:t>
                          </m:r>
                          <m:r>
                            <a:rPr lang="zh-CN" altLang="en-US" sz="1600" b="1" i="1">
                              <a:latin typeface="Cambria Math" panose="02040503050406030204" pitchFamily="18" charset="0"/>
                            </a:rPr>
                            <m:t>𝝉</m:t>
                          </m:r>
                          <m:r>
                            <a:rPr lang="zh-CN" altLang="en-US" sz="1600" b="1" i="0">
                              <a:latin typeface="Cambria Math" panose="02040503050406030204" pitchFamily="18" charset="0"/>
                            </a:rPr>
                            <m:t>+</m:t>
                          </m:r>
                          <m:r>
                            <a:rPr lang="zh-CN" altLang="en-US" sz="1600" b="1" i="0">
                              <a:latin typeface="Cambria Math" panose="02040503050406030204" pitchFamily="18" charset="0"/>
                            </a:rPr>
                            <m:t>𝟏</m:t>
                          </m:r>
                        </m:den>
                      </m:f>
                    </m:oMath>
                  </m:oMathPara>
                </a14:m>
                <a:endParaRPr lang="zh-CN" altLang="en-US" sz="1600" b="1" dirty="0"/>
              </a:p>
            </p:txBody>
          </p:sp>
        </mc:Choice>
        <mc:Fallback xmlns="">
          <p:sp>
            <p:nvSpPr>
              <p:cNvPr id="5" name="矩形 4"/>
              <p:cNvSpPr>
                <a:spLocks noRot="1" noChangeAspect="1" noMove="1" noResize="1" noEditPoints="1" noAdjustHandles="1" noChangeArrowheads="1" noChangeShapeType="1" noTextEdit="1"/>
              </p:cNvSpPr>
              <p:nvPr/>
            </p:nvSpPr>
            <p:spPr>
              <a:xfrm>
                <a:off x="1155959" y="2859782"/>
                <a:ext cx="1854995" cy="598177"/>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p:cNvSpPr/>
              <p:nvPr/>
            </p:nvSpPr>
            <p:spPr>
              <a:xfrm>
                <a:off x="900164" y="4067841"/>
                <a:ext cx="3015441" cy="65825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1600" b="1" i="1">
                          <a:latin typeface="Cambria Math" panose="02040503050406030204" pitchFamily="18" charset="0"/>
                        </a:rPr>
                        <m:t>𝑨</m:t>
                      </m:r>
                      <m:r>
                        <a:rPr lang="zh-CN" altLang="en-US" sz="1600" b="1" i="0">
                          <a:latin typeface="Cambria Math" panose="02040503050406030204" pitchFamily="18" charset="0"/>
                        </a:rPr>
                        <m:t>(</m:t>
                      </m:r>
                      <m:r>
                        <a:rPr lang="zh-CN" altLang="en-US" sz="1600" b="1" i="1">
                          <a:latin typeface="Cambria Math" panose="02040503050406030204" pitchFamily="18" charset="0"/>
                        </a:rPr>
                        <m:t>𝒇</m:t>
                      </m:r>
                      <m:r>
                        <a:rPr lang="zh-CN" altLang="en-US" sz="1600" b="1" i="0">
                          <a:latin typeface="Cambria Math" panose="02040503050406030204" pitchFamily="18" charset="0"/>
                        </a:rPr>
                        <m:t>)=</m:t>
                      </m:r>
                      <m:d>
                        <m:dPr>
                          <m:begChr m:val="|"/>
                          <m:endChr m:val="|"/>
                          <m:ctrlPr>
                            <a:rPr lang="zh-CN" altLang="en-US" sz="1600" b="1" i="1">
                              <a:latin typeface="Cambria Math" panose="02040503050406030204" pitchFamily="18" charset="0"/>
                            </a:rPr>
                          </m:ctrlPr>
                        </m:dPr>
                        <m:e>
                          <m:d>
                            <m:dPr>
                              <m:begChr m:val=""/>
                              <m:ctrlPr>
                                <a:rPr lang="zh-CN" altLang="en-US" sz="1600" b="1" i="1">
                                  <a:latin typeface="Cambria Math" panose="02040503050406030204" pitchFamily="18" charset="0"/>
                                </a:rPr>
                              </m:ctrlPr>
                            </m:dPr>
                            <m:e>
                              <m:r>
                                <a:rPr lang="zh-CN" altLang="en-US" sz="1600" b="1" i="1">
                                  <a:latin typeface="Cambria Math" panose="02040503050406030204" pitchFamily="18" charset="0"/>
                                </a:rPr>
                                <m:t>𝑮</m:t>
                              </m:r>
                              <m:r>
                                <a:rPr lang="zh-CN" altLang="en-US" sz="1600" b="1" i="0">
                                  <a:latin typeface="Cambria Math" panose="02040503050406030204" pitchFamily="18" charset="0"/>
                                </a:rPr>
                                <m:t>(</m:t>
                              </m:r>
                              <m:r>
                                <a:rPr lang="zh-CN" altLang="en-US" sz="1600" b="1" i="1">
                                  <a:latin typeface="Cambria Math" panose="02040503050406030204" pitchFamily="18" charset="0"/>
                                </a:rPr>
                                <m:t>𝒇</m:t>
                              </m:r>
                            </m:e>
                          </m:d>
                        </m:e>
                      </m:d>
                      <m:r>
                        <a:rPr lang="zh-CN" altLang="en-US" sz="1600" b="1" i="0">
                          <a:latin typeface="Cambria Math" panose="02040503050406030204" pitchFamily="18" charset="0"/>
                        </a:rPr>
                        <m:t>=</m:t>
                      </m:r>
                      <m:f>
                        <m:fPr>
                          <m:ctrlPr>
                            <a:rPr lang="zh-CN" altLang="en-US" sz="1600" b="1" i="1">
                              <a:latin typeface="Cambria Math" panose="02040503050406030204" pitchFamily="18" charset="0"/>
                            </a:rPr>
                          </m:ctrlPr>
                        </m:fPr>
                        <m:num>
                          <m:r>
                            <a:rPr lang="zh-CN" altLang="en-US" sz="1600" b="1" i="0">
                              <a:latin typeface="Cambria Math" panose="02040503050406030204" pitchFamily="18" charset="0"/>
                            </a:rPr>
                            <m:t>𝟏</m:t>
                          </m:r>
                        </m:num>
                        <m:den>
                          <m:rad>
                            <m:radPr>
                              <m:degHide m:val="on"/>
                              <m:ctrlPr>
                                <a:rPr lang="zh-CN" altLang="en-US" sz="1600" b="1" i="1">
                                  <a:latin typeface="Cambria Math" panose="02040503050406030204" pitchFamily="18" charset="0"/>
                                </a:rPr>
                              </m:ctrlPr>
                            </m:radPr>
                            <m:deg/>
                            <m:e>
                              <m:r>
                                <a:rPr lang="zh-CN" altLang="en-US" sz="1600" b="1" i="0">
                                  <a:latin typeface="Cambria Math" panose="02040503050406030204" pitchFamily="18" charset="0"/>
                                </a:rPr>
                                <m:t>𝟏</m:t>
                              </m:r>
                              <m:r>
                                <a:rPr lang="zh-CN" altLang="en-US" sz="1600" b="1" i="0">
                                  <a:latin typeface="Cambria Math" panose="02040503050406030204" pitchFamily="18" charset="0"/>
                                </a:rPr>
                                <m:t>+</m:t>
                              </m:r>
                              <m:sSup>
                                <m:sSupPr>
                                  <m:ctrlPr>
                                    <a:rPr lang="zh-CN" altLang="en-US" sz="1600" b="1" i="1">
                                      <a:latin typeface="Cambria Math" panose="02040503050406030204" pitchFamily="18" charset="0"/>
                                    </a:rPr>
                                  </m:ctrlPr>
                                </m:sSupPr>
                                <m:e>
                                  <m:d>
                                    <m:dPr>
                                      <m:ctrlPr>
                                        <a:rPr lang="zh-CN" altLang="en-US" sz="1600" b="1" i="1">
                                          <a:latin typeface="Cambria Math" panose="02040503050406030204" pitchFamily="18" charset="0"/>
                                        </a:rPr>
                                      </m:ctrlPr>
                                    </m:dPr>
                                    <m:e>
                                      <m:r>
                                        <a:rPr lang="zh-CN" altLang="en-US" sz="1600" b="1" i="0">
                                          <a:latin typeface="Cambria Math" panose="02040503050406030204" pitchFamily="18" charset="0"/>
                                        </a:rPr>
                                        <m:t>𝟐</m:t>
                                      </m:r>
                                      <m:r>
                                        <a:rPr lang="zh-CN" altLang="en-US" sz="1600" b="1" i="1">
                                          <a:latin typeface="Cambria Math" panose="02040503050406030204" pitchFamily="18" charset="0"/>
                                        </a:rPr>
                                        <m:t>𝝅</m:t>
                                      </m:r>
                                      <m:r>
                                        <a:rPr lang="zh-CN" altLang="en-US" sz="1600" b="1" i="1">
                                          <a:latin typeface="Cambria Math" panose="02040503050406030204" pitchFamily="18" charset="0"/>
                                        </a:rPr>
                                        <m:t>𝒇</m:t>
                                      </m:r>
                                      <m:r>
                                        <a:rPr lang="zh-CN" altLang="en-US" sz="1600" b="1" i="1">
                                          <a:latin typeface="Cambria Math" panose="02040503050406030204" pitchFamily="18" charset="0"/>
                                        </a:rPr>
                                        <m:t>𝝉</m:t>
                                      </m:r>
                                    </m:e>
                                  </m:d>
                                </m:e>
                                <m:sup>
                                  <m:r>
                                    <a:rPr lang="zh-CN" altLang="en-US" sz="1600" b="1" i="0">
                                      <a:latin typeface="Cambria Math" panose="02040503050406030204" pitchFamily="18" charset="0"/>
                                    </a:rPr>
                                    <m:t>𝟐</m:t>
                                  </m:r>
                                </m:sup>
                              </m:sSup>
                            </m:e>
                          </m:rad>
                        </m:den>
                      </m:f>
                    </m:oMath>
                  </m:oMathPara>
                </a14:m>
                <a:endParaRPr lang="zh-CN" altLang="en-US" sz="1600" b="1" dirty="0"/>
              </a:p>
            </p:txBody>
          </p:sp>
        </mc:Choice>
        <mc:Fallback xmlns="">
          <p:sp>
            <p:nvSpPr>
              <p:cNvPr id="8" name="矩形 7"/>
              <p:cNvSpPr>
                <a:spLocks noRot="1" noChangeAspect="1" noMove="1" noResize="1" noEditPoints="1" noAdjustHandles="1" noChangeArrowheads="1" noChangeShapeType="1" noTextEdit="1"/>
              </p:cNvSpPr>
              <p:nvPr/>
            </p:nvSpPr>
            <p:spPr>
              <a:xfrm>
                <a:off x="900164" y="4067841"/>
                <a:ext cx="3015441" cy="658257"/>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p:cNvSpPr/>
              <p:nvPr/>
            </p:nvSpPr>
            <p:spPr>
              <a:xfrm>
                <a:off x="5686511" y="3187786"/>
                <a:ext cx="255672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ctrlPr>
                            <a:rPr lang="zh-CN" altLang="en-US" b="1" i="1">
                              <a:latin typeface="Cambria Math" panose="02040503050406030204" pitchFamily="18" charset="0"/>
                            </a:rPr>
                          </m:ctrlPr>
                        </m:dPr>
                        <m:e>
                          <m:r>
                            <a:rPr lang="zh-CN" altLang="en-US" b="1" i="1">
                              <a:latin typeface="Cambria Math" panose="02040503050406030204" pitchFamily="18" charset="0"/>
                            </a:rPr>
                            <m:t>𝝓</m:t>
                          </m:r>
                          <m:r>
                            <a:rPr lang="zh-CN" altLang="en-US" b="1" i="0">
                              <a:latin typeface="Cambria Math" panose="02040503050406030204" pitchFamily="18" charset="0"/>
                            </a:rPr>
                            <m:t>(</m:t>
                          </m:r>
                          <m:r>
                            <a:rPr lang="zh-CN" altLang="en-US" b="1" i="1">
                              <a:latin typeface="Cambria Math" panose="02040503050406030204" pitchFamily="18" charset="0"/>
                            </a:rPr>
                            <m:t>𝒇</m:t>
                          </m:r>
                          <m:r>
                            <a:rPr lang="zh-CN" altLang="en-US" b="1" i="0">
                              <a:latin typeface="Cambria Math" panose="02040503050406030204" pitchFamily="18" charset="0"/>
                            </a:rPr>
                            <m:t>)=</m:t>
                          </m:r>
                          <m:r>
                            <a:rPr lang="zh-CN" altLang="en-US" b="1" i="0">
                              <a:latin typeface="Cambria Math" panose="02040503050406030204" pitchFamily="18" charset="0"/>
                            </a:rPr>
                            <m:t>𝐚𝐫𝐜𝐭𝐚</m:t>
                          </m:r>
                          <m:func>
                            <m:funcPr>
                              <m:ctrlPr>
                                <a:rPr lang="zh-CN" altLang="en-US" b="1" i="1">
                                  <a:latin typeface="Cambria Math" panose="02040503050406030204" pitchFamily="18" charset="0"/>
                                </a:rPr>
                              </m:ctrlPr>
                            </m:funcPr>
                            <m:fName>
                              <m:r>
                                <a:rPr lang="zh-CN" altLang="en-US" b="1" i="0">
                                  <a:latin typeface="Cambria Math" panose="02040503050406030204" pitchFamily="18" charset="0"/>
                                </a:rPr>
                                <m:t>𝐧</m:t>
                              </m:r>
                            </m:fName>
                            <m:e>
                              <m:r>
                                <a:rPr lang="zh-CN" altLang="en-US" b="1" i="0">
                                  <a:latin typeface="Cambria Math" panose="02040503050406030204" pitchFamily="18" charset="0"/>
                                </a:rPr>
                                <m:t>(</m:t>
                              </m:r>
                            </m:e>
                          </m:func>
                          <m:r>
                            <a:rPr lang="zh-CN" altLang="en-US" b="1" i="0">
                              <a:latin typeface="Cambria Math" panose="02040503050406030204" pitchFamily="18" charset="0"/>
                            </a:rPr>
                            <m:t>𝟐</m:t>
                          </m:r>
                          <m:r>
                            <a:rPr lang="zh-CN" altLang="en-US" b="1" i="1">
                              <a:latin typeface="Cambria Math" panose="02040503050406030204" pitchFamily="18" charset="0"/>
                            </a:rPr>
                            <m:t>𝝅</m:t>
                          </m:r>
                          <m:r>
                            <a:rPr lang="zh-CN" altLang="en-US" b="1" i="1">
                              <a:latin typeface="Cambria Math" panose="02040503050406030204" pitchFamily="18" charset="0"/>
                            </a:rPr>
                            <m:t>𝒇</m:t>
                          </m:r>
                          <m:r>
                            <a:rPr lang="zh-CN" altLang="en-US" b="1" i="1">
                              <a:latin typeface="Cambria Math" panose="02040503050406030204" pitchFamily="18" charset="0"/>
                            </a:rPr>
                            <m:t>𝝉</m:t>
                          </m:r>
                        </m:e>
                      </m:d>
                    </m:oMath>
                  </m:oMathPara>
                </a14:m>
                <a:endParaRPr lang="zh-CN" altLang="en-US" b="1" dirty="0"/>
              </a:p>
            </p:txBody>
          </p:sp>
        </mc:Choice>
        <mc:Fallback xmlns="">
          <p:sp>
            <p:nvSpPr>
              <p:cNvPr id="11" name="矩形 10"/>
              <p:cNvSpPr>
                <a:spLocks noRot="1" noChangeAspect="1" noMove="1" noResize="1" noEditPoints="1" noAdjustHandles="1" noChangeArrowheads="1" noChangeShapeType="1" noTextEdit="1"/>
              </p:cNvSpPr>
              <p:nvPr/>
            </p:nvSpPr>
            <p:spPr>
              <a:xfrm>
                <a:off x="5686511" y="3187786"/>
                <a:ext cx="2556726" cy="369332"/>
              </a:xfrm>
              <a:prstGeom prst="rect">
                <a:avLst/>
              </a:prstGeom>
              <a:blipFill>
                <a:blip r:embed="rId9"/>
                <a:stretch>
                  <a:fillRect t="-119672" r="-19570" b="-18360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矩形 16"/>
              <p:cNvSpPr/>
              <p:nvPr/>
            </p:nvSpPr>
            <p:spPr>
              <a:xfrm>
                <a:off x="4680012" y="3602306"/>
                <a:ext cx="4328230" cy="1311128"/>
              </a:xfrm>
              <a:prstGeom prst="rect">
                <a:avLst/>
              </a:prstGeom>
            </p:spPr>
            <p:txBody>
              <a:bodyPr wrap="square">
                <a:spAutoFit/>
              </a:bodyPr>
              <a:lstStyle/>
              <a:p>
                <a:pPr marL="285750" indent="-285750">
                  <a:lnSpc>
                    <a:spcPct val="110000"/>
                  </a:lnSpc>
                  <a:buClr>
                    <a:schemeClr val="accent3">
                      <a:lumMod val="75000"/>
                    </a:schemeClr>
                  </a:buClr>
                  <a:buFont typeface="Wingdings" pitchFamily="2" charset="2"/>
                  <a:buChar char="Ø"/>
                </a:pPr>
                <a:r>
                  <a:rPr lang="zh-CN" altLang="zh-CN" b="1" dirty="0">
                    <a:solidFill>
                      <a:prstClr val="black"/>
                    </a:solidFill>
                    <a:latin typeface="Times New Roman" panose="02020603050405020304" pitchFamily="18" charset="0"/>
                    <a:ea typeface="微软雅黑" panose="020B0503020204020204" pitchFamily="34" charset="-122"/>
                  </a:rPr>
                  <a:t>当</a:t>
                </a:r>
                <a14:m>
                  <m:oMath xmlns:m="http://schemas.openxmlformats.org/officeDocument/2006/math">
                    <m:r>
                      <a:rPr lang="en-US" altLang="zh-CN" b="1">
                        <a:solidFill>
                          <a:prstClr val="black"/>
                        </a:solidFill>
                        <a:latin typeface="Cambria Math" panose="02040503050406030204" pitchFamily="18" charset="0"/>
                        <a:ea typeface="微软雅黑" panose="020B0503020204020204" pitchFamily="34" charset="-122"/>
                      </a:rPr>
                      <m:t>𝑓</m:t>
                    </m:r>
                  </m:oMath>
                </a14:m>
                <a:r>
                  <a:rPr lang="zh-CN" altLang="zh-CN" b="1" dirty="0">
                    <a:solidFill>
                      <a:prstClr val="black"/>
                    </a:solidFill>
                    <a:latin typeface="Times New Roman" panose="02020603050405020304" pitchFamily="18" charset="0"/>
                    <a:ea typeface="微软雅黑" panose="020B0503020204020204" pitchFamily="34" charset="-122"/>
                  </a:rPr>
                  <a:t>很小时，</a:t>
                </a:r>
                <a14:m>
                  <m:oMath xmlns:m="http://schemas.openxmlformats.org/officeDocument/2006/math">
                    <m:r>
                      <a:rPr lang="en-US" altLang="zh-CN" b="1">
                        <a:solidFill>
                          <a:prstClr val="black"/>
                        </a:solidFill>
                        <a:latin typeface="Cambria Math" panose="02040503050406030204" pitchFamily="18" charset="0"/>
                        <a:ea typeface="微软雅黑" panose="020B0503020204020204" pitchFamily="34" charset="-122"/>
                      </a:rPr>
                      <m:t>𝐴</m:t>
                    </m:r>
                    <m:r>
                      <a:rPr lang="en-US" altLang="zh-CN" b="1">
                        <a:solidFill>
                          <a:prstClr val="black"/>
                        </a:solidFill>
                        <a:latin typeface="Cambria Math" panose="02040503050406030204" pitchFamily="18" charset="0"/>
                        <a:ea typeface="微软雅黑" panose="020B0503020204020204" pitchFamily="34" charset="-122"/>
                      </a:rPr>
                      <m:t>(</m:t>
                    </m:r>
                    <m:r>
                      <a:rPr lang="en-US" altLang="zh-CN" b="1">
                        <a:solidFill>
                          <a:prstClr val="black"/>
                        </a:solidFill>
                        <a:latin typeface="Cambria Math" panose="02040503050406030204" pitchFamily="18" charset="0"/>
                        <a:ea typeface="微软雅黑" panose="020B0503020204020204" pitchFamily="34" charset="-122"/>
                      </a:rPr>
                      <m:t>𝑓</m:t>
                    </m:r>
                    <m:r>
                      <a:rPr lang="en-US" altLang="zh-CN" b="1">
                        <a:solidFill>
                          <a:prstClr val="black"/>
                        </a:solidFill>
                        <a:latin typeface="Cambria Math" panose="02040503050406030204" pitchFamily="18" charset="0"/>
                        <a:ea typeface="微软雅黑" panose="020B0503020204020204" pitchFamily="34" charset="-122"/>
                      </a:rPr>
                      <m:t>)=1</m:t>
                    </m:r>
                  </m:oMath>
                </a14:m>
                <a:r>
                  <a:rPr lang="zh-CN" altLang="zh-CN" b="1" dirty="0">
                    <a:solidFill>
                      <a:prstClr val="black"/>
                    </a:solidFill>
                    <a:latin typeface="Times New Roman" panose="02020603050405020304" pitchFamily="18" charset="0"/>
                    <a:ea typeface="微软雅黑" panose="020B0503020204020204" pitchFamily="34" charset="-122"/>
                  </a:rPr>
                  <a:t>，信号不受衰减的影响，可以通过；</a:t>
                </a: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r>
                  <a:rPr lang="zh-CN" altLang="zh-CN" b="1" dirty="0">
                    <a:solidFill>
                      <a:prstClr val="black"/>
                    </a:solidFill>
                    <a:latin typeface="Times New Roman" panose="02020603050405020304" pitchFamily="18" charset="0"/>
                    <a:ea typeface="微软雅黑" panose="020B0503020204020204" pitchFamily="34" charset="-122"/>
                  </a:rPr>
                  <a:t>当</a:t>
                </a:r>
                <a14:m>
                  <m:oMath xmlns:m="http://schemas.openxmlformats.org/officeDocument/2006/math">
                    <m:r>
                      <a:rPr lang="en-US" altLang="zh-CN" b="1">
                        <a:solidFill>
                          <a:prstClr val="black"/>
                        </a:solidFill>
                        <a:latin typeface="Cambria Math" panose="02040503050406030204" pitchFamily="18" charset="0"/>
                        <a:ea typeface="微软雅黑" panose="020B0503020204020204" pitchFamily="34" charset="-122"/>
                      </a:rPr>
                      <m:t>𝑓</m:t>
                    </m:r>
                  </m:oMath>
                </a14:m>
                <a:r>
                  <a:rPr lang="zh-CN" altLang="zh-CN" b="1" dirty="0">
                    <a:solidFill>
                      <a:prstClr val="black"/>
                    </a:solidFill>
                    <a:latin typeface="Times New Roman" panose="02020603050405020304" pitchFamily="18" charset="0"/>
                    <a:ea typeface="微软雅黑" panose="020B0503020204020204" pitchFamily="34" charset="-122"/>
                  </a:rPr>
                  <a:t>很大时，</a:t>
                </a:r>
                <a14:m>
                  <m:oMath xmlns:m="http://schemas.openxmlformats.org/officeDocument/2006/math">
                    <m:r>
                      <a:rPr lang="en-US" altLang="zh-CN" b="1">
                        <a:solidFill>
                          <a:prstClr val="black"/>
                        </a:solidFill>
                        <a:latin typeface="Cambria Math" panose="02040503050406030204" pitchFamily="18" charset="0"/>
                        <a:ea typeface="微软雅黑" panose="020B0503020204020204" pitchFamily="34" charset="-122"/>
                      </a:rPr>
                      <m:t>𝐴</m:t>
                    </m:r>
                    <m:r>
                      <a:rPr lang="en-US" altLang="zh-CN" b="1">
                        <a:solidFill>
                          <a:prstClr val="black"/>
                        </a:solidFill>
                        <a:latin typeface="Cambria Math" panose="02040503050406030204" pitchFamily="18" charset="0"/>
                        <a:ea typeface="微软雅黑" panose="020B0503020204020204" pitchFamily="34" charset="-122"/>
                      </a:rPr>
                      <m:t>(</m:t>
                    </m:r>
                    <m:r>
                      <a:rPr lang="en-US" altLang="zh-CN" b="1">
                        <a:solidFill>
                          <a:prstClr val="black"/>
                        </a:solidFill>
                        <a:latin typeface="Cambria Math" panose="02040503050406030204" pitchFamily="18" charset="0"/>
                        <a:ea typeface="微软雅黑" panose="020B0503020204020204" pitchFamily="34" charset="-122"/>
                      </a:rPr>
                      <m:t>𝑓</m:t>
                    </m:r>
                    <m:r>
                      <a:rPr lang="en-US" altLang="zh-CN" b="1">
                        <a:solidFill>
                          <a:prstClr val="black"/>
                        </a:solidFill>
                        <a:latin typeface="Cambria Math" panose="02040503050406030204" pitchFamily="18" charset="0"/>
                        <a:ea typeface="微软雅黑" panose="020B0503020204020204" pitchFamily="34" charset="-122"/>
                      </a:rPr>
                      <m:t>)=0</m:t>
                    </m:r>
                  </m:oMath>
                </a14:m>
                <a:r>
                  <a:rPr lang="zh-CN" altLang="zh-CN" b="1" dirty="0">
                    <a:solidFill>
                      <a:prstClr val="black"/>
                    </a:solidFill>
                    <a:latin typeface="Times New Roman" panose="02020603050405020304" pitchFamily="18" charset="0"/>
                    <a:ea typeface="微软雅黑" panose="020B0503020204020204" pitchFamily="34" charset="-122"/>
                  </a:rPr>
                  <a:t>，信号完全被阻挡，不能通过。</a:t>
                </a:r>
              </a:p>
            </p:txBody>
          </p:sp>
        </mc:Choice>
        <mc:Fallback xmlns="">
          <p:sp>
            <p:nvSpPr>
              <p:cNvPr id="17" name="矩形 16"/>
              <p:cNvSpPr>
                <a:spLocks noRot="1" noChangeAspect="1" noMove="1" noResize="1" noEditPoints="1" noAdjustHandles="1" noChangeArrowheads="1" noChangeShapeType="1" noTextEdit="1"/>
              </p:cNvSpPr>
              <p:nvPr/>
            </p:nvSpPr>
            <p:spPr>
              <a:xfrm>
                <a:off x="4680012" y="3602306"/>
                <a:ext cx="4328230" cy="1311128"/>
              </a:xfrm>
              <a:prstGeom prst="rect">
                <a:avLst/>
              </a:prstGeom>
              <a:blipFill>
                <a:blip r:embed="rId10"/>
                <a:stretch>
                  <a:fillRect l="-986" t="-2326" b="-511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98799375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2" y="411510"/>
            <a:ext cx="3491878"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4" name="矩形 13"/>
          <p:cNvSpPr/>
          <p:nvPr/>
        </p:nvSpPr>
        <p:spPr>
          <a:xfrm>
            <a:off x="71500" y="434685"/>
            <a:ext cx="3246402" cy="461665"/>
          </a:xfrm>
          <a:prstGeom prst="rect">
            <a:avLst/>
          </a:prstGeom>
        </p:spPr>
        <p:txBody>
          <a:bodyPr wrap="none">
            <a:spAutoFit/>
          </a:bodyPr>
          <a:lstStyle/>
          <a:p>
            <a:r>
              <a:rPr lang="en-US" altLang="zh-CN" sz="2400" b="1" dirty="0">
                <a:solidFill>
                  <a:schemeClr val="bg1"/>
                </a:solidFill>
                <a:latin typeface="Times New Roman" panose="02020603050405020304" pitchFamily="18" charset="0"/>
                <a:ea typeface="微软雅黑" pitchFamily="34" charset="-122"/>
                <a:sym typeface="Times New Roman" panose="02020603050405020304" pitchFamily="18" charset="0"/>
              </a:rPr>
              <a:t> 4.3.4 RC</a:t>
            </a:r>
            <a:r>
              <a:rPr lang="zh-CN" altLang="en-US" sz="2400" b="1" dirty="0">
                <a:solidFill>
                  <a:schemeClr val="bg1"/>
                </a:solidFill>
                <a:latin typeface="Times New Roman" panose="02020603050405020304" pitchFamily="18" charset="0"/>
                <a:ea typeface="微软雅黑" pitchFamily="34" charset="-122"/>
                <a:sym typeface="Times New Roman" panose="02020603050405020304" pitchFamily="18" charset="0"/>
              </a:rPr>
              <a:t>有源滤波电路</a:t>
            </a:r>
          </a:p>
        </p:txBody>
      </p:sp>
      <p:sp>
        <p:nvSpPr>
          <p:cNvPr id="12" name="矩形 11"/>
          <p:cNvSpPr/>
          <p:nvPr/>
        </p:nvSpPr>
        <p:spPr>
          <a:xfrm>
            <a:off x="243770" y="1004423"/>
            <a:ext cx="8671630" cy="3139321"/>
          </a:xfrm>
          <a:prstGeom prst="rect">
            <a:avLst/>
          </a:prstGeom>
        </p:spPr>
        <p:txBody>
          <a:bodyPr wrap="square">
            <a:spAutoFit/>
          </a:bodyPr>
          <a:lstStyle/>
          <a:p>
            <a:pPr marL="285750" indent="-285750">
              <a:lnSpc>
                <a:spcPct val="110000"/>
              </a:lnSpc>
              <a:buClr>
                <a:schemeClr val="accent3">
                  <a:lumMod val="75000"/>
                </a:schemeClr>
              </a:buClr>
              <a:buFont typeface="Wingdings" pitchFamily="2" charset="2"/>
              <a:buChar char="Ø"/>
            </a:pPr>
            <a:r>
              <a:rPr lang="en-US" altLang="zh-CN" b="1" dirty="0">
                <a:solidFill>
                  <a:prstClr val="black"/>
                </a:solidFill>
                <a:latin typeface="Times New Roman" panose="02020603050405020304" pitchFamily="18" charset="0"/>
                <a:ea typeface="微软雅黑" panose="020B0503020204020204" pitchFamily="34" charset="-122"/>
              </a:rPr>
              <a:t>RC</a:t>
            </a:r>
            <a:r>
              <a:rPr lang="zh-CN" altLang="en-US" b="1" dirty="0">
                <a:solidFill>
                  <a:prstClr val="black"/>
                </a:solidFill>
                <a:latin typeface="Times New Roman" panose="02020603050405020304" pitchFamily="18" charset="0"/>
                <a:ea typeface="微软雅黑" panose="020B0503020204020204" pitchFamily="34" charset="-122"/>
              </a:rPr>
              <a:t>有源滤波器由</a:t>
            </a:r>
            <a:r>
              <a:rPr lang="zh-CN" altLang="en-US" b="1" dirty="0">
                <a:solidFill>
                  <a:srgbClr val="FF0000"/>
                </a:solidFill>
                <a:latin typeface="Times New Roman" panose="02020603050405020304" pitchFamily="18" charset="0"/>
                <a:ea typeface="微软雅黑" panose="020B0503020204020204" pitchFamily="34" charset="-122"/>
              </a:rPr>
              <a:t>电阻</a:t>
            </a:r>
            <a:r>
              <a:rPr lang="zh-CN" altLang="en-US" b="1" dirty="0">
                <a:solidFill>
                  <a:prstClr val="black"/>
                </a:solidFill>
                <a:latin typeface="Times New Roman" panose="02020603050405020304" pitchFamily="18" charset="0"/>
                <a:ea typeface="微软雅黑" panose="020B0503020204020204" pitchFamily="34" charset="-122"/>
              </a:rPr>
              <a:t>、</a:t>
            </a:r>
            <a:r>
              <a:rPr lang="zh-CN" altLang="en-US" b="1" dirty="0">
                <a:solidFill>
                  <a:srgbClr val="FF0000"/>
                </a:solidFill>
                <a:latin typeface="Times New Roman" panose="02020603050405020304" pitchFamily="18" charset="0"/>
                <a:ea typeface="微软雅黑" panose="020B0503020204020204" pitchFamily="34" charset="-122"/>
              </a:rPr>
              <a:t>电容</a:t>
            </a:r>
            <a:r>
              <a:rPr lang="zh-CN" altLang="en-US" b="1" dirty="0">
                <a:solidFill>
                  <a:prstClr val="black"/>
                </a:solidFill>
                <a:latin typeface="Times New Roman" panose="02020603050405020304" pitchFamily="18" charset="0"/>
                <a:ea typeface="微软雅黑" panose="020B0503020204020204" pitchFamily="34" charset="-122"/>
              </a:rPr>
              <a:t>和</a:t>
            </a:r>
            <a:r>
              <a:rPr lang="zh-CN" altLang="en-US" b="1" dirty="0">
                <a:solidFill>
                  <a:srgbClr val="FF0000"/>
                </a:solidFill>
                <a:latin typeface="Times New Roman" panose="02020603050405020304" pitchFamily="18" charset="0"/>
                <a:ea typeface="微软雅黑" panose="020B0503020204020204" pitchFamily="34" charset="-122"/>
              </a:rPr>
              <a:t>集成运算放大器</a:t>
            </a:r>
            <a:r>
              <a:rPr lang="zh-CN" altLang="en-US" b="1" dirty="0">
                <a:solidFill>
                  <a:prstClr val="black"/>
                </a:solidFill>
                <a:latin typeface="Times New Roman" panose="02020603050405020304" pitchFamily="18" charset="0"/>
                <a:ea typeface="微软雅黑" panose="020B0503020204020204" pitchFamily="34" charset="-122"/>
              </a:rPr>
              <a:t>组成；</a:t>
            </a: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rPr>
              <a:t>利用有源器件的</a:t>
            </a:r>
            <a:r>
              <a:rPr lang="zh-CN" altLang="en-US" b="1" dirty="0">
                <a:solidFill>
                  <a:srgbClr val="FF0000"/>
                </a:solidFill>
                <a:latin typeface="Times New Roman" panose="02020603050405020304" pitchFamily="18" charset="0"/>
                <a:ea typeface="微软雅黑" panose="020B0503020204020204" pitchFamily="34" charset="-122"/>
              </a:rPr>
              <a:t>放大</a:t>
            </a:r>
            <a:r>
              <a:rPr lang="zh-CN" altLang="en-US" b="1" dirty="0">
                <a:solidFill>
                  <a:prstClr val="black"/>
                </a:solidFill>
                <a:latin typeface="Times New Roman" panose="02020603050405020304" pitchFamily="18" charset="0"/>
                <a:ea typeface="微软雅黑" panose="020B0503020204020204" pitchFamily="34" charset="-122"/>
              </a:rPr>
              <a:t>和</a:t>
            </a:r>
            <a:r>
              <a:rPr lang="zh-CN" altLang="en-US" b="1" dirty="0">
                <a:solidFill>
                  <a:srgbClr val="FF0000"/>
                </a:solidFill>
                <a:latin typeface="Times New Roman" panose="02020603050405020304" pitchFamily="18" charset="0"/>
                <a:ea typeface="微软雅黑" panose="020B0503020204020204" pitchFamily="34" charset="-122"/>
              </a:rPr>
              <a:t>隔</a:t>
            </a:r>
            <a:r>
              <a:rPr lang="zh-CN" altLang="en-US" b="1" dirty="0">
                <a:solidFill>
                  <a:prstClr val="black"/>
                </a:solidFill>
                <a:latin typeface="Times New Roman" panose="02020603050405020304" pitchFamily="18" charset="0"/>
                <a:ea typeface="微软雅黑" panose="020B0503020204020204" pitchFamily="34" charset="-122"/>
              </a:rPr>
              <a:t>离作用，</a:t>
            </a:r>
            <a:r>
              <a:rPr lang="en-US" altLang="zh-CN" b="1" dirty="0">
                <a:solidFill>
                  <a:prstClr val="black"/>
                </a:solidFill>
                <a:latin typeface="Times New Roman" panose="02020603050405020304" pitchFamily="18" charset="0"/>
                <a:ea typeface="微软雅黑" panose="020B0503020204020204" pitchFamily="34" charset="-122"/>
              </a:rPr>
              <a:t>RC</a:t>
            </a:r>
            <a:r>
              <a:rPr lang="zh-CN" altLang="en-US" b="1" dirty="0">
                <a:solidFill>
                  <a:prstClr val="black"/>
                </a:solidFill>
                <a:latin typeface="Times New Roman" panose="02020603050405020304" pitchFamily="18" charset="0"/>
                <a:ea typeface="微软雅黑" panose="020B0503020204020204" pitchFamily="34" charset="-122"/>
              </a:rPr>
              <a:t>有源滤波器在通带内有一定的增益和</a:t>
            </a:r>
            <a:r>
              <a:rPr lang="zh-CN" altLang="en-US" b="1" dirty="0">
                <a:solidFill>
                  <a:srgbClr val="FF0000"/>
                </a:solidFill>
                <a:latin typeface="Times New Roman" panose="02020603050405020304" pitchFamily="18" charset="0"/>
                <a:ea typeface="微软雅黑" panose="020B0503020204020204" pitchFamily="34" charset="-122"/>
              </a:rPr>
              <a:t>很强的带负载能力</a:t>
            </a:r>
            <a:r>
              <a:rPr lang="zh-CN" altLang="en-US" b="1" dirty="0">
                <a:solidFill>
                  <a:prstClr val="black"/>
                </a:solidFill>
                <a:latin typeface="Times New Roman" panose="02020603050405020304" pitchFamily="18" charset="0"/>
                <a:ea typeface="微软雅黑" panose="020B0503020204020204" pitchFamily="34" charset="-122"/>
              </a:rPr>
              <a:t>；</a:t>
            </a: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rPr>
              <a:t>该滤波器的频率响应特性为：</a:t>
            </a:r>
            <a:endParaRPr lang="en-US" altLang="zh-CN" b="1" dirty="0">
              <a:solidFill>
                <a:prstClr val="black"/>
              </a:solidFill>
              <a:latin typeface="Times New Roman" panose="02020603050405020304" pitchFamily="18" charset="0"/>
              <a:ea typeface="微软雅黑" panose="020B0503020204020204" pitchFamily="34" charset="-122"/>
            </a:endParaRPr>
          </a:p>
        </p:txBody>
      </p:sp>
      <p:pic>
        <p:nvPicPr>
          <p:cNvPr id="15" name="图片 14"/>
          <p:cNvPicPr/>
          <p:nvPr/>
        </p:nvPicPr>
        <p:blipFill>
          <a:blip r:embed="rId3"/>
          <a:stretch>
            <a:fillRect/>
          </a:stretch>
        </p:blipFill>
        <p:spPr>
          <a:xfrm>
            <a:off x="2051720" y="1815666"/>
            <a:ext cx="2304256" cy="1860208"/>
          </a:xfrm>
          <a:prstGeom prst="rect">
            <a:avLst/>
          </a:prstGeom>
        </p:spPr>
      </p:pic>
      <mc:AlternateContent xmlns:mc="http://schemas.openxmlformats.org/markup-compatibility/2006" xmlns:a14="http://schemas.microsoft.com/office/drawing/2010/main">
        <mc:Choice Requires="a14">
          <p:sp>
            <p:nvSpPr>
              <p:cNvPr id="3" name="矩形 2"/>
              <p:cNvSpPr/>
              <p:nvPr/>
            </p:nvSpPr>
            <p:spPr>
              <a:xfrm>
                <a:off x="5249534" y="2284105"/>
                <a:ext cx="2772308" cy="923330"/>
              </a:xfrm>
              <a:prstGeom prst="rect">
                <a:avLst/>
              </a:prstGeom>
            </p:spPr>
            <p:txBody>
              <a:bodyPr wrap="square">
                <a:spAutoFit/>
              </a:bodyPr>
              <a:lstStyle/>
              <a:p>
                <a:pPr algn="just"/>
                <a:r>
                  <a:rPr lang="zh-CN" altLang="zh-CN" b="1" dirty="0">
                    <a:solidFill>
                      <a:prstClr val="black"/>
                    </a:solidFill>
                    <a:latin typeface="Times New Roman" panose="02020603050405020304" pitchFamily="18" charset="0"/>
                    <a:ea typeface="微软雅黑" panose="020B0503020204020204" pitchFamily="34" charset="-122"/>
                  </a:rPr>
                  <a:t>集成运算放大器位于</a:t>
                </a:r>
                <a:r>
                  <a:rPr lang="en-US" altLang="zh-CN" b="1" dirty="0">
                    <a:solidFill>
                      <a:prstClr val="black"/>
                    </a:solidFill>
                    <a:latin typeface="Times New Roman" panose="02020603050405020304" pitchFamily="18" charset="0"/>
                    <a:ea typeface="微软雅黑" panose="020B0503020204020204" pitchFamily="34" charset="-122"/>
                  </a:rPr>
                  <a:t>RC</a:t>
                </a:r>
                <a:r>
                  <a:rPr lang="zh-CN" altLang="zh-CN" b="1" dirty="0">
                    <a:solidFill>
                      <a:prstClr val="black"/>
                    </a:solidFill>
                    <a:latin typeface="Times New Roman" panose="02020603050405020304" pitchFamily="18" charset="0"/>
                    <a:ea typeface="微软雅黑" panose="020B0503020204020204" pitchFamily="34" charset="-122"/>
                  </a:rPr>
                  <a:t>滤波器和负载</a:t>
                </a:r>
                <a14:m>
                  <m:oMath xmlns:m="http://schemas.openxmlformats.org/officeDocument/2006/math">
                    <m:sSub>
                      <m:sSubPr>
                        <m:ctrlPr>
                          <a:rPr lang="zh-CN" altLang="zh-CN" b="1" i="1">
                            <a:solidFill>
                              <a:prstClr val="black"/>
                            </a:solidFill>
                            <a:latin typeface="Cambria Math" panose="02040503050406030204" pitchFamily="18" charset="0"/>
                            <a:ea typeface="微软雅黑" panose="020B0503020204020204" pitchFamily="34" charset="-122"/>
                          </a:rPr>
                        </m:ctrlPr>
                      </m:sSubPr>
                      <m:e>
                        <m:r>
                          <a:rPr lang="en-US" altLang="zh-CN" b="1">
                            <a:solidFill>
                              <a:prstClr val="black"/>
                            </a:solidFill>
                            <a:latin typeface="Cambria Math" panose="02040503050406030204" pitchFamily="18" charset="0"/>
                            <a:ea typeface="微软雅黑" panose="020B0503020204020204" pitchFamily="34" charset="-122"/>
                          </a:rPr>
                          <m:t>𝑅</m:t>
                        </m:r>
                      </m:e>
                      <m:sub>
                        <m:r>
                          <a:rPr lang="en-US" altLang="zh-CN" b="1">
                            <a:solidFill>
                              <a:prstClr val="black"/>
                            </a:solidFill>
                            <a:latin typeface="Cambria Math" panose="02040503050406030204" pitchFamily="18" charset="0"/>
                            <a:ea typeface="微软雅黑" panose="020B0503020204020204" pitchFamily="34" charset="-122"/>
                          </a:rPr>
                          <m:t>𝐿</m:t>
                        </m:r>
                      </m:sub>
                    </m:sSub>
                  </m:oMath>
                </a14:m>
                <a:r>
                  <a:rPr lang="zh-CN" altLang="zh-CN" b="1" dirty="0">
                    <a:solidFill>
                      <a:prstClr val="black"/>
                    </a:solidFill>
                    <a:latin typeface="Times New Roman" panose="02020603050405020304" pitchFamily="18" charset="0"/>
                    <a:ea typeface="微软雅黑" panose="020B0503020204020204" pitchFamily="34" charset="-122"/>
                  </a:rPr>
                  <a:t>之间，起到信号放大和隔离的作用</a:t>
                </a:r>
                <a:endParaRPr lang="zh-CN" altLang="en-US" b="1" dirty="0">
                  <a:solidFill>
                    <a:prstClr val="black"/>
                  </a:solidFill>
                  <a:latin typeface="Times New Roman" panose="02020603050405020304" pitchFamily="18" charset="0"/>
                  <a:ea typeface="微软雅黑" panose="020B0503020204020204" pitchFamily="34" charset="-122"/>
                </a:endParaRPr>
              </a:p>
            </p:txBody>
          </p:sp>
        </mc:Choice>
        <mc:Fallback xmlns="">
          <p:sp>
            <p:nvSpPr>
              <p:cNvPr id="3" name="矩形 2"/>
              <p:cNvSpPr>
                <a:spLocks noRot="1" noChangeAspect="1" noMove="1" noResize="1" noEditPoints="1" noAdjustHandles="1" noChangeArrowheads="1" noChangeShapeType="1" noTextEdit="1"/>
              </p:cNvSpPr>
              <p:nvPr/>
            </p:nvSpPr>
            <p:spPr>
              <a:xfrm>
                <a:off x="5249534" y="2284105"/>
                <a:ext cx="2772308" cy="923330"/>
              </a:xfrm>
              <a:prstGeom prst="rect">
                <a:avLst/>
              </a:prstGeom>
              <a:blipFill>
                <a:blip r:embed="rId4"/>
                <a:stretch>
                  <a:fillRect l="-1758" t="-3974" r="-1978" b="-993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Rectangular Callout 6"/>
              <p:cNvSpPr/>
              <p:nvPr/>
            </p:nvSpPr>
            <p:spPr bwMode="auto">
              <a:xfrm>
                <a:off x="5971688" y="4326291"/>
                <a:ext cx="2050154" cy="576430"/>
              </a:xfrm>
              <a:prstGeom prst="wedgeRectCallout">
                <a:avLst>
                  <a:gd name="adj1" fmla="val -99638"/>
                  <a:gd name="adj2" fmla="val 16700"/>
                </a:avLst>
              </a:prstGeom>
              <a:solidFill>
                <a:schemeClr val="accent3">
                  <a:lumMod val="60000"/>
                  <a:lumOff val="40000"/>
                </a:schemeClr>
              </a:solidFill>
            </p:spPr>
            <p:style>
              <a:lnRef idx="1">
                <a:schemeClr val="accent5"/>
              </a:lnRef>
              <a:fillRef idx="3">
                <a:schemeClr val="accent5"/>
              </a:fillRef>
              <a:effectRef idx="2">
                <a:schemeClr val="accent5"/>
              </a:effectRef>
              <a:fontRef idx="minor">
                <a:schemeClr val="lt1"/>
              </a:fontRef>
            </p:style>
            <p:txBody>
              <a:bodyPr rtlCol="0" anchor="ctr"/>
              <a:lstStyle/>
              <a:p>
                <a:pPr algn="ctr"/>
                <a:r>
                  <a:rPr lang="zh-CN" altLang="en-US" b="1" dirty="0">
                    <a:solidFill>
                      <a:prstClr val="black"/>
                    </a:solidFill>
                    <a:latin typeface="Times New Roman" panose="02020603050405020304" pitchFamily="18" charset="0"/>
                    <a:ea typeface="微软雅黑" panose="020B0503020204020204" pitchFamily="34" charset="-122"/>
                  </a:rPr>
                  <a:t>滤波器的固有角频率，</a:t>
                </a:r>
                <a14:m>
                  <m:oMath xmlns:m="http://schemas.openxmlformats.org/officeDocument/2006/math">
                    <m:sSub>
                      <m:sSubPr>
                        <m:ctrlPr>
                          <a:rPr lang="zh-CN" altLang="zh-CN" b="1" i="1">
                            <a:solidFill>
                              <a:schemeClr val="tx1"/>
                            </a:solidFill>
                            <a:latin typeface="Cambria Math" panose="02040503050406030204" pitchFamily="18" charset="0"/>
                          </a:rPr>
                        </m:ctrlPr>
                      </m:sSubPr>
                      <m:e>
                        <m:r>
                          <a:rPr lang="en-US" altLang="zh-CN" b="1" i="1">
                            <a:solidFill>
                              <a:schemeClr val="tx1"/>
                            </a:solidFill>
                            <a:latin typeface="Cambria Math" panose="02040503050406030204" pitchFamily="18" charset="0"/>
                          </a:rPr>
                          <m:t>𝝎</m:t>
                        </m:r>
                      </m:e>
                      <m:sub>
                        <m:r>
                          <a:rPr lang="en-US" altLang="zh-CN" b="1" i="1">
                            <a:solidFill>
                              <a:schemeClr val="tx1"/>
                            </a:solidFill>
                            <a:latin typeface="Cambria Math" panose="02040503050406030204" pitchFamily="18" charset="0"/>
                          </a:rPr>
                          <m:t>𝟎</m:t>
                        </m:r>
                      </m:sub>
                    </m:sSub>
                    <m:r>
                      <a:rPr lang="en-US" altLang="zh-CN" b="1" i="1">
                        <a:solidFill>
                          <a:schemeClr val="tx1"/>
                        </a:solidFill>
                        <a:latin typeface="Cambria Math" panose="02040503050406030204" pitchFamily="18" charset="0"/>
                      </a:rPr>
                      <m:t>=</m:t>
                    </m:r>
                    <m:r>
                      <a:rPr lang="en-US" altLang="zh-CN" b="1" i="1">
                        <a:solidFill>
                          <a:schemeClr val="tx1"/>
                        </a:solidFill>
                        <a:latin typeface="Cambria Math" panose="02040503050406030204" pitchFamily="18" charset="0"/>
                      </a:rPr>
                      <m:t>𝟏</m:t>
                    </m:r>
                    <m:r>
                      <a:rPr lang="en-US" altLang="zh-CN" b="1" i="1">
                        <a:solidFill>
                          <a:schemeClr val="tx1"/>
                        </a:solidFill>
                        <a:latin typeface="Cambria Math" panose="02040503050406030204" pitchFamily="18" charset="0"/>
                      </a:rPr>
                      <m:t>/</m:t>
                    </m:r>
                    <m:r>
                      <a:rPr lang="en-US" altLang="zh-CN" b="1" i="1">
                        <a:solidFill>
                          <a:schemeClr val="tx1"/>
                        </a:solidFill>
                        <a:latin typeface="Cambria Math" panose="02040503050406030204" pitchFamily="18" charset="0"/>
                      </a:rPr>
                      <m:t>𝑹𝑪</m:t>
                    </m:r>
                  </m:oMath>
                </a14:m>
                <a:endParaRPr lang="en-US" b="1" i="1" dirty="0">
                  <a:solidFill>
                    <a:schemeClr val="tx1"/>
                  </a:solidFill>
                  <a:latin typeface="Cambria Math" panose="02040503050406030204" pitchFamily="18" charset="0"/>
                </a:endParaRPr>
              </a:p>
            </p:txBody>
          </p:sp>
        </mc:Choice>
        <mc:Fallback xmlns="">
          <p:sp>
            <p:nvSpPr>
              <p:cNvPr id="18" name="Rectangular Callout 6"/>
              <p:cNvSpPr>
                <a:spLocks noRot="1" noChangeAspect="1" noMove="1" noResize="1" noEditPoints="1" noAdjustHandles="1" noChangeArrowheads="1" noChangeShapeType="1" noTextEdit="1"/>
              </p:cNvSpPr>
              <p:nvPr/>
            </p:nvSpPr>
            <p:spPr bwMode="auto">
              <a:xfrm>
                <a:off x="5971688" y="4326291"/>
                <a:ext cx="2050154" cy="576430"/>
              </a:xfrm>
              <a:prstGeom prst="wedgeRectCallout">
                <a:avLst>
                  <a:gd name="adj1" fmla="val -99638"/>
                  <a:gd name="adj2" fmla="val 16700"/>
                </a:avLst>
              </a:prstGeom>
              <a:blipFill>
                <a:blip r:embed="rId5"/>
                <a:stretch>
                  <a:fillRect/>
                </a:stretch>
              </a:blipFill>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矩形 15"/>
              <p:cNvSpPr/>
              <p:nvPr/>
            </p:nvSpPr>
            <p:spPr>
              <a:xfrm>
                <a:off x="3167844" y="3985300"/>
                <a:ext cx="2803844" cy="85106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b="1" i="1">
                          <a:latin typeface="Cambria Math" panose="02040503050406030204" pitchFamily="18" charset="0"/>
                        </a:rPr>
                        <m:t>𝑨</m:t>
                      </m:r>
                      <m:r>
                        <a:rPr lang="zh-CN" altLang="en-US" b="1" i="0">
                          <a:latin typeface="Cambria Math" panose="02040503050406030204" pitchFamily="18" charset="0"/>
                        </a:rPr>
                        <m:t>(</m:t>
                      </m:r>
                      <m:r>
                        <a:rPr lang="zh-CN" altLang="en-US" b="1" i="1">
                          <a:latin typeface="Cambria Math" panose="02040503050406030204" pitchFamily="18" charset="0"/>
                        </a:rPr>
                        <m:t>𝝎</m:t>
                      </m:r>
                      <m:r>
                        <a:rPr lang="zh-CN" altLang="en-US" b="1" i="0">
                          <a:latin typeface="Cambria Math" panose="02040503050406030204" pitchFamily="18" charset="0"/>
                        </a:rPr>
                        <m:t>)=</m:t>
                      </m:r>
                      <m:f>
                        <m:fPr>
                          <m:ctrlPr>
                            <a:rPr lang="zh-CN" altLang="en-US" b="1" i="1">
                              <a:latin typeface="Cambria Math" panose="02040503050406030204" pitchFamily="18" charset="0"/>
                            </a:rPr>
                          </m:ctrlPr>
                        </m:fPr>
                        <m:num>
                          <m:r>
                            <a:rPr lang="zh-CN" altLang="en-US" b="1" i="0">
                              <a:latin typeface="Cambria Math" panose="02040503050406030204" pitchFamily="18" charset="0"/>
                            </a:rPr>
                            <m:t>𝟏</m:t>
                          </m:r>
                        </m:num>
                        <m:den>
                          <m:r>
                            <a:rPr lang="zh-CN" altLang="en-US" b="1" i="0">
                              <a:latin typeface="Cambria Math" panose="02040503050406030204" pitchFamily="18" charset="0"/>
                            </a:rPr>
                            <m:t>𝟏</m:t>
                          </m:r>
                          <m:r>
                            <a:rPr lang="zh-CN" altLang="en-US" b="1" i="0">
                              <a:latin typeface="Cambria Math" panose="02040503050406030204" pitchFamily="18" charset="0"/>
                            </a:rPr>
                            <m:t>+</m:t>
                          </m:r>
                          <m:r>
                            <a:rPr lang="zh-CN" altLang="en-US" b="1" i="0">
                              <a:latin typeface="Cambria Math" panose="02040503050406030204" pitchFamily="18" charset="0"/>
                            </a:rPr>
                            <m:t>𝐣</m:t>
                          </m:r>
                          <m:f>
                            <m:fPr>
                              <m:ctrlPr>
                                <a:rPr lang="zh-CN" altLang="en-US" b="1" i="1">
                                  <a:latin typeface="Cambria Math" panose="02040503050406030204" pitchFamily="18" charset="0"/>
                                </a:rPr>
                              </m:ctrlPr>
                            </m:fPr>
                            <m:num>
                              <m:r>
                                <a:rPr lang="zh-CN" altLang="en-US" b="1" i="1">
                                  <a:latin typeface="Cambria Math" panose="02040503050406030204" pitchFamily="18" charset="0"/>
                                </a:rPr>
                                <m:t>𝝎</m:t>
                              </m:r>
                            </m:num>
                            <m:den>
                              <m:sSub>
                                <m:sSubPr>
                                  <m:ctrlPr>
                                    <a:rPr lang="zh-CN" altLang="en-US" b="1" i="1">
                                      <a:latin typeface="Cambria Math" panose="02040503050406030204" pitchFamily="18" charset="0"/>
                                    </a:rPr>
                                  </m:ctrlPr>
                                </m:sSubPr>
                                <m:e>
                                  <m:r>
                                    <a:rPr lang="zh-CN" altLang="en-US" b="1" i="1">
                                      <a:latin typeface="Cambria Math" panose="02040503050406030204" pitchFamily="18" charset="0"/>
                                    </a:rPr>
                                    <m:t>𝝎</m:t>
                                  </m:r>
                                </m:e>
                                <m:sub>
                                  <m:r>
                                    <a:rPr lang="zh-CN" altLang="en-US" b="1" i="0">
                                      <a:latin typeface="Cambria Math" panose="02040503050406030204" pitchFamily="18" charset="0"/>
                                    </a:rPr>
                                    <m:t>𝟎</m:t>
                                  </m:r>
                                </m:sub>
                              </m:sSub>
                            </m:den>
                          </m:f>
                        </m:den>
                      </m:f>
                      <m:r>
                        <a:rPr lang="zh-CN" altLang="en-US" b="1" i="0">
                          <a:latin typeface="Cambria Math" panose="02040503050406030204" pitchFamily="18" charset="0"/>
                        </a:rPr>
                        <m:t>(</m:t>
                      </m:r>
                      <m:r>
                        <a:rPr lang="zh-CN" altLang="en-US" b="1" i="0">
                          <a:latin typeface="Cambria Math" panose="02040503050406030204" pitchFamily="18" charset="0"/>
                        </a:rPr>
                        <m:t>𝟏</m:t>
                      </m:r>
                      <m:r>
                        <a:rPr lang="zh-CN" altLang="en-US" b="1" i="0">
                          <a:latin typeface="Cambria Math" panose="02040503050406030204" pitchFamily="18" charset="0"/>
                        </a:rPr>
                        <m:t>+</m:t>
                      </m:r>
                      <m:f>
                        <m:fPr>
                          <m:ctrlPr>
                            <a:rPr lang="zh-CN" altLang="en-US" b="1" i="1">
                              <a:latin typeface="Cambria Math" panose="02040503050406030204" pitchFamily="18" charset="0"/>
                            </a:rPr>
                          </m:ctrlPr>
                        </m:fPr>
                        <m:num>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𝑹</m:t>
                              </m:r>
                            </m:e>
                            <m:sub>
                              <m:r>
                                <a:rPr lang="zh-CN" altLang="en-US" b="1" i="1">
                                  <a:latin typeface="Cambria Math" panose="02040503050406030204" pitchFamily="18" charset="0"/>
                                </a:rPr>
                                <m:t>𝒇</m:t>
                              </m:r>
                            </m:sub>
                          </m:sSub>
                        </m:num>
                        <m:den>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𝑹</m:t>
                              </m:r>
                            </m:e>
                            <m:sub>
                              <m:r>
                                <a:rPr lang="zh-CN" altLang="en-US" b="1" i="0">
                                  <a:latin typeface="Cambria Math" panose="02040503050406030204" pitchFamily="18" charset="0"/>
                                </a:rPr>
                                <m:t>𝟏</m:t>
                              </m:r>
                            </m:sub>
                          </m:sSub>
                        </m:den>
                      </m:f>
                      <m:r>
                        <a:rPr lang="en-US" altLang="zh-CN" b="1" i="1">
                          <a:latin typeface="Cambria Math" panose="02040503050406030204" pitchFamily="18" charset="0"/>
                        </a:rPr>
                        <m:t>)</m:t>
                      </m:r>
                    </m:oMath>
                  </m:oMathPara>
                </a14:m>
                <a:endParaRPr lang="zh-CN" altLang="en-US" b="1" dirty="0"/>
              </a:p>
            </p:txBody>
          </p:sp>
        </mc:Choice>
        <mc:Fallback xmlns="">
          <p:sp>
            <p:nvSpPr>
              <p:cNvPr id="16" name="矩形 15"/>
              <p:cNvSpPr>
                <a:spLocks noRot="1" noChangeAspect="1" noMove="1" noResize="1" noEditPoints="1" noAdjustHandles="1" noChangeArrowheads="1" noChangeShapeType="1" noTextEdit="1"/>
              </p:cNvSpPr>
              <p:nvPr/>
            </p:nvSpPr>
            <p:spPr>
              <a:xfrm>
                <a:off x="3167844" y="3985300"/>
                <a:ext cx="2803844" cy="851067"/>
              </a:xfrm>
              <a:prstGeom prst="rect">
                <a:avLst/>
              </a:prstGeom>
              <a:blipFill>
                <a:blip r:embed="rId6"/>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35247240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七角星 22"/>
          <p:cNvSpPr/>
          <p:nvPr/>
        </p:nvSpPr>
        <p:spPr>
          <a:xfrm>
            <a:off x="2506497" y="1318822"/>
            <a:ext cx="648072" cy="576064"/>
          </a:xfrm>
          <a:prstGeom prst="star7">
            <a:avLst/>
          </a:prstGeom>
          <a:solidFill>
            <a:schemeClr val="accent5">
              <a:lumMod val="20000"/>
              <a:lumOff val="80000"/>
            </a:schemeClr>
          </a:solidFill>
          <a:scene3d>
            <a:camera prst="orthographicFront"/>
            <a:lightRig rig="threePt" dir="t"/>
          </a:scene3d>
          <a:sp3d>
            <a:bevelT w="152400" h="50800" prst="softRound"/>
          </a:sp3d>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CN" sz="2800" b="1" dirty="0">
                <a:latin typeface="Times New Roman" panose="02020603050405020304" pitchFamily="18" charset="0"/>
                <a:ea typeface="微软雅黑" panose="020B0503020204020204" pitchFamily="34" charset="-122"/>
                <a:sym typeface="Times New Roman" panose="02020603050405020304" pitchFamily="18" charset="0"/>
              </a:rPr>
              <a:t>1</a:t>
            </a:r>
            <a:endParaRPr lang="zh-CN" altLang="en-US" sz="2800" b="1" dirty="0">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3" name="矩形 2"/>
          <p:cNvSpPr/>
          <p:nvPr/>
        </p:nvSpPr>
        <p:spPr>
          <a:xfrm>
            <a:off x="3663772" y="1376021"/>
            <a:ext cx="2885726" cy="461665"/>
          </a:xfrm>
          <a:prstGeom prst="rect">
            <a:avLst/>
          </a:prstGeom>
        </p:spPr>
        <p:txBody>
          <a:bodyPr wrap="none">
            <a:spAutoFit/>
          </a:bodyPr>
          <a:lstStyle/>
          <a:p>
            <a:r>
              <a:rPr lang="en-US" altLang="zh-CN" sz="2400" b="1" dirty="0">
                <a:latin typeface="Times New Roman" panose="02020603050405020304" pitchFamily="18" charset="0"/>
                <a:ea typeface="微软雅黑" panose="020B0503020204020204" pitchFamily="34" charset="-122"/>
                <a:sym typeface="Times New Roman" panose="02020603050405020304" pitchFamily="18" charset="0"/>
              </a:rPr>
              <a:t>4.4.1  </a:t>
            </a:r>
            <a:r>
              <a:rPr lang="zh-CN" altLang="en-US" sz="2400" b="1" dirty="0">
                <a:latin typeface="Times New Roman" panose="02020603050405020304" pitchFamily="18" charset="0"/>
                <a:ea typeface="微软雅黑" panose="020B0503020204020204" pitchFamily="34" charset="-122"/>
                <a:sym typeface="Times New Roman" panose="02020603050405020304" pitchFamily="18" charset="0"/>
              </a:rPr>
              <a:t>电压</a:t>
            </a:r>
            <a:r>
              <a:rPr lang="en-US" altLang="zh-CN" sz="2400" b="1" dirty="0">
                <a:latin typeface="Times New Roman" panose="02020603050405020304" pitchFamily="18" charset="0"/>
                <a:ea typeface="微软雅黑" panose="020B0503020204020204" pitchFamily="34" charset="-122"/>
                <a:sym typeface="Times New Roman" panose="02020603050405020304" pitchFamily="18" charset="0"/>
              </a:rPr>
              <a:t>/</a:t>
            </a:r>
            <a:r>
              <a:rPr lang="zh-CN" altLang="en-US" sz="2400" b="1" dirty="0">
                <a:latin typeface="Times New Roman" panose="02020603050405020304" pitchFamily="18" charset="0"/>
                <a:ea typeface="微软雅黑" panose="020B0503020204020204" pitchFamily="34" charset="-122"/>
                <a:sym typeface="Times New Roman" panose="02020603050405020304" pitchFamily="18" charset="0"/>
              </a:rPr>
              <a:t>电流变换</a:t>
            </a:r>
            <a:endParaRPr lang="zh-CN" altLang="zh-CN" sz="2400" b="1" dirty="0">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3" name="矩形 12"/>
          <p:cNvSpPr/>
          <p:nvPr/>
        </p:nvSpPr>
        <p:spPr>
          <a:xfrm>
            <a:off x="2" y="411510"/>
            <a:ext cx="2159730"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4" name="矩形 13"/>
          <p:cNvSpPr/>
          <p:nvPr/>
        </p:nvSpPr>
        <p:spPr>
          <a:xfrm>
            <a:off x="71500" y="434685"/>
            <a:ext cx="1954381" cy="461665"/>
          </a:xfrm>
          <a:prstGeom prst="rect">
            <a:avLst/>
          </a:prstGeom>
        </p:spPr>
        <p:txBody>
          <a:bodyPr wrap="none">
            <a:spAutoFit/>
          </a:bodyPr>
          <a:lstStyle/>
          <a:p>
            <a:r>
              <a:rPr lang="en-US" altLang="zh-CN" sz="2400" b="1" dirty="0">
                <a:solidFill>
                  <a:schemeClr val="bg1"/>
                </a:solidFill>
                <a:latin typeface="Times New Roman" panose="02020603050405020304" pitchFamily="18" charset="0"/>
                <a:ea typeface="微软雅黑" pitchFamily="34" charset="-122"/>
                <a:sym typeface="Times New Roman" panose="02020603050405020304" pitchFamily="18" charset="0"/>
              </a:rPr>
              <a:t> 4.4 </a:t>
            </a:r>
            <a:r>
              <a:rPr lang="zh-CN" altLang="en-US" sz="2400" b="1" dirty="0">
                <a:solidFill>
                  <a:schemeClr val="bg1"/>
                </a:solidFill>
                <a:latin typeface="Times New Roman" panose="02020603050405020304" pitchFamily="18" charset="0"/>
                <a:ea typeface="微软雅黑" pitchFamily="34" charset="-122"/>
                <a:sym typeface="Times New Roman" panose="02020603050405020304" pitchFamily="18" charset="0"/>
              </a:rPr>
              <a:t>信号变换</a:t>
            </a:r>
          </a:p>
        </p:txBody>
      </p:sp>
      <p:sp>
        <p:nvSpPr>
          <p:cNvPr id="8" name="七角星 7"/>
          <p:cNvSpPr/>
          <p:nvPr/>
        </p:nvSpPr>
        <p:spPr>
          <a:xfrm>
            <a:off x="2511644" y="2886285"/>
            <a:ext cx="648072" cy="576064"/>
          </a:xfrm>
          <a:prstGeom prst="star7">
            <a:avLst/>
          </a:prstGeom>
          <a:solidFill>
            <a:schemeClr val="accent5">
              <a:lumMod val="20000"/>
              <a:lumOff val="80000"/>
            </a:schemeClr>
          </a:solidFill>
          <a:scene3d>
            <a:camera prst="orthographicFront"/>
            <a:lightRig rig="threePt" dir="t"/>
          </a:scene3d>
          <a:sp3d>
            <a:bevelT w="152400" h="50800" prst="softRound"/>
          </a:sp3d>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CN" sz="2800" b="1" dirty="0">
                <a:latin typeface="Times New Roman" panose="02020603050405020304" pitchFamily="18" charset="0"/>
                <a:ea typeface="微软雅黑" panose="020B0503020204020204" pitchFamily="34" charset="-122"/>
                <a:sym typeface="Times New Roman" panose="02020603050405020304" pitchFamily="18" charset="0"/>
              </a:rPr>
              <a:t>2</a:t>
            </a:r>
            <a:endParaRPr lang="zh-CN" altLang="en-US" sz="2800" b="1" dirty="0">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9" name="矩形 8"/>
          <p:cNvSpPr/>
          <p:nvPr/>
        </p:nvSpPr>
        <p:spPr>
          <a:xfrm>
            <a:off x="3663772" y="2943484"/>
            <a:ext cx="2885726" cy="461665"/>
          </a:xfrm>
          <a:prstGeom prst="rect">
            <a:avLst/>
          </a:prstGeom>
        </p:spPr>
        <p:txBody>
          <a:bodyPr wrap="none">
            <a:spAutoFit/>
          </a:bodyPr>
          <a:lstStyle/>
          <a:p>
            <a:r>
              <a:rPr lang="en-US" altLang="zh-CN" sz="2400" b="1" dirty="0">
                <a:latin typeface="Times New Roman" panose="02020603050405020304" pitchFamily="18" charset="0"/>
                <a:ea typeface="微软雅黑" panose="020B0503020204020204" pitchFamily="34" charset="-122"/>
                <a:sym typeface="Times New Roman" panose="02020603050405020304" pitchFamily="18" charset="0"/>
              </a:rPr>
              <a:t>4.4.2  </a:t>
            </a:r>
            <a:r>
              <a:rPr lang="zh-CN" altLang="en-US" sz="2400" b="1" dirty="0">
                <a:latin typeface="Times New Roman" panose="02020603050405020304" pitchFamily="18" charset="0"/>
                <a:ea typeface="微软雅黑" panose="020B0503020204020204" pitchFamily="34" charset="-122"/>
                <a:sym typeface="Times New Roman" panose="02020603050405020304" pitchFamily="18" charset="0"/>
              </a:rPr>
              <a:t>电压</a:t>
            </a:r>
            <a:r>
              <a:rPr lang="en-US" altLang="zh-CN" sz="2400" b="1" dirty="0">
                <a:latin typeface="Times New Roman" panose="02020603050405020304" pitchFamily="18" charset="0"/>
                <a:ea typeface="微软雅黑" panose="020B0503020204020204" pitchFamily="34" charset="-122"/>
                <a:sym typeface="Times New Roman" panose="02020603050405020304" pitchFamily="18" charset="0"/>
              </a:rPr>
              <a:t>/</a:t>
            </a:r>
            <a:r>
              <a:rPr lang="zh-CN" altLang="en-US" sz="2400" b="1" dirty="0">
                <a:latin typeface="Times New Roman" panose="02020603050405020304" pitchFamily="18" charset="0"/>
                <a:ea typeface="微软雅黑" panose="020B0503020204020204" pitchFamily="34" charset="-122"/>
                <a:sym typeface="Times New Roman" panose="02020603050405020304" pitchFamily="18" charset="0"/>
              </a:rPr>
              <a:t>频率变换</a:t>
            </a:r>
            <a:endParaRPr lang="zh-CN" altLang="zh-CN" sz="2400" b="1" dirty="0">
              <a:latin typeface="Times New Roman" panose="02020603050405020304" pitchFamily="18" charset="0"/>
              <a:ea typeface="微软雅黑" panose="020B0503020204020204" pitchFamily="34" charset="-122"/>
              <a:sym typeface="Times New Roman" panose="02020603050405020304" pitchFamily="18" charset="0"/>
            </a:endParaRPr>
          </a:p>
        </p:txBody>
      </p:sp>
    </p:spTree>
    <p:extLst>
      <p:ext uri="{BB962C8B-B14F-4D97-AF65-F5344CB8AC3E}">
        <p14:creationId xmlns:p14="http://schemas.microsoft.com/office/powerpoint/2010/main" val="354003381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1" y="411510"/>
            <a:ext cx="3154567"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4" name="矩形 13"/>
          <p:cNvSpPr/>
          <p:nvPr/>
        </p:nvSpPr>
        <p:spPr>
          <a:xfrm>
            <a:off x="71500" y="434685"/>
            <a:ext cx="2962671" cy="461665"/>
          </a:xfrm>
          <a:prstGeom prst="rect">
            <a:avLst/>
          </a:prstGeom>
        </p:spPr>
        <p:txBody>
          <a:bodyPr wrap="none">
            <a:spAutoFit/>
          </a:bodyPr>
          <a:lstStyle/>
          <a:p>
            <a:r>
              <a:rPr lang="en-US" altLang="zh-CN" sz="2400" b="1" dirty="0">
                <a:solidFill>
                  <a:schemeClr val="bg1"/>
                </a:solidFill>
                <a:latin typeface="Times New Roman" panose="02020603050405020304" pitchFamily="18" charset="0"/>
                <a:ea typeface="微软雅黑" pitchFamily="34" charset="-122"/>
                <a:sym typeface="Times New Roman" panose="02020603050405020304" pitchFamily="18" charset="0"/>
              </a:rPr>
              <a:t> 4.4.1  </a:t>
            </a:r>
            <a:r>
              <a:rPr lang="zh-CN" altLang="en-US" sz="2400" b="1" dirty="0">
                <a:solidFill>
                  <a:schemeClr val="bg1"/>
                </a:solidFill>
                <a:latin typeface="Times New Roman" panose="02020603050405020304" pitchFamily="18" charset="0"/>
                <a:ea typeface="微软雅黑" pitchFamily="34" charset="-122"/>
                <a:sym typeface="Times New Roman" panose="02020603050405020304" pitchFamily="18" charset="0"/>
              </a:rPr>
              <a:t>电压</a:t>
            </a:r>
            <a:r>
              <a:rPr lang="en-US" altLang="zh-CN" sz="2400" b="1" dirty="0">
                <a:solidFill>
                  <a:schemeClr val="bg1"/>
                </a:solidFill>
                <a:latin typeface="Times New Roman" panose="02020603050405020304" pitchFamily="18" charset="0"/>
                <a:ea typeface="微软雅黑" pitchFamily="34" charset="-122"/>
                <a:sym typeface="Times New Roman" panose="02020603050405020304" pitchFamily="18" charset="0"/>
              </a:rPr>
              <a:t>/</a:t>
            </a:r>
            <a:r>
              <a:rPr lang="zh-CN" altLang="en-US" sz="2400" b="1" dirty="0">
                <a:solidFill>
                  <a:schemeClr val="bg1"/>
                </a:solidFill>
                <a:latin typeface="Times New Roman" panose="02020603050405020304" pitchFamily="18" charset="0"/>
                <a:ea typeface="微软雅黑" pitchFamily="34" charset="-122"/>
                <a:sym typeface="Times New Roman" panose="02020603050405020304" pitchFamily="18" charset="0"/>
              </a:rPr>
              <a:t>电流变换</a:t>
            </a:r>
          </a:p>
        </p:txBody>
      </p:sp>
      <p:sp>
        <p:nvSpPr>
          <p:cNvPr id="10" name="矩形 9"/>
          <p:cNvSpPr/>
          <p:nvPr/>
        </p:nvSpPr>
        <p:spPr>
          <a:xfrm>
            <a:off x="243770" y="1004423"/>
            <a:ext cx="8671630" cy="1657377"/>
          </a:xfrm>
          <a:prstGeom prst="rect">
            <a:avLst/>
          </a:prstGeom>
        </p:spPr>
        <p:txBody>
          <a:bodyPr wrap="square">
            <a:spAutoFit/>
          </a:bodyPr>
          <a:lstStyle/>
          <a:p>
            <a:pPr marL="285750" indent="-285750">
              <a:lnSpc>
                <a:spcPct val="110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rPr>
              <a:t>为了</a:t>
            </a:r>
            <a:r>
              <a:rPr lang="zh-CN" altLang="en-US" b="1" dirty="0">
                <a:solidFill>
                  <a:srgbClr val="FF0000"/>
                </a:solidFill>
                <a:latin typeface="Times New Roman" panose="02020603050405020304" pitchFamily="18" charset="0"/>
                <a:ea typeface="微软雅黑" panose="020B0503020204020204" pitchFamily="34" charset="-122"/>
              </a:rPr>
              <a:t>减小</a:t>
            </a:r>
            <a:r>
              <a:rPr lang="zh-CN" altLang="en-US" b="1" dirty="0">
                <a:solidFill>
                  <a:prstClr val="black"/>
                </a:solidFill>
                <a:latin typeface="Times New Roman" panose="02020603050405020304" pitchFamily="18" charset="0"/>
                <a:ea typeface="微软雅黑" panose="020B0503020204020204" pitchFamily="34" charset="-122"/>
              </a:rPr>
              <a:t>长线传输过程中线路</a:t>
            </a:r>
            <a:r>
              <a:rPr lang="zh-CN" altLang="en-US" b="1" dirty="0">
                <a:solidFill>
                  <a:srgbClr val="FF0000"/>
                </a:solidFill>
                <a:latin typeface="Times New Roman" panose="02020603050405020304" pitchFamily="18" charset="0"/>
                <a:ea typeface="微软雅黑" panose="020B0503020204020204" pitchFamily="34" charset="-122"/>
              </a:rPr>
              <a:t>电阻</a:t>
            </a:r>
            <a:r>
              <a:rPr lang="zh-CN" altLang="en-US" b="1" dirty="0">
                <a:solidFill>
                  <a:prstClr val="black"/>
                </a:solidFill>
                <a:latin typeface="Times New Roman" panose="02020603050405020304" pitchFamily="18" charset="0"/>
                <a:ea typeface="微软雅黑" panose="020B0503020204020204" pitchFamily="34" charset="-122"/>
              </a:rPr>
              <a:t>和负载电阻变化的</a:t>
            </a:r>
            <a:r>
              <a:rPr lang="zh-CN" altLang="en-US" b="1" dirty="0">
                <a:solidFill>
                  <a:srgbClr val="FF0000"/>
                </a:solidFill>
                <a:latin typeface="Times New Roman" panose="02020603050405020304" pitchFamily="18" charset="0"/>
                <a:ea typeface="微软雅黑" panose="020B0503020204020204" pitchFamily="34" charset="-122"/>
              </a:rPr>
              <a:t>影响</a:t>
            </a:r>
            <a:r>
              <a:rPr lang="zh-CN" altLang="en-US" b="1" dirty="0">
                <a:solidFill>
                  <a:prstClr val="black"/>
                </a:solidFill>
                <a:latin typeface="Times New Roman" panose="02020603050405020304" pitchFamily="18" charset="0"/>
                <a:ea typeface="微软雅黑" panose="020B0503020204020204" pitchFamily="34" charset="-122"/>
              </a:rPr>
              <a:t>，通常采用</a:t>
            </a:r>
            <a:r>
              <a:rPr lang="zh-CN" altLang="en-US" b="1" dirty="0">
                <a:solidFill>
                  <a:srgbClr val="FF0000"/>
                </a:solidFill>
                <a:latin typeface="Times New Roman" panose="02020603050405020304" pitchFamily="18" charset="0"/>
                <a:ea typeface="微软雅黑" panose="020B0503020204020204" pitchFamily="34" charset="-122"/>
              </a:rPr>
              <a:t>电流</a:t>
            </a:r>
            <a:r>
              <a:rPr lang="zh-CN" altLang="en-US" b="1" dirty="0">
                <a:solidFill>
                  <a:prstClr val="black"/>
                </a:solidFill>
                <a:latin typeface="Times New Roman" panose="02020603050405020304" pitchFamily="18" charset="0"/>
                <a:ea typeface="微软雅黑" panose="020B0503020204020204" pitchFamily="34" charset="-122"/>
              </a:rPr>
              <a:t>传输的形式；</a:t>
            </a: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rPr>
              <a:t>因此，需要进行</a:t>
            </a:r>
            <a:r>
              <a:rPr lang="zh-CN" altLang="en-US" b="1" dirty="0">
                <a:solidFill>
                  <a:srgbClr val="FF0000"/>
                </a:solidFill>
                <a:latin typeface="Times New Roman" panose="02020603050405020304" pitchFamily="18" charset="0"/>
                <a:ea typeface="微软雅黑" panose="020B0503020204020204" pitchFamily="34" charset="-122"/>
              </a:rPr>
              <a:t>电压</a:t>
            </a:r>
            <a:r>
              <a:rPr lang="en-US" altLang="zh-CN" b="1" dirty="0">
                <a:solidFill>
                  <a:srgbClr val="FF0000"/>
                </a:solidFill>
                <a:latin typeface="Times New Roman" panose="02020603050405020304" pitchFamily="18" charset="0"/>
                <a:ea typeface="微软雅黑" panose="020B0503020204020204" pitchFamily="34" charset="-122"/>
              </a:rPr>
              <a:t>/</a:t>
            </a:r>
            <a:r>
              <a:rPr lang="zh-CN" altLang="en-US" b="1" dirty="0">
                <a:solidFill>
                  <a:srgbClr val="FF0000"/>
                </a:solidFill>
                <a:latin typeface="Times New Roman" panose="02020603050405020304" pitchFamily="18" charset="0"/>
                <a:ea typeface="微软雅黑" panose="020B0503020204020204" pitchFamily="34" charset="-122"/>
              </a:rPr>
              <a:t>电流</a:t>
            </a:r>
            <a:r>
              <a:rPr lang="zh-CN" altLang="en-US" b="1" dirty="0">
                <a:solidFill>
                  <a:prstClr val="black"/>
                </a:solidFill>
                <a:latin typeface="Times New Roman" panose="02020603050405020304" pitchFamily="18" charset="0"/>
                <a:ea typeface="微软雅黑" panose="020B0503020204020204" pitchFamily="34" charset="-122"/>
              </a:rPr>
              <a:t>变换，以将</a:t>
            </a:r>
            <a:r>
              <a:rPr lang="zh-CN" altLang="en-US" b="1" dirty="0">
                <a:solidFill>
                  <a:srgbClr val="FF0000"/>
                </a:solidFill>
                <a:latin typeface="Times New Roman" panose="02020603050405020304" pitchFamily="18" charset="0"/>
                <a:ea typeface="微软雅黑" panose="020B0503020204020204" pitchFamily="34" charset="-122"/>
              </a:rPr>
              <a:t>电压</a:t>
            </a:r>
            <a:r>
              <a:rPr lang="zh-CN" altLang="en-US" b="1" dirty="0">
                <a:solidFill>
                  <a:prstClr val="black"/>
                </a:solidFill>
                <a:latin typeface="Times New Roman" panose="02020603050405020304" pitchFamily="18" charset="0"/>
                <a:ea typeface="微软雅黑" panose="020B0503020204020204" pitchFamily="34" charset="-122"/>
              </a:rPr>
              <a:t>信号</a:t>
            </a:r>
            <a:r>
              <a:rPr lang="zh-CN" altLang="en-US" b="1" dirty="0">
                <a:solidFill>
                  <a:srgbClr val="FF0000"/>
                </a:solidFill>
                <a:latin typeface="Times New Roman" panose="02020603050405020304" pitchFamily="18" charset="0"/>
                <a:ea typeface="微软雅黑" panose="020B0503020204020204" pitchFamily="34" charset="-122"/>
              </a:rPr>
              <a:t>转换</a:t>
            </a:r>
            <a:r>
              <a:rPr lang="zh-CN" altLang="en-US" b="1" dirty="0">
                <a:solidFill>
                  <a:prstClr val="black"/>
                </a:solidFill>
                <a:latin typeface="Times New Roman" panose="02020603050405020304" pitchFamily="18" charset="0"/>
                <a:ea typeface="微软雅黑" panose="020B0503020204020204" pitchFamily="34" charset="-122"/>
              </a:rPr>
              <a:t>为</a:t>
            </a:r>
            <a:r>
              <a:rPr lang="zh-CN" altLang="en-US" b="1" dirty="0">
                <a:solidFill>
                  <a:srgbClr val="FF0000"/>
                </a:solidFill>
                <a:latin typeface="Times New Roman" panose="02020603050405020304" pitchFamily="18" charset="0"/>
                <a:ea typeface="微软雅黑" panose="020B0503020204020204" pitchFamily="34" charset="-122"/>
              </a:rPr>
              <a:t>电流</a:t>
            </a:r>
            <a:r>
              <a:rPr lang="zh-CN" altLang="en-US" b="1" dirty="0">
                <a:solidFill>
                  <a:prstClr val="black"/>
                </a:solidFill>
                <a:latin typeface="Times New Roman" panose="02020603050405020304" pitchFamily="18" charset="0"/>
                <a:ea typeface="微软雅黑" panose="020B0503020204020204" pitchFamily="34" charset="-122"/>
              </a:rPr>
              <a:t>信号；</a:t>
            </a: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rPr>
              <a:t>目前国际标准的信号制式是</a:t>
            </a:r>
            <a:r>
              <a:rPr lang="en-US" altLang="zh-CN" b="1" dirty="0">
                <a:solidFill>
                  <a:srgbClr val="FF0000"/>
                </a:solidFill>
                <a:latin typeface="Times New Roman" panose="02020603050405020304" pitchFamily="18" charset="0"/>
                <a:ea typeface="微软雅黑" panose="020B0503020204020204" pitchFamily="34" charset="-122"/>
              </a:rPr>
              <a:t>4~20mA</a:t>
            </a:r>
            <a:r>
              <a:rPr lang="zh-CN" altLang="en-US" b="1" dirty="0">
                <a:solidFill>
                  <a:prstClr val="black"/>
                </a:solidFill>
                <a:latin typeface="Times New Roman" panose="02020603050405020304" pitchFamily="18" charset="0"/>
                <a:ea typeface="微软雅黑" panose="020B0503020204020204" pitchFamily="34" charset="-122"/>
              </a:rPr>
              <a:t>输出，这意味着在量程范围内，</a:t>
            </a:r>
            <a:r>
              <a:rPr lang="zh-CN" altLang="en-US" b="1" dirty="0">
                <a:solidFill>
                  <a:srgbClr val="FF0000"/>
                </a:solidFill>
                <a:latin typeface="Times New Roman" panose="02020603050405020304" pitchFamily="18" charset="0"/>
                <a:ea typeface="微软雅黑" panose="020B0503020204020204" pitchFamily="34" charset="-122"/>
              </a:rPr>
              <a:t>被测量</a:t>
            </a:r>
            <a:r>
              <a:rPr lang="zh-CN" altLang="en-US" b="1" dirty="0">
                <a:solidFill>
                  <a:prstClr val="black"/>
                </a:solidFill>
                <a:latin typeface="Times New Roman" panose="02020603050405020304" pitchFamily="18" charset="0"/>
                <a:ea typeface="微软雅黑" panose="020B0503020204020204" pitchFamily="34" charset="-122"/>
              </a:rPr>
              <a:t>的最</a:t>
            </a:r>
            <a:r>
              <a:rPr lang="zh-CN" altLang="en-US" b="1" dirty="0">
                <a:solidFill>
                  <a:srgbClr val="FF0000"/>
                </a:solidFill>
                <a:latin typeface="Times New Roman" panose="02020603050405020304" pitchFamily="18" charset="0"/>
                <a:ea typeface="微软雅黑" panose="020B0503020204020204" pitchFamily="34" charset="-122"/>
              </a:rPr>
              <a:t>小</a:t>
            </a:r>
            <a:r>
              <a:rPr lang="zh-CN" altLang="en-US" b="1" dirty="0">
                <a:solidFill>
                  <a:prstClr val="black"/>
                </a:solidFill>
                <a:latin typeface="Times New Roman" panose="02020603050405020304" pitchFamily="18" charset="0"/>
                <a:ea typeface="微软雅黑" panose="020B0503020204020204" pitchFamily="34" charset="-122"/>
              </a:rPr>
              <a:t>值和最</a:t>
            </a:r>
            <a:r>
              <a:rPr lang="zh-CN" altLang="en-US" b="1" dirty="0">
                <a:solidFill>
                  <a:srgbClr val="FF0000"/>
                </a:solidFill>
                <a:latin typeface="Times New Roman" panose="02020603050405020304" pitchFamily="18" charset="0"/>
                <a:ea typeface="微软雅黑" panose="020B0503020204020204" pitchFamily="34" charset="-122"/>
              </a:rPr>
              <a:t>大</a:t>
            </a:r>
            <a:r>
              <a:rPr lang="zh-CN" altLang="en-US" b="1" dirty="0">
                <a:solidFill>
                  <a:prstClr val="black"/>
                </a:solidFill>
                <a:latin typeface="Times New Roman" panose="02020603050405020304" pitchFamily="18" charset="0"/>
                <a:ea typeface="微软雅黑" panose="020B0503020204020204" pitchFamily="34" charset="-122"/>
              </a:rPr>
              <a:t>值分别对应</a:t>
            </a:r>
            <a:r>
              <a:rPr lang="en-US" altLang="zh-CN" b="1" dirty="0">
                <a:solidFill>
                  <a:srgbClr val="FF0000"/>
                </a:solidFill>
                <a:latin typeface="Times New Roman" panose="02020603050405020304" pitchFamily="18" charset="0"/>
                <a:ea typeface="微软雅黑" panose="020B0503020204020204" pitchFamily="34" charset="-122"/>
              </a:rPr>
              <a:t>4mA</a:t>
            </a:r>
            <a:r>
              <a:rPr lang="zh-CN" altLang="en-US" b="1" dirty="0">
                <a:solidFill>
                  <a:prstClr val="black"/>
                </a:solidFill>
                <a:latin typeface="Times New Roman" panose="02020603050405020304" pitchFamily="18" charset="0"/>
                <a:ea typeface="微软雅黑" panose="020B0503020204020204" pitchFamily="34" charset="-122"/>
              </a:rPr>
              <a:t>和</a:t>
            </a:r>
            <a:r>
              <a:rPr lang="en-US" altLang="zh-CN" b="1" dirty="0">
                <a:solidFill>
                  <a:srgbClr val="FF0000"/>
                </a:solidFill>
                <a:latin typeface="Times New Roman" panose="02020603050405020304" pitchFamily="18" charset="0"/>
                <a:ea typeface="微软雅黑" panose="020B0503020204020204" pitchFamily="34" charset="-122"/>
              </a:rPr>
              <a:t>20mA</a:t>
            </a:r>
            <a:r>
              <a:rPr lang="zh-CN" altLang="en-US" b="1" dirty="0">
                <a:solidFill>
                  <a:prstClr val="black"/>
                </a:solidFill>
                <a:latin typeface="Times New Roman" panose="02020603050405020304" pitchFamily="18" charset="0"/>
                <a:ea typeface="微软雅黑" panose="020B0503020204020204" pitchFamily="34" charset="-122"/>
              </a:rPr>
              <a:t>的输出。</a:t>
            </a:r>
            <a:endParaRPr lang="en-US" altLang="zh-CN" b="1" dirty="0">
              <a:solidFill>
                <a:prstClr val="black"/>
              </a:solidFill>
              <a:latin typeface="Times New Roman" panose="02020603050405020304" pitchFamily="18" charset="0"/>
              <a:ea typeface="微软雅黑" panose="020B0503020204020204" pitchFamily="34" charset="-122"/>
            </a:endParaRPr>
          </a:p>
        </p:txBody>
      </p:sp>
    </p:spTree>
    <p:extLst>
      <p:ext uri="{BB962C8B-B14F-4D97-AF65-F5344CB8AC3E}">
        <p14:creationId xmlns:p14="http://schemas.microsoft.com/office/powerpoint/2010/main" val="175797559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1" y="411510"/>
            <a:ext cx="3154567"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4" name="矩形 13"/>
          <p:cNvSpPr/>
          <p:nvPr/>
        </p:nvSpPr>
        <p:spPr>
          <a:xfrm>
            <a:off x="71500" y="434685"/>
            <a:ext cx="2962671" cy="461665"/>
          </a:xfrm>
          <a:prstGeom prst="rect">
            <a:avLst/>
          </a:prstGeom>
        </p:spPr>
        <p:txBody>
          <a:bodyPr wrap="none">
            <a:spAutoFit/>
          </a:bodyPr>
          <a:lstStyle/>
          <a:p>
            <a:r>
              <a:rPr lang="en-US" altLang="zh-CN" sz="2400" b="1" dirty="0">
                <a:solidFill>
                  <a:schemeClr val="bg1"/>
                </a:solidFill>
                <a:latin typeface="Times New Roman" panose="02020603050405020304" pitchFamily="18" charset="0"/>
                <a:ea typeface="微软雅黑" pitchFamily="34" charset="-122"/>
                <a:sym typeface="Times New Roman" panose="02020603050405020304" pitchFamily="18" charset="0"/>
              </a:rPr>
              <a:t> 4.4.1  </a:t>
            </a:r>
            <a:r>
              <a:rPr lang="zh-CN" altLang="en-US" sz="2400" b="1" dirty="0">
                <a:solidFill>
                  <a:schemeClr val="bg1"/>
                </a:solidFill>
                <a:latin typeface="Times New Roman" panose="02020603050405020304" pitchFamily="18" charset="0"/>
                <a:ea typeface="微软雅黑" pitchFamily="34" charset="-122"/>
                <a:sym typeface="Times New Roman" panose="02020603050405020304" pitchFamily="18" charset="0"/>
              </a:rPr>
              <a:t>电压</a:t>
            </a:r>
            <a:r>
              <a:rPr lang="en-US" altLang="zh-CN" sz="2400" b="1" dirty="0">
                <a:solidFill>
                  <a:schemeClr val="bg1"/>
                </a:solidFill>
                <a:latin typeface="Times New Roman" panose="02020603050405020304" pitchFamily="18" charset="0"/>
                <a:ea typeface="微软雅黑" pitchFamily="34" charset="-122"/>
                <a:sym typeface="Times New Roman" panose="02020603050405020304" pitchFamily="18" charset="0"/>
              </a:rPr>
              <a:t>/</a:t>
            </a:r>
            <a:r>
              <a:rPr lang="zh-CN" altLang="en-US" sz="2400" b="1" dirty="0">
                <a:solidFill>
                  <a:schemeClr val="bg1"/>
                </a:solidFill>
                <a:latin typeface="Times New Roman" panose="02020603050405020304" pitchFamily="18" charset="0"/>
                <a:ea typeface="微软雅黑" pitchFamily="34" charset="-122"/>
                <a:sym typeface="Times New Roman" panose="02020603050405020304" pitchFamily="18" charset="0"/>
              </a:rPr>
              <a:t>电流变换</a:t>
            </a:r>
          </a:p>
        </p:txBody>
      </p:sp>
      <p:sp>
        <p:nvSpPr>
          <p:cNvPr id="5" name="矩形 4"/>
          <p:cNvSpPr/>
          <p:nvPr/>
        </p:nvSpPr>
        <p:spPr>
          <a:xfrm>
            <a:off x="241756" y="1887674"/>
            <a:ext cx="8686800" cy="2862322"/>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marL="285750" indent="-285750">
              <a:lnSpc>
                <a:spcPct val="125000"/>
              </a:lnSpc>
              <a:buClr>
                <a:schemeClr val="accent3">
                  <a:lumMod val="75000"/>
                </a:schemeClr>
              </a:buClr>
              <a:buFont typeface="Wingdings" pitchFamily="2" charset="2"/>
              <a:buChar char="Ø"/>
            </a:pPr>
            <a:endParaRPr lang="en-US" altLang="zh-CN" b="1" dirty="0">
              <a:solidFill>
                <a:schemeClr val="accent1"/>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endParaRPr lang="en-US" altLang="zh-CN" b="1" dirty="0">
              <a:solidFill>
                <a:schemeClr val="accent1"/>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endParaRPr lang="en-US" altLang="zh-CN" b="1" dirty="0">
              <a:solidFill>
                <a:schemeClr val="accent1"/>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endParaRPr lang="en-US" altLang="zh-CN" b="1" dirty="0">
              <a:solidFill>
                <a:schemeClr val="accent1"/>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endParaRPr lang="en-US" altLang="zh-CN" b="1" dirty="0">
              <a:solidFill>
                <a:schemeClr val="accent1"/>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endParaRPr lang="en-US" altLang="zh-CN" b="1" dirty="0">
              <a:solidFill>
                <a:schemeClr val="accent1"/>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endParaRPr lang="en-US" altLang="zh-CN" b="1" dirty="0">
              <a:solidFill>
                <a:schemeClr val="accent1"/>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endParaRPr lang="en-US" altLang="zh-CN" b="1" dirty="0">
              <a:solidFill>
                <a:schemeClr val="accent1"/>
              </a:solidFill>
              <a:latin typeface="Times New Roman" panose="02020603050405020304" pitchFamily="18" charset="0"/>
              <a:ea typeface="微软雅黑" panose="020B0503020204020204" pitchFamily="34" charset="-122"/>
            </a:endParaRPr>
          </a:p>
        </p:txBody>
      </p:sp>
      <p:sp>
        <p:nvSpPr>
          <p:cNvPr id="6" name="矩形 5"/>
          <p:cNvSpPr/>
          <p:nvPr/>
        </p:nvSpPr>
        <p:spPr>
          <a:xfrm>
            <a:off x="899592" y="1341809"/>
            <a:ext cx="3600400" cy="369332"/>
          </a:xfrm>
          <a:prstGeom prst="rect">
            <a:avLst/>
          </a:prstGeom>
          <a:ln>
            <a:solidFill>
              <a:schemeClr val="accent3">
                <a:lumMod val="75000"/>
              </a:schemeClr>
            </a:solidFill>
          </a:ln>
        </p:spPr>
        <p:style>
          <a:lnRef idx="2">
            <a:schemeClr val="accent3"/>
          </a:lnRef>
          <a:fillRef idx="1">
            <a:schemeClr val="lt1"/>
          </a:fillRef>
          <a:effectRef idx="0">
            <a:schemeClr val="accent3"/>
          </a:effectRef>
          <a:fontRef idx="minor">
            <a:schemeClr val="dk1"/>
          </a:fontRef>
        </p:style>
        <p:txBody>
          <a:bodyPr wrap="square">
            <a:spAutoFit/>
          </a:bodyPr>
          <a:lstStyle/>
          <a:p>
            <a:pPr lvl="0" algn="ct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负载浮置的电压</a:t>
            </a:r>
            <a:r>
              <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a:t>
            </a: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电流转换电路</a:t>
            </a:r>
          </a:p>
        </p:txBody>
      </p:sp>
      <p:sp>
        <p:nvSpPr>
          <p:cNvPr id="7" name="七角星 6"/>
          <p:cNvSpPr/>
          <p:nvPr/>
        </p:nvSpPr>
        <p:spPr>
          <a:xfrm>
            <a:off x="395536" y="1095586"/>
            <a:ext cx="648072" cy="576064"/>
          </a:xfrm>
          <a:prstGeom prst="star7">
            <a:avLst/>
          </a:prstGeom>
          <a:solidFill>
            <a:schemeClr val="accent3">
              <a:lumMod val="40000"/>
              <a:lumOff val="60000"/>
            </a:schemeClr>
          </a:solidFill>
          <a:ln>
            <a:solidFill>
              <a:schemeClr val="accent3">
                <a:lumMod val="75000"/>
              </a:schemeClr>
            </a:solidFill>
          </a:ln>
          <a:scene3d>
            <a:camera prst="orthographicFront"/>
            <a:lightRig rig="threePt" dir="t"/>
          </a:scene3d>
          <a:sp3d>
            <a:bevelT w="152400" h="50800" prst="softRound"/>
          </a:sp3d>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CN" sz="2800" b="1" dirty="0">
                <a:latin typeface="Times New Roman" panose="02020603050405020304" pitchFamily="18" charset="0"/>
                <a:ea typeface="微软雅黑" panose="020B0503020204020204" pitchFamily="34" charset="-122"/>
                <a:sym typeface="Times New Roman" panose="02020603050405020304" pitchFamily="18" charset="0"/>
              </a:rPr>
              <a:t>1</a:t>
            </a:r>
            <a:endParaRPr lang="zh-CN" altLang="en-US" sz="2800" b="1" dirty="0">
              <a:latin typeface="Times New Roman" panose="02020603050405020304" pitchFamily="18" charset="0"/>
              <a:ea typeface="微软雅黑" panose="020B0503020204020204" pitchFamily="34" charset="-122"/>
              <a:sym typeface="Times New Roman" panose="02020603050405020304" pitchFamily="18" charset="0"/>
            </a:endParaRPr>
          </a:p>
        </p:txBody>
      </p:sp>
      <p:pic>
        <p:nvPicPr>
          <p:cNvPr id="8" name="图片 7"/>
          <p:cNvPicPr/>
          <p:nvPr/>
        </p:nvPicPr>
        <p:blipFill>
          <a:blip r:embed="rId3"/>
          <a:stretch>
            <a:fillRect/>
          </a:stretch>
        </p:blipFill>
        <p:spPr>
          <a:xfrm>
            <a:off x="4788024" y="1959682"/>
            <a:ext cx="3924436" cy="2049202"/>
          </a:xfrm>
          <a:prstGeom prst="rect">
            <a:avLst/>
          </a:prstGeom>
        </p:spPr>
      </p:pic>
      <p:sp>
        <p:nvSpPr>
          <p:cNvPr id="2" name="矩形 1"/>
          <p:cNvSpPr/>
          <p:nvPr/>
        </p:nvSpPr>
        <p:spPr>
          <a:xfrm>
            <a:off x="5279200" y="3942823"/>
            <a:ext cx="2942084" cy="800219"/>
          </a:xfrm>
          <a:prstGeom prst="rect">
            <a:avLst/>
          </a:prstGeom>
        </p:spPr>
        <p:txBody>
          <a:bodyPr wrap="square">
            <a:spAutoFit/>
          </a:bodyPr>
          <a:lstStyle/>
          <a:p>
            <a:pPr algn="ctr"/>
            <a:r>
              <a:rPr lang="zh-CN" altLang="zh-CN" sz="1400" b="1" dirty="0">
                <a:latin typeface="微软雅黑" panose="020B0503020204020204" pitchFamily="34" charset="-122"/>
                <a:ea typeface="微软雅黑" panose="020B0503020204020204" pitchFamily="34" charset="-122"/>
                <a:cs typeface="Times New Roman" panose="02020603050405020304" pitchFamily="18" charset="0"/>
              </a:rPr>
              <a:t>负载浮置的电压</a:t>
            </a:r>
            <a:r>
              <a:rPr lang="en-US" altLang="zh-CN" sz="1400" b="1"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1400" b="1" dirty="0">
                <a:latin typeface="微软雅黑" panose="020B0503020204020204" pitchFamily="34" charset="-122"/>
                <a:ea typeface="微软雅黑" panose="020B0503020204020204" pitchFamily="34" charset="-122"/>
                <a:cs typeface="Times New Roman" panose="02020603050405020304" pitchFamily="18" charset="0"/>
              </a:rPr>
              <a:t>电流转换电路</a:t>
            </a:r>
            <a:endParaRPr lang="en-US" altLang="zh-CN" sz="1400" b="1" dirty="0">
              <a:latin typeface="微软雅黑" panose="020B0503020204020204" pitchFamily="34" charset="-122"/>
              <a:ea typeface="微软雅黑" panose="020B0503020204020204" pitchFamily="34" charset="-122"/>
              <a:cs typeface="Times New Roman" panose="02020603050405020304" pitchFamily="18" charset="0"/>
            </a:endParaRPr>
          </a:p>
          <a:p>
            <a:pPr algn="ctr"/>
            <a:r>
              <a:rPr lang="zh-CN" altLang="en-US" sz="1600" b="1" dirty="0">
                <a:latin typeface="微软雅黑" panose="020B0503020204020204" pitchFamily="34" charset="-122"/>
                <a:ea typeface="微软雅黑" panose="020B0503020204020204" pitchFamily="34" charset="-122"/>
                <a:cs typeface="Times New Roman" panose="02020603050405020304" pitchFamily="18" charset="0"/>
              </a:rPr>
              <a:t>一个负载接在输出端的反向运算放大器电路</a:t>
            </a:r>
          </a:p>
        </p:txBody>
      </p:sp>
      <mc:AlternateContent xmlns:mc="http://schemas.openxmlformats.org/markup-compatibility/2006" xmlns:a14="http://schemas.microsoft.com/office/drawing/2010/main">
        <mc:Choice Requires="a14">
          <p:sp>
            <p:nvSpPr>
              <p:cNvPr id="11" name="矩形 10"/>
              <p:cNvSpPr/>
              <p:nvPr/>
            </p:nvSpPr>
            <p:spPr>
              <a:xfrm>
                <a:off x="241757" y="1887674"/>
                <a:ext cx="4330172" cy="2924455"/>
              </a:xfrm>
              <a:prstGeom prst="rect">
                <a:avLst/>
              </a:prstGeom>
            </p:spPr>
            <p:txBody>
              <a:bodyPr wrap="square">
                <a:spAutoFit/>
              </a:bodyPr>
              <a:lstStyle/>
              <a:p>
                <a:pPr marL="285750" indent="-285750">
                  <a:lnSpc>
                    <a:spcPct val="110000"/>
                  </a:lnSpc>
                  <a:buClr>
                    <a:schemeClr val="accent3">
                      <a:lumMod val="75000"/>
                    </a:schemeClr>
                  </a:buClr>
                  <a:buFont typeface="Wingdings" pitchFamily="2" charset="2"/>
                  <a:buChar char="Ø"/>
                </a:pPr>
                <a:r>
                  <a:rPr lang="zh-CN" altLang="zh-CN" sz="1600" b="1" dirty="0">
                    <a:solidFill>
                      <a:schemeClr val="tx1"/>
                    </a:solidFill>
                    <a:latin typeface="Times New Roman" panose="02020603050405020304" pitchFamily="18" charset="0"/>
                    <a:ea typeface="微软雅黑" panose="020B0503020204020204" pitchFamily="34" charset="-122"/>
                  </a:rPr>
                  <a:t>由图可知，</a:t>
                </a:r>
                <a14:m>
                  <m:oMath xmlns:m="http://schemas.openxmlformats.org/officeDocument/2006/math">
                    <m:sSub>
                      <m:sSubPr>
                        <m:ctrlPr>
                          <a:rPr lang="zh-CN" altLang="zh-CN" sz="1600" b="1" i="1" smtClean="0">
                            <a:solidFill>
                              <a:schemeClr val="tx1"/>
                            </a:solidFill>
                            <a:latin typeface="Cambria Math" panose="02040503050406030204" pitchFamily="18" charset="0"/>
                            <a:ea typeface="微软雅黑" panose="020B0503020204020204" pitchFamily="34" charset="-122"/>
                          </a:rPr>
                        </m:ctrlPr>
                      </m:sSubPr>
                      <m:e>
                        <m:r>
                          <a:rPr lang="zh-CN" altLang="en-US" sz="1600" b="1" i="1">
                            <a:latin typeface="Cambria Math" panose="02040503050406030204" pitchFamily="18" charset="0"/>
                          </a:rPr>
                          <m:t>𝒊</m:t>
                        </m:r>
                      </m:e>
                      <m:sub>
                        <m:r>
                          <a:rPr lang="en-US" altLang="zh-CN" sz="1600" b="1" i="1">
                            <a:solidFill>
                              <a:schemeClr val="tx1"/>
                            </a:solidFill>
                            <a:latin typeface="Cambria Math" panose="02040503050406030204" pitchFamily="18" charset="0"/>
                            <a:ea typeface="微软雅黑" panose="020B0503020204020204" pitchFamily="34" charset="-122"/>
                          </a:rPr>
                          <m:t>𝟏</m:t>
                        </m:r>
                      </m:sub>
                    </m:sSub>
                    <m:r>
                      <a:rPr lang="en-US" altLang="zh-CN" sz="1600" b="1">
                        <a:solidFill>
                          <a:schemeClr val="tx1"/>
                        </a:solidFill>
                        <a:latin typeface="Cambria Math" panose="02040503050406030204" pitchFamily="18" charset="0"/>
                        <a:ea typeface="微软雅黑" panose="020B0503020204020204" pitchFamily="34" charset="-122"/>
                      </a:rPr>
                      <m:t>=</m:t>
                    </m:r>
                    <m:sSub>
                      <m:sSubPr>
                        <m:ctrlPr>
                          <a:rPr lang="zh-CN" altLang="zh-CN" sz="1600" b="1" i="1">
                            <a:solidFill>
                              <a:schemeClr val="tx1"/>
                            </a:solidFill>
                            <a:latin typeface="Cambria Math" panose="02040503050406030204" pitchFamily="18" charset="0"/>
                            <a:ea typeface="微软雅黑" panose="020B0503020204020204" pitchFamily="34" charset="-122"/>
                          </a:rPr>
                        </m:ctrlPr>
                      </m:sSubPr>
                      <m:e>
                        <m:r>
                          <a:rPr lang="zh-CN" altLang="en-US" sz="1600" b="1" i="1">
                            <a:latin typeface="Cambria Math" panose="02040503050406030204" pitchFamily="18" charset="0"/>
                          </a:rPr>
                          <m:t>𝒊</m:t>
                        </m:r>
                      </m:e>
                      <m:sub>
                        <m:r>
                          <a:rPr lang="en-US" altLang="zh-CN" sz="1600" b="1" i="1">
                            <a:solidFill>
                              <a:schemeClr val="tx1"/>
                            </a:solidFill>
                            <a:latin typeface="Cambria Math" panose="02040503050406030204" pitchFamily="18" charset="0"/>
                            <a:ea typeface="微软雅黑" panose="020B0503020204020204" pitchFamily="34" charset="-122"/>
                          </a:rPr>
                          <m:t>𝟐</m:t>
                        </m:r>
                      </m:sub>
                    </m:sSub>
                    <m:r>
                      <a:rPr lang="en-US" altLang="zh-CN" sz="1600" b="1">
                        <a:solidFill>
                          <a:schemeClr val="tx1"/>
                        </a:solidFill>
                        <a:latin typeface="Cambria Math" panose="02040503050406030204" pitchFamily="18" charset="0"/>
                        <a:ea typeface="微软雅黑" panose="020B0503020204020204" pitchFamily="34" charset="-122"/>
                      </a:rPr>
                      <m:t>=</m:t>
                    </m:r>
                    <m:f>
                      <m:fPr>
                        <m:ctrlPr>
                          <a:rPr lang="zh-CN" altLang="zh-CN" sz="1600" b="1" i="1">
                            <a:solidFill>
                              <a:schemeClr val="tx1"/>
                            </a:solidFill>
                            <a:latin typeface="Cambria Math" panose="02040503050406030204" pitchFamily="18" charset="0"/>
                            <a:ea typeface="微软雅黑" panose="020B0503020204020204" pitchFamily="34" charset="-122"/>
                          </a:rPr>
                        </m:ctrlPr>
                      </m:fPr>
                      <m:num>
                        <m:sSub>
                          <m:sSubPr>
                            <m:ctrlPr>
                              <a:rPr lang="zh-CN" altLang="zh-CN" sz="1600" b="1" i="1">
                                <a:solidFill>
                                  <a:schemeClr val="tx1"/>
                                </a:solidFill>
                                <a:latin typeface="Cambria Math" panose="02040503050406030204" pitchFamily="18" charset="0"/>
                                <a:ea typeface="微软雅黑" panose="020B0503020204020204" pitchFamily="34" charset="-122"/>
                              </a:rPr>
                            </m:ctrlPr>
                          </m:sSubPr>
                          <m:e>
                            <m:r>
                              <a:rPr lang="en-US" altLang="zh-CN" sz="1600" b="1" i="1">
                                <a:solidFill>
                                  <a:schemeClr val="tx1"/>
                                </a:solidFill>
                                <a:latin typeface="Cambria Math" panose="02040503050406030204" pitchFamily="18" charset="0"/>
                                <a:ea typeface="微软雅黑" panose="020B0503020204020204" pitchFamily="34" charset="-122"/>
                              </a:rPr>
                              <m:t>𝒖</m:t>
                            </m:r>
                          </m:e>
                          <m:sub>
                            <m:r>
                              <a:rPr lang="en-US" altLang="zh-CN" sz="1600" b="1" i="1">
                                <a:solidFill>
                                  <a:schemeClr val="tx1"/>
                                </a:solidFill>
                                <a:latin typeface="Cambria Math" panose="02040503050406030204" pitchFamily="18" charset="0"/>
                                <a:ea typeface="微软雅黑" panose="020B0503020204020204" pitchFamily="34" charset="-122"/>
                              </a:rPr>
                              <m:t>𝒊</m:t>
                            </m:r>
                          </m:sub>
                        </m:sSub>
                      </m:num>
                      <m:den>
                        <m:sSub>
                          <m:sSubPr>
                            <m:ctrlPr>
                              <a:rPr lang="zh-CN" altLang="zh-CN" sz="1600" b="1" i="1">
                                <a:solidFill>
                                  <a:schemeClr val="tx1"/>
                                </a:solidFill>
                                <a:latin typeface="Cambria Math" panose="02040503050406030204" pitchFamily="18" charset="0"/>
                                <a:ea typeface="微软雅黑" panose="020B0503020204020204" pitchFamily="34" charset="-122"/>
                              </a:rPr>
                            </m:ctrlPr>
                          </m:sSubPr>
                          <m:e>
                            <m:r>
                              <a:rPr lang="en-US" altLang="zh-CN" sz="1600" b="1" i="1">
                                <a:solidFill>
                                  <a:schemeClr val="tx1"/>
                                </a:solidFill>
                                <a:latin typeface="Cambria Math" panose="02040503050406030204" pitchFamily="18" charset="0"/>
                                <a:ea typeface="微软雅黑" panose="020B0503020204020204" pitchFamily="34" charset="-122"/>
                              </a:rPr>
                              <m:t>𝑹</m:t>
                            </m:r>
                          </m:e>
                          <m:sub>
                            <m:r>
                              <a:rPr lang="en-US" altLang="zh-CN" sz="1600" b="1" i="1">
                                <a:solidFill>
                                  <a:schemeClr val="tx1"/>
                                </a:solidFill>
                                <a:latin typeface="Cambria Math" panose="02040503050406030204" pitchFamily="18" charset="0"/>
                                <a:ea typeface="微软雅黑" panose="020B0503020204020204" pitchFamily="34" charset="-122"/>
                              </a:rPr>
                              <m:t>𝒊</m:t>
                            </m:r>
                          </m:sub>
                        </m:sSub>
                      </m:den>
                    </m:f>
                  </m:oMath>
                </a14:m>
                <a:r>
                  <a:rPr lang="zh-CN" altLang="zh-CN" sz="1600" b="1" dirty="0">
                    <a:solidFill>
                      <a:schemeClr val="tx1"/>
                    </a:solidFill>
                    <a:latin typeface="Times New Roman" panose="02020603050405020304" pitchFamily="18" charset="0"/>
                    <a:ea typeface="微软雅黑" panose="020B0503020204020204" pitchFamily="34" charset="-122"/>
                  </a:rPr>
                  <a:t>，</a:t>
                </a:r>
                <a14:m>
                  <m:oMath xmlns:m="http://schemas.openxmlformats.org/officeDocument/2006/math">
                    <m:sSub>
                      <m:sSubPr>
                        <m:ctrlPr>
                          <a:rPr lang="zh-CN" altLang="zh-CN" sz="1600" b="1" i="1">
                            <a:solidFill>
                              <a:schemeClr val="tx1"/>
                            </a:solidFill>
                            <a:latin typeface="Cambria Math" panose="02040503050406030204" pitchFamily="18" charset="0"/>
                            <a:ea typeface="微软雅黑" panose="020B0503020204020204" pitchFamily="34" charset="-122"/>
                          </a:rPr>
                        </m:ctrlPr>
                      </m:sSubPr>
                      <m:e>
                        <m:r>
                          <a:rPr lang="zh-CN" altLang="en-US" sz="1600" b="1" i="1">
                            <a:latin typeface="Cambria Math" panose="02040503050406030204" pitchFamily="18" charset="0"/>
                          </a:rPr>
                          <m:t>𝒊</m:t>
                        </m:r>
                      </m:e>
                      <m:sub>
                        <m:r>
                          <a:rPr lang="en-US" altLang="zh-CN" sz="1600" b="1" i="1">
                            <a:solidFill>
                              <a:schemeClr val="tx1"/>
                            </a:solidFill>
                            <a:latin typeface="Cambria Math" panose="02040503050406030204" pitchFamily="18" charset="0"/>
                            <a:ea typeface="微软雅黑" panose="020B0503020204020204" pitchFamily="34" charset="-122"/>
                          </a:rPr>
                          <m:t>𝟑</m:t>
                        </m:r>
                      </m:sub>
                    </m:sSub>
                    <m:r>
                      <a:rPr lang="en-US" altLang="zh-CN" sz="1600" b="1">
                        <a:solidFill>
                          <a:schemeClr val="tx1"/>
                        </a:solidFill>
                        <a:latin typeface="Cambria Math" panose="02040503050406030204" pitchFamily="18" charset="0"/>
                        <a:ea typeface="微软雅黑" panose="020B0503020204020204" pitchFamily="34" charset="-122"/>
                      </a:rPr>
                      <m:t>=</m:t>
                    </m:r>
                    <m:f>
                      <m:fPr>
                        <m:ctrlPr>
                          <a:rPr lang="zh-CN" altLang="zh-CN" sz="1600" b="1" i="1">
                            <a:solidFill>
                              <a:schemeClr val="tx1"/>
                            </a:solidFill>
                            <a:latin typeface="Cambria Math" panose="02040503050406030204" pitchFamily="18" charset="0"/>
                            <a:ea typeface="微软雅黑" panose="020B0503020204020204" pitchFamily="34" charset="-122"/>
                          </a:rPr>
                        </m:ctrlPr>
                      </m:fPr>
                      <m:num>
                        <m:sSub>
                          <m:sSubPr>
                            <m:ctrlPr>
                              <a:rPr lang="zh-CN" altLang="zh-CN" sz="1600" b="1" i="1">
                                <a:solidFill>
                                  <a:schemeClr val="tx1"/>
                                </a:solidFill>
                                <a:latin typeface="Cambria Math" panose="02040503050406030204" pitchFamily="18" charset="0"/>
                                <a:ea typeface="微软雅黑" panose="020B0503020204020204" pitchFamily="34" charset="-122"/>
                              </a:rPr>
                            </m:ctrlPr>
                          </m:sSubPr>
                          <m:e>
                            <m:r>
                              <a:rPr lang="en-US" altLang="zh-CN" sz="1600" b="1" i="1">
                                <a:solidFill>
                                  <a:schemeClr val="tx1"/>
                                </a:solidFill>
                                <a:latin typeface="Cambria Math" panose="02040503050406030204" pitchFamily="18" charset="0"/>
                                <a:ea typeface="微软雅黑" panose="020B0503020204020204" pitchFamily="34" charset="-122"/>
                              </a:rPr>
                              <m:t>𝒖</m:t>
                            </m:r>
                          </m:e>
                          <m:sub>
                            <m:r>
                              <a:rPr lang="en-US" altLang="zh-CN" sz="1600" b="1" i="1">
                                <a:solidFill>
                                  <a:schemeClr val="tx1"/>
                                </a:solidFill>
                                <a:latin typeface="Cambria Math" panose="02040503050406030204" pitchFamily="18" charset="0"/>
                                <a:ea typeface="微软雅黑" panose="020B0503020204020204" pitchFamily="34" charset="-122"/>
                              </a:rPr>
                              <m:t>𝟎</m:t>
                            </m:r>
                          </m:sub>
                        </m:sSub>
                      </m:num>
                      <m:den>
                        <m:sSub>
                          <m:sSubPr>
                            <m:ctrlPr>
                              <a:rPr lang="zh-CN" altLang="zh-CN" sz="1600" b="1" i="1">
                                <a:solidFill>
                                  <a:schemeClr val="tx1"/>
                                </a:solidFill>
                                <a:latin typeface="Cambria Math" panose="02040503050406030204" pitchFamily="18" charset="0"/>
                                <a:ea typeface="微软雅黑" panose="020B0503020204020204" pitchFamily="34" charset="-122"/>
                              </a:rPr>
                            </m:ctrlPr>
                          </m:sSubPr>
                          <m:e>
                            <m:r>
                              <a:rPr lang="en-US" altLang="zh-CN" sz="1600" b="1" i="1">
                                <a:solidFill>
                                  <a:schemeClr val="tx1"/>
                                </a:solidFill>
                                <a:latin typeface="Cambria Math" panose="02040503050406030204" pitchFamily="18" charset="0"/>
                                <a:ea typeface="微软雅黑" panose="020B0503020204020204" pitchFamily="34" charset="-122"/>
                              </a:rPr>
                              <m:t>𝑹</m:t>
                            </m:r>
                          </m:e>
                          <m:sub>
                            <m:r>
                              <a:rPr lang="en-US" altLang="zh-CN" sz="1600" b="1" i="1">
                                <a:solidFill>
                                  <a:schemeClr val="tx1"/>
                                </a:solidFill>
                                <a:latin typeface="Cambria Math" panose="02040503050406030204" pitchFamily="18" charset="0"/>
                                <a:ea typeface="微软雅黑" panose="020B0503020204020204" pitchFamily="34" charset="-122"/>
                              </a:rPr>
                              <m:t>𝟑</m:t>
                            </m:r>
                          </m:sub>
                        </m:sSub>
                      </m:den>
                    </m:f>
                  </m:oMath>
                </a14:m>
                <a:r>
                  <a:rPr lang="zh-CN" altLang="zh-CN" sz="1600" b="1" dirty="0">
                    <a:solidFill>
                      <a:schemeClr val="tx1"/>
                    </a:solidFill>
                    <a:latin typeface="Times New Roman" panose="02020603050405020304" pitchFamily="18" charset="0"/>
                    <a:ea typeface="微软雅黑" panose="020B0503020204020204" pitchFamily="34" charset="-122"/>
                  </a:rPr>
                  <a:t>，</a:t>
                </a:r>
                <a14:m>
                  <m:oMath xmlns:m="http://schemas.openxmlformats.org/officeDocument/2006/math">
                    <m:sSub>
                      <m:sSubPr>
                        <m:ctrlPr>
                          <a:rPr lang="zh-CN" altLang="zh-CN" sz="1600" b="1" i="1">
                            <a:solidFill>
                              <a:schemeClr val="tx1"/>
                            </a:solidFill>
                            <a:latin typeface="Cambria Math" panose="02040503050406030204" pitchFamily="18" charset="0"/>
                            <a:ea typeface="微软雅黑" panose="020B0503020204020204" pitchFamily="34" charset="-122"/>
                          </a:rPr>
                        </m:ctrlPr>
                      </m:sSubPr>
                      <m:e>
                        <m:r>
                          <a:rPr lang="en-US" altLang="zh-CN" sz="1600" b="1" i="1">
                            <a:solidFill>
                              <a:schemeClr val="tx1"/>
                            </a:solidFill>
                            <a:latin typeface="Cambria Math" panose="02040503050406030204" pitchFamily="18" charset="0"/>
                            <a:ea typeface="微软雅黑" panose="020B0503020204020204" pitchFamily="34" charset="-122"/>
                          </a:rPr>
                          <m:t>𝒖</m:t>
                        </m:r>
                      </m:e>
                      <m:sub>
                        <m:r>
                          <a:rPr lang="en-US" altLang="zh-CN" sz="1600" b="1" i="1">
                            <a:solidFill>
                              <a:schemeClr val="tx1"/>
                            </a:solidFill>
                            <a:latin typeface="Cambria Math" panose="02040503050406030204" pitchFamily="18" charset="0"/>
                            <a:ea typeface="微软雅黑" panose="020B0503020204020204" pitchFamily="34" charset="-122"/>
                          </a:rPr>
                          <m:t>𝟎</m:t>
                        </m:r>
                      </m:sub>
                    </m:sSub>
                    <m:r>
                      <a:rPr lang="en-US" altLang="zh-CN" sz="1600" b="1">
                        <a:solidFill>
                          <a:schemeClr val="tx1"/>
                        </a:solidFill>
                        <a:latin typeface="Cambria Math" panose="02040503050406030204" pitchFamily="18" charset="0"/>
                        <a:ea typeface="微软雅黑" panose="020B0503020204020204" pitchFamily="34" charset="-122"/>
                      </a:rPr>
                      <m:t>=−</m:t>
                    </m:r>
                    <m:sSub>
                      <m:sSubPr>
                        <m:ctrlPr>
                          <a:rPr lang="zh-CN" altLang="zh-CN" sz="1600" b="1" i="1">
                            <a:solidFill>
                              <a:schemeClr val="tx1"/>
                            </a:solidFill>
                            <a:latin typeface="Cambria Math" panose="02040503050406030204" pitchFamily="18" charset="0"/>
                            <a:ea typeface="微软雅黑" panose="020B0503020204020204" pitchFamily="34" charset="-122"/>
                          </a:rPr>
                        </m:ctrlPr>
                      </m:sSubPr>
                      <m:e>
                        <m:r>
                          <a:rPr lang="zh-CN" altLang="en-US" sz="1600" b="1" i="1">
                            <a:latin typeface="Cambria Math" panose="02040503050406030204" pitchFamily="18" charset="0"/>
                          </a:rPr>
                          <m:t>𝒊</m:t>
                        </m:r>
                      </m:e>
                      <m:sub>
                        <m:r>
                          <a:rPr lang="en-US" altLang="zh-CN" sz="1600" b="1" i="1">
                            <a:solidFill>
                              <a:schemeClr val="tx1"/>
                            </a:solidFill>
                            <a:latin typeface="Cambria Math" panose="02040503050406030204" pitchFamily="18" charset="0"/>
                            <a:ea typeface="微软雅黑" panose="020B0503020204020204" pitchFamily="34" charset="-122"/>
                          </a:rPr>
                          <m:t>𝟐</m:t>
                        </m:r>
                      </m:sub>
                    </m:sSub>
                    <m:sSub>
                      <m:sSubPr>
                        <m:ctrlPr>
                          <a:rPr lang="zh-CN" altLang="zh-CN" sz="1600" b="1" i="1">
                            <a:solidFill>
                              <a:schemeClr val="tx1"/>
                            </a:solidFill>
                            <a:latin typeface="Cambria Math" panose="02040503050406030204" pitchFamily="18" charset="0"/>
                            <a:ea typeface="微软雅黑" panose="020B0503020204020204" pitchFamily="34" charset="-122"/>
                          </a:rPr>
                        </m:ctrlPr>
                      </m:sSubPr>
                      <m:e>
                        <m:r>
                          <a:rPr lang="en-US" altLang="zh-CN" sz="1600" b="1" i="1">
                            <a:solidFill>
                              <a:schemeClr val="tx1"/>
                            </a:solidFill>
                            <a:latin typeface="Cambria Math" panose="02040503050406030204" pitchFamily="18" charset="0"/>
                            <a:ea typeface="微软雅黑" panose="020B0503020204020204" pitchFamily="34" charset="-122"/>
                          </a:rPr>
                          <m:t>𝑹</m:t>
                        </m:r>
                      </m:e>
                      <m:sub>
                        <m:r>
                          <a:rPr lang="en-US" altLang="zh-CN" sz="1600" b="1" i="1">
                            <a:solidFill>
                              <a:schemeClr val="tx1"/>
                            </a:solidFill>
                            <a:latin typeface="Cambria Math" panose="02040503050406030204" pitchFamily="18" charset="0"/>
                            <a:ea typeface="微软雅黑" panose="020B0503020204020204" pitchFamily="34" charset="-122"/>
                          </a:rPr>
                          <m:t>𝟐</m:t>
                        </m:r>
                      </m:sub>
                    </m:sSub>
                  </m:oMath>
                </a14:m>
                <a:r>
                  <a:rPr lang="zh-CN" altLang="zh-CN" sz="1600" b="1" dirty="0">
                    <a:solidFill>
                      <a:schemeClr val="tx1"/>
                    </a:solidFill>
                    <a:latin typeface="Times New Roman" panose="02020603050405020304" pitchFamily="18" charset="0"/>
                    <a:ea typeface="微软雅黑" panose="020B0503020204020204" pitchFamily="34" charset="-122"/>
                  </a:rPr>
                  <a:t>，则：</a:t>
                </a:r>
                <a:endParaRPr lang="en-US" altLang="zh-CN" sz="1600" b="1" dirty="0">
                  <a:solidFill>
                    <a:schemeClr val="tx1"/>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endParaRPr lang="en-US" altLang="zh-CN" sz="1600" b="1" dirty="0">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endParaRPr lang="en-US" altLang="zh-CN" sz="1600" b="1" dirty="0">
                  <a:solidFill>
                    <a:schemeClr val="tx1"/>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endParaRPr lang="en-US" altLang="zh-CN" sz="1600" b="1" dirty="0">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r>
                  <a:rPr lang="zh-CN" altLang="en-US" sz="1600" b="1" dirty="0">
                    <a:latin typeface="Times New Roman" panose="02020603050405020304" pitchFamily="18" charset="0"/>
                    <a:ea typeface="微软雅黑" panose="020B0503020204020204" pitchFamily="34" charset="-122"/>
                  </a:rPr>
                  <a:t>负载电流由输入电压</a:t>
                </a:r>
                <a14:m>
                  <m:oMath xmlns:m="http://schemas.openxmlformats.org/officeDocument/2006/math">
                    <m:sSub>
                      <m:sSubPr>
                        <m:ctrlPr>
                          <a:rPr lang="zh-CN" altLang="zh-CN" sz="1600" b="1" i="1">
                            <a:latin typeface="Cambria Math" panose="02040503050406030204" pitchFamily="18" charset="0"/>
                            <a:ea typeface="微软雅黑" panose="020B0503020204020204" pitchFamily="34" charset="-122"/>
                          </a:rPr>
                        </m:ctrlPr>
                      </m:sSubPr>
                      <m:e>
                        <m:r>
                          <a:rPr lang="en-US" altLang="zh-CN" sz="1600" b="1" i="1">
                            <a:latin typeface="Cambria Math" panose="02040503050406030204" pitchFamily="18" charset="0"/>
                            <a:ea typeface="微软雅黑" panose="020B0503020204020204" pitchFamily="34" charset="-122"/>
                          </a:rPr>
                          <m:t>𝒖</m:t>
                        </m:r>
                      </m:e>
                      <m:sub>
                        <m:r>
                          <a:rPr lang="en-US" altLang="zh-CN" sz="1600" b="1" i="1">
                            <a:latin typeface="Cambria Math" panose="02040503050406030204" pitchFamily="18" charset="0"/>
                            <a:ea typeface="微软雅黑" panose="020B0503020204020204" pitchFamily="34" charset="-122"/>
                          </a:rPr>
                          <m:t>𝒊</m:t>
                        </m:r>
                      </m:sub>
                    </m:sSub>
                  </m:oMath>
                </a14:m>
                <a:r>
                  <a:rPr lang="zh-CN" altLang="en-US" sz="1600" b="1" dirty="0">
                    <a:latin typeface="Times New Roman" panose="02020603050405020304" pitchFamily="18" charset="0"/>
                    <a:ea typeface="微软雅黑" panose="020B0503020204020204" pitchFamily="34" charset="-122"/>
                  </a:rPr>
                  <a:t>和运算放大器的输出电压</a:t>
                </a:r>
                <a14:m>
                  <m:oMath xmlns:m="http://schemas.openxmlformats.org/officeDocument/2006/math">
                    <m:sSub>
                      <m:sSubPr>
                        <m:ctrlPr>
                          <a:rPr lang="zh-CN" altLang="zh-CN" sz="1600" b="1" i="1">
                            <a:latin typeface="Cambria Math" panose="02040503050406030204" pitchFamily="18" charset="0"/>
                            <a:ea typeface="微软雅黑" panose="020B0503020204020204" pitchFamily="34" charset="-122"/>
                          </a:rPr>
                        </m:ctrlPr>
                      </m:sSubPr>
                      <m:e>
                        <m:r>
                          <a:rPr lang="en-US" altLang="zh-CN" sz="1600" b="1" i="1">
                            <a:latin typeface="Cambria Math" panose="02040503050406030204" pitchFamily="18" charset="0"/>
                            <a:ea typeface="微软雅黑" panose="020B0503020204020204" pitchFamily="34" charset="-122"/>
                          </a:rPr>
                          <m:t>𝒖</m:t>
                        </m:r>
                      </m:e>
                      <m:sub>
                        <m:r>
                          <a:rPr lang="en-US" altLang="zh-CN" sz="1600" b="1" i="1">
                            <a:latin typeface="Cambria Math" panose="02040503050406030204" pitchFamily="18" charset="0"/>
                            <a:ea typeface="微软雅黑" panose="020B0503020204020204" pitchFamily="34" charset="-122"/>
                          </a:rPr>
                          <m:t>𝟎</m:t>
                        </m:r>
                      </m:sub>
                    </m:sSub>
                  </m:oMath>
                </a14:m>
                <a:r>
                  <a:rPr lang="zh-CN" altLang="en-US" sz="1600" b="1" dirty="0">
                    <a:latin typeface="Times New Roman" panose="02020603050405020304" pitchFamily="18" charset="0"/>
                    <a:ea typeface="微软雅黑" panose="020B0503020204020204" pitchFamily="34" charset="-122"/>
                  </a:rPr>
                  <a:t>共同决定，可以通过调整电阻的大小来调节负载电流；</a:t>
                </a:r>
                <a:endParaRPr lang="en-US" altLang="zh-CN" sz="1600" b="1" dirty="0">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r>
                  <a:rPr lang="zh-CN" altLang="en-US" sz="1600" b="1" dirty="0">
                    <a:latin typeface="Times New Roman" panose="02020603050405020304" pitchFamily="18" charset="0"/>
                    <a:ea typeface="微软雅黑" panose="020B0503020204020204" pitchFamily="34" charset="-122"/>
                  </a:rPr>
                  <a:t>负载电流受到运算放大器带载能力的限制，一般在数毫安以下。</a:t>
                </a:r>
                <a:endParaRPr lang="en-US" altLang="zh-CN" sz="1600" b="1" dirty="0">
                  <a:solidFill>
                    <a:schemeClr val="tx1"/>
                  </a:solidFill>
                  <a:latin typeface="Times New Roman" panose="02020603050405020304" pitchFamily="18" charset="0"/>
                  <a:ea typeface="微软雅黑" panose="020B0503020204020204" pitchFamily="34" charset="-122"/>
                </a:endParaRPr>
              </a:p>
            </p:txBody>
          </p:sp>
        </mc:Choice>
        <mc:Fallback xmlns="">
          <p:sp>
            <p:nvSpPr>
              <p:cNvPr id="11" name="矩形 10"/>
              <p:cNvSpPr>
                <a:spLocks noRot="1" noChangeAspect="1" noMove="1" noResize="1" noEditPoints="1" noAdjustHandles="1" noChangeArrowheads="1" noChangeShapeType="1" noTextEdit="1"/>
              </p:cNvSpPr>
              <p:nvPr/>
            </p:nvSpPr>
            <p:spPr>
              <a:xfrm>
                <a:off x="241757" y="1887674"/>
                <a:ext cx="4330172" cy="2924455"/>
              </a:xfrm>
              <a:prstGeom prst="rect">
                <a:avLst/>
              </a:prstGeom>
              <a:blipFill>
                <a:blip r:embed="rId4"/>
                <a:stretch>
                  <a:fillRect l="-563" b="-125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p:cNvSpPr/>
              <p:nvPr/>
            </p:nvSpPr>
            <p:spPr>
              <a:xfrm>
                <a:off x="965743" y="2679762"/>
                <a:ext cx="2882199" cy="65755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b="1" i="1">
                              <a:latin typeface="Cambria Math" panose="02040503050406030204" pitchFamily="18" charset="0"/>
                            </a:rPr>
                          </m:ctrlPr>
                        </m:sSubPr>
                        <m:e>
                          <m:r>
                            <a:rPr lang="zh-CN" altLang="en-US" b="1" i="1">
                              <a:latin typeface="Cambria Math" panose="02040503050406030204" pitchFamily="18" charset="0"/>
                            </a:rPr>
                            <m:t>𝒊</m:t>
                          </m:r>
                        </m:e>
                        <m:sub>
                          <m:r>
                            <a:rPr lang="zh-CN" altLang="en-US" b="1" i="1">
                              <a:latin typeface="Cambria Math" panose="02040503050406030204" pitchFamily="18" charset="0"/>
                            </a:rPr>
                            <m:t>𝑳</m:t>
                          </m:r>
                        </m:sub>
                      </m:sSub>
                      <m:r>
                        <a:rPr lang="zh-CN" altLang="en-US" b="1" i="0">
                          <a:latin typeface="Cambria Math" panose="02040503050406030204" pitchFamily="18" charset="0"/>
                        </a:rPr>
                        <m:t>=</m:t>
                      </m:r>
                      <m:sSub>
                        <m:sSubPr>
                          <m:ctrlPr>
                            <a:rPr lang="zh-CN" altLang="en-US" b="1" i="1">
                              <a:latin typeface="Cambria Math" panose="02040503050406030204" pitchFamily="18" charset="0"/>
                            </a:rPr>
                          </m:ctrlPr>
                        </m:sSubPr>
                        <m:e>
                          <m:r>
                            <a:rPr lang="zh-CN" altLang="en-US" b="1" i="1">
                              <a:latin typeface="Cambria Math" panose="02040503050406030204" pitchFamily="18" charset="0"/>
                            </a:rPr>
                            <m:t>𝒊</m:t>
                          </m:r>
                        </m:e>
                        <m:sub>
                          <m:r>
                            <a:rPr lang="zh-CN" altLang="en-US" b="1" i="0">
                              <a:latin typeface="Cambria Math" panose="02040503050406030204" pitchFamily="18" charset="0"/>
                            </a:rPr>
                            <m:t>𝟐</m:t>
                          </m:r>
                        </m:sub>
                      </m:sSub>
                      <m:r>
                        <a:rPr lang="zh-CN" altLang="en-US" b="1" i="0">
                          <a:latin typeface="Cambria Math" panose="02040503050406030204" pitchFamily="18" charset="0"/>
                        </a:rPr>
                        <m:t>−</m:t>
                      </m:r>
                      <m:sSub>
                        <m:sSubPr>
                          <m:ctrlPr>
                            <a:rPr lang="zh-CN" altLang="en-US" b="1" i="1">
                              <a:latin typeface="Cambria Math" panose="02040503050406030204" pitchFamily="18" charset="0"/>
                            </a:rPr>
                          </m:ctrlPr>
                        </m:sSubPr>
                        <m:e>
                          <m:r>
                            <a:rPr lang="zh-CN" altLang="en-US" b="1" i="1">
                              <a:latin typeface="Cambria Math" panose="02040503050406030204" pitchFamily="18" charset="0"/>
                            </a:rPr>
                            <m:t>𝒊</m:t>
                          </m:r>
                        </m:e>
                        <m:sub>
                          <m:r>
                            <a:rPr lang="zh-CN" altLang="en-US" b="1" i="0">
                              <a:latin typeface="Cambria Math" panose="02040503050406030204" pitchFamily="18" charset="0"/>
                            </a:rPr>
                            <m:t>𝟑</m:t>
                          </m:r>
                        </m:sub>
                      </m:sSub>
                      <m:r>
                        <a:rPr lang="zh-CN" altLang="en-US" b="1" i="0">
                          <a:latin typeface="Cambria Math" panose="02040503050406030204" pitchFamily="18" charset="0"/>
                        </a:rPr>
                        <m:t>=</m:t>
                      </m:r>
                      <m:f>
                        <m:fPr>
                          <m:ctrlPr>
                            <a:rPr lang="zh-CN" altLang="en-US" b="1" i="1">
                              <a:latin typeface="Cambria Math" panose="02040503050406030204" pitchFamily="18" charset="0"/>
                            </a:rPr>
                          </m:ctrlPr>
                        </m:fPr>
                        <m:num>
                          <m:sSub>
                            <m:sSubPr>
                              <m:ctrlPr>
                                <a:rPr lang="zh-CN" altLang="en-US" b="1" i="1">
                                  <a:latin typeface="Cambria Math" panose="02040503050406030204" pitchFamily="18" charset="0"/>
                                </a:rPr>
                              </m:ctrlPr>
                            </m:sSubPr>
                            <m:e>
                              <m:r>
                                <a:rPr lang="zh-CN" altLang="en-US" b="1" i="1">
                                  <a:latin typeface="Cambria Math" panose="02040503050406030204" pitchFamily="18" charset="0"/>
                                </a:rPr>
                                <m:t>𝒖</m:t>
                              </m:r>
                            </m:e>
                            <m:sub>
                              <m:r>
                                <a:rPr lang="zh-CN" altLang="en-US" b="1" i="1">
                                  <a:latin typeface="Cambria Math" panose="02040503050406030204" pitchFamily="18" charset="0"/>
                                </a:rPr>
                                <m:t>𝒊</m:t>
                              </m:r>
                            </m:sub>
                          </m:sSub>
                        </m:num>
                        <m:den>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𝑹</m:t>
                              </m:r>
                            </m:e>
                            <m:sub>
                              <m:r>
                                <a:rPr lang="zh-CN" altLang="en-US" b="1" i="0">
                                  <a:latin typeface="Cambria Math" panose="02040503050406030204" pitchFamily="18" charset="0"/>
                                </a:rPr>
                                <m:t>𝟏</m:t>
                              </m:r>
                            </m:sub>
                          </m:sSub>
                        </m:den>
                      </m:f>
                      <m:r>
                        <a:rPr lang="zh-CN" altLang="en-US" b="1" i="0">
                          <a:latin typeface="Cambria Math" panose="02040503050406030204" pitchFamily="18" charset="0"/>
                        </a:rPr>
                        <m:t>(</m:t>
                      </m:r>
                      <m:r>
                        <a:rPr lang="zh-CN" altLang="en-US" b="1" i="0">
                          <a:latin typeface="Cambria Math" panose="02040503050406030204" pitchFamily="18" charset="0"/>
                        </a:rPr>
                        <m:t>𝟏</m:t>
                      </m:r>
                      <m:r>
                        <a:rPr lang="zh-CN" altLang="en-US" b="1" i="0">
                          <a:latin typeface="Cambria Math" panose="02040503050406030204" pitchFamily="18" charset="0"/>
                        </a:rPr>
                        <m:t>+</m:t>
                      </m:r>
                      <m:f>
                        <m:fPr>
                          <m:ctrlPr>
                            <a:rPr lang="zh-CN" altLang="en-US" b="1" i="1">
                              <a:latin typeface="Cambria Math" panose="02040503050406030204" pitchFamily="18" charset="0"/>
                            </a:rPr>
                          </m:ctrlPr>
                        </m:fPr>
                        <m:num>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𝑹</m:t>
                              </m:r>
                            </m:e>
                            <m:sub>
                              <m:r>
                                <a:rPr lang="zh-CN" altLang="en-US" b="1" i="0">
                                  <a:latin typeface="Cambria Math" panose="02040503050406030204" pitchFamily="18" charset="0"/>
                                </a:rPr>
                                <m:t>𝟐</m:t>
                              </m:r>
                            </m:sub>
                          </m:sSub>
                        </m:num>
                        <m:den>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𝑹</m:t>
                              </m:r>
                            </m:e>
                            <m:sub>
                              <m:r>
                                <a:rPr lang="zh-CN" altLang="en-US" b="1" i="0">
                                  <a:latin typeface="Cambria Math" panose="02040503050406030204" pitchFamily="18" charset="0"/>
                                </a:rPr>
                                <m:t>𝟑</m:t>
                              </m:r>
                            </m:sub>
                          </m:sSub>
                        </m:den>
                      </m:f>
                      <m:r>
                        <a:rPr lang="en-US" altLang="zh-CN" b="1" i="1">
                          <a:latin typeface="Cambria Math" panose="02040503050406030204" pitchFamily="18" charset="0"/>
                        </a:rPr>
                        <m:t>)</m:t>
                      </m:r>
                    </m:oMath>
                  </m:oMathPara>
                </a14:m>
                <a:endParaRPr lang="zh-CN" altLang="en-US" b="1" dirty="0"/>
              </a:p>
            </p:txBody>
          </p:sp>
        </mc:Choice>
        <mc:Fallback xmlns="">
          <p:sp>
            <p:nvSpPr>
              <p:cNvPr id="4" name="矩形 3"/>
              <p:cNvSpPr>
                <a:spLocks noRot="1" noChangeAspect="1" noMove="1" noResize="1" noEditPoints="1" noAdjustHandles="1" noChangeArrowheads="1" noChangeShapeType="1" noTextEdit="1"/>
              </p:cNvSpPr>
              <p:nvPr/>
            </p:nvSpPr>
            <p:spPr>
              <a:xfrm>
                <a:off x="965743" y="2679762"/>
                <a:ext cx="2882199" cy="657552"/>
              </a:xfrm>
              <a:prstGeom prst="rect">
                <a:avLst/>
              </a:prstGeom>
              <a:blipFill>
                <a:blip r:embed="rId5"/>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61980440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1" y="411510"/>
            <a:ext cx="3154567"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4" name="矩形 13"/>
          <p:cNvSpPr/>
          <p:nvPr/>
        </p:nvSpPr>
        <p:spPr>
          <a:xfrm>
            <a:off x="71500" y="434685"/>
            <a:ext cx="2962671" cy="461665"/>
          </a:xfrm>
          <a:prstGeom prst="rect">
            <a:avLst/>
          </a:prstGeom>
        </p:spPr>
        <p:txBody>
          <a:bodyPr wrap="none">
            <a:spAutoFit/>
          </a:bodyPr>
          <a:lstStyle/>
          <a:p>
            <a:r>
              <a:rPr lang="en-US" altLang="zh-CN" sz="2400" b="1" dirty="0">
                <a:solidFill>
                  <a:schemeClr val="bg1"/>
                </a:solidFill>
                <a:latin typeface="Times New Roman" panose="02020603050405020304" pitchFamily="18" charset="0"/>
                <a:ea typeface="微软雅黑" pitchFamily="34" charset="-122"/>
                <a:sym typeface="Times New Roman" panose="02020603050405020304" pitchFamily="18" charset="0"/>
              </a:rPr>
              <a:t> 4.4.1  </a:t>
            </a:r>
            <a:r>
              <a:rPr lang="zh-CN" altLang="en-US" sz="2400" b="1" dirty="0">
                <a:solidFill>
                  <a:schemeClr val="bg1"/>
                </a:solidFill>
                <a:latin typeface="Times New Roman" panose="02020603050405020304" pitchFamily="18" charset="0"/>
                <a:ea typeface="微软雅黑" pitchFamily="34" charset="-122"/>
                <a:sym typeface="Times New Roman" panose="02020603050405020304" pitchFamily="18" charset="0"/>
              </a:rPr>
              <a:t>电压</a:t>
            </a:r>
            <a:r>
              <a:rPr lang="en-US" altLang="zh-CN" sz="2400" b="1" dirty="0">
                <a:solidFill>
                  <a:schemeClr val="bg1"/>
                </a:solidFill>
                <a:latin typeface="Times New Roman" panose="02020603050405020304" pitchFamily="18" charset="0"/>
                <a:ea typeface="微软雅黑" pitchFamily="34" charset="-122"/>
                <a:sym typeface="Times New Roman" panose="02020603050405020304" pitchFamily="18" charset="0"/>
              </a:rPr>
              <a:t>/</a:t>
            </a:r>
            <a:r>
              <a:rPr lang="zh-CN" altLang="en-US" sz="2400" b="1" dirty="0">
                <a:solidFill>
                  <a:schemeClr val="bg1"/>
                </a:solidFill>
                <a:latin typeface="Times New Roman" panose="02020603050405020304" pitchFamily="18" charset="0"/>
                <a:ea typeface="微软雅黑" pitchFamily="34" charset="-122"/>
                <a:sym typeface="Times New Roman" panose="02020603050405020304" pitchFamily="18" charset="0"/>
              </a:rPr>
              <a:t>电流变换</a:t>
            </a:r>
          </a:p>
        </p:txBody>
      </p:sp>
      <p:sp>
        <p:nvSpPr>
          <p:cNvPr id="5" name="矩形 4"/>
          <p:cNvSpPr/>
          <p:nvPr/>
        </p:nvSpPr>
        <p:spPr>
          <a:xfrm>
            <a:off x="241756" y="1887674"/>
            <a:ext cx="8686800" cy="2862322"/>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marL="285750" indent="-285750">
              <a:lnSpc>
                <a:spcPct val="125000"/>
              </a:lnSpc>
              <a:buClr>
                <a:schemeClr val="accent3">
                  <a:lumMod val="75000"/>
                </a:schemeClr>
              </a:buClr>
              <a:buFont typeface="Wingdings" pitchFamily="2" charset="2"/>
              <a:buChar char="Ø"/>
            </a:pPr>
            <a:endParaRPr lang="en-US" altLang="zh-CN" b="1" dirty="0">
              <a:solidFill>
                <a:schemeClr val="accent1"/>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endParaRPr lang="en-US" altLang="zh-CN" b="1" dirty="0">
              <a:solidFill>
                <a:schemeClr val="accent1"/>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endParaRPr lang="en-US" altLang="zh-CN" b="1" dirty="0">
              <a:solidFill>
                <a:schemeClr val="accent1"/>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endParaRPr lang="en-US" altLang="zh-CN" b="1" dirty="0">
              <a:solidFill>
                <a:schemeClr val="accent1"/>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endParaRPr lang="en-US" altLang="zh-CN" b="1" dirty="0">
              <a:solidFill>
                <a:schemeClr val="accent1"/>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endParaRPr lang="en-US" altLang="zh-CN" b="1" dirty="0">
              <a:solidFill>
                <a:schemeClr val="accent1"/>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endParaRPr lang="en-US" altLang="zh-CN" b="1" dirty="0">
              <a:solidFill>
                <a:schemeClr val="accent1"/>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endParaRPr lang="en-US" altLang="zh-CN" b="1" dirty="0">
              <a:solidFill>
                <a:schemeClr val="accent1"/>
              </a:solidFill>
              <a:latin typeface="Times New Roman" panose="02020603050405020304" pitchFamily="18" charset="0"/>
              <a:ea typeface="微软雅黑" panose="020B0503020204020204" pitchFamily="34" charset="-122"/>
            </a:endParaRPr>
          </a:p>
        </p:txBody>
      </p:sp>
      <p:sp>
        <p:nvSpPr>
          <p:cNvPr id="6" name="矩形 5"/>
          <p:cNvSpPr/>
          <p:nvPr/>
        </p:nvSpPr>
        <p:spPr>
          <a:xfrm>
            <a:off x="899592" y="1341809"/>
            <a:ext cx="3600400" cy="369332"/>
          </a:xfrm>
          <a:prstGeom prst="rect">
            <a:avLst/>
          </a:prstGeom>
          <a:ln>
            <a:solidFill>
              <a:schemeClr val="accent3">
                <a:lumMod val="75000"/>
              </a:schemeClr>
            </a:solidFill>
          </a:ln>
        </p:spPr>
        <p:style>
          <a:lnRef idx="2">
            <a:schemeClr val="accent3"/>
          </a:lnRef>
          <a:fillRef idx="1">
            <a:schemeClr val="lt1"/>
          </a:fillRef>
          <a:effectRef idx="0">
            <a:schemeClr val="accent3"/>
          </a:effectRef>
          <a:fontRef idx="minor">
            <a:schemeClr val="dk1"/>
          </a:fontRef>
        </p:style>
        <p:txBody>
          <a:bodyPr wrap="square">
            <a:spAutoFit/>
          </a:bodyPr>
          <a:lstStyle/>
          <a:p>
            <a:pPr lvl="0" algn="ct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负载接地的电压</a:t>
            </a:r>
            <a:r>
              <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a:t>
            </a: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电流变换电路</a:t>
            </a:r>
          </a:p>
        </p:txBody>
      </p:sp>
      <p:sp>
        <p:nvSpPr>
          <p:cNvPr id="7" name="七角星 6"/>
          <p:cNvSpPr/>
          <p:nvPr/>
        </p:nvSpPr>
        <p:spPr>
          <a:xfrm>
            <a:off x="395536" y="1095586"/>
            <a:ext cx="648072" cy="576064"/>
          </a:xfrm>
          <a:prstGeom prst="star7">
            <a:avLst/>
          </a:prstGeom>
          <a:solidFill>
            <a:schemeClr val="accent3">
              <a:lumMod val="40000"/>
              <a:lumOff val="60000"/>
            </a:schemeClr>
          </a:solidFill>
          <a:ln>
            <a:solidFill>
              <a:schemeClr val="accent3">
                <a:lumMod val="75000"/>
              </a:schemeClr>
            </a:solidFill>
          </a:ln>
          <a:scene3d>
            <a:camera prst="orthographicFront"/>
            <a:lightRig rig="threePt" dir="t"/>
          </a:scene3d>
          <a:sp3d>
            <a:bevelT w="152400" h="50800" prst="softRound"/>
          </a:sp3d>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CN" sz="2800" b="1" dirty="0">
                <a:latin typeface="Times New Roman" panose="02020603050405020304" pitchFamily="18" charset="0"/>
                <a:ea typeface="微软雅黑" panose="020B0503020204020204" pitchFamily="34" charset="-122"/>
                <a:sym typeface="Times New Roman" panose="02020603050405020304" pitchFamily="18" charset="0"/>
              </a:rPr>
              <a:t>2</a:t>
            </a:r>
            <a:endParaRPr lang="zh-CN" altLang="en-US" sz="2800" b="1" dirty="0">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2" name="矩形 1"/>
          <p:cNvSpPr/>
          <p:nvPr/>
        </p:nvSpPr>
        <p:spPr>
          <a:xfrm>
            <a:off x="5652120" y="4408796"/>
            <a:ext cx="2942084" cy="307777"/>
          </a:xfrm>
          <a:prstGeom prst="rect">
            <a:avLst/>
          </a:prstGeom>
        </p:spPr>
        <p:txBody>
          <a:bodyPr wrap="square">
            <a:spAutoFit/>
          </a:bodyPr>
          <a:lstStyle/>
          <a:p>
            <a:pPr algn="ctr"/>
            <a:r>
              <a:rPr lang="zh-CN" altLang="zh-CN" sz="1400" b="1" dirty="0">
                <a:latin typeface="微软雅黑" panose="020B0503020204020204" pitchFamily="34" charset="-122"/>
                <a:ea typeface="微软雅黑" panose="020B0503020204020204" pitchFamily="34" charset="-122"/>
                <a:cs typeface="Times New Roman" panose="02020603050405020304" pitchFamily="18" charset="0"/>
              </a:rPr>
              <a:t>负载</a:t>
            </a:r>
            <a:r>
              <a:rPr lang="zh-CN" altLang="en-US" sz="1400" b="1" dirty="0">
                <a:latin typeface="微软雅黑" panose="020B0503020204020204" pitchFamily="34" charset="-122"/>
                <a:ea typeface="微软雅黑" panose="020B0503020204020204" pitchFamily="34" charset="-122"/>
                <a:cs typeface="Times New Roman" panose="02020603050405020304" pitchFamily="18" charset="0"/>
              </a:rPr>
              <a:t>接地</a:t>
            </a:r>
            <a:r>
              <a:rPr lang="zh-CN" altLang="zh-CN" sz="1400" b="1" dirty="0">
                <a:latin typeface="微软雅黑" panose="020B0503020204020204" pitchFamily="34" charset="-122"/>
                <a:ea typeface="微软雅黑" panose="020B0503020204020204" pitchFamily="34" charset="-122"/>
                <a:cs typeface="Times New Roman" panose="02020603050405020304" pitchFamily="18" charset="0"/>
              </a:rPr>
              <a:t>的电压</a:t>
            </a:r>
            <a:r>
              <a:rPr lang="en-US" altLang="zh-CN" sz="1400" b="1"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1400" b="1" dirty="0">
                <a:latin typeface="微软雅黑" panose="020B0503020204020204" pitchFamily="34" charset="-122"/>
                <a:ea typeface="微软雅黑" panose="020B0503020204020204" pitchFamily="34" charset="-122"/>
                <a:cs typeface="Times New Roman" panose="02020603050405020304" pitchFamily="18" charset="0"/>
              </a:rPr>
              <a:t>电流转换电路</a:t>
            </a:r>
            <a:endParaRPr lang="en-US" altLang="zh-CN" sz="1400" b="1" dirty="0">
              <a:latin typeface="微软雅黑" panose="020B0503020204020204" pitchFamily="34" charset="-122"/>
              <a:ea typeface="微软雅黑"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1" name="矩形 10"/>
              <p:cNvSpPr/>
              <p:nvPr/>
            </p:nvSpPr>
            <p:spPr>
              <a:xfrm>
                <a:off x="241757" y="1851670"/>
                <a:ext cx="4330172" cy="2953181"/>
              </a:xfrm>
              <a:prstGeom prst="rect">
                <a:avLst/>
              </a:prstGeom>
            </p:spPr>
            <p:txBody>
              <a:bodyPr wrap="square">
                <a:spAutoFit/>
              </a:bodyPr>
              <a:lstStyle/>
              <a:p>
                <a:pPr marL="285750" indent="-285750">
                  <a:lnSpc>
                    <a:spcPct val="110000"/>
                  </a:lnSpc>
                  <a:buClr>
                    <a:schemeClr val="accent3">
                      <a:lumMod val="75000"/>
                    </a:schemeClr>
                  </a:buClr>
                  <a:buFont typeface="Wingdings" pitchFamily="2" charset="2"/>
                  <a:buChar char="Ø"/>
                </a:pPr>
                <a:r>
                  <a:rPr lang="zh-CN" altLang="zh-CN" sz="1600" b="1" dirty="0">
                    <a:latin typeface="Times New Roman" panose="02020603050405020304" pitchFamily="18" charset="0"/>
                    <a:ea typeface="微软雅黑" panose="020B0503020204020204" pitchFamily="34" charset="-122"/>
                  </a:rPr>
                  <a:t>令</a:t>
                </a:r>
                <a14:m>
                  <m:oMath xmlns:m="http://schemas.openxmlformats.org/officeDocument/2006/math">
                    <m:f>
                      <m:fPr>
                        <m:ctrlPr>
                          <a:rPr lang="zh-CN" altLang="zh-CN" sz="1600" b="1" i="1">
                            <a:latin typeface="Cambria Math" panose="02040503050406030204" pitchFamily="18" charset="0"/>
                            <a:ea typeface="微软雅黑" panose="020B0503020204020204" pitchFamily="34" charset="-122"/>
                          </a:rPr>
                        </m:ctrlPr>
                      </m:fPr>
                      <m:num>
                        <m:sSub>
                          <m:sSubPr>
                            <m:ctrlPr>
                              <a:rPr lang="zh-CN" altLang="zh-CN" sz="1600" b="1" i="1">
                                <a:latin typeface="Cambria Math" panose="02040503050406030204" pitchFamily="18" charset="0"/>
                                <a:ea typeface="微软雅黑" panose="020B0503020204020204" pitchFamily="34" charset="-122"/>
                              </a:rPr>
                            </m:ctrlPr>
                          </m:sSubPr>
                          <m:e>
                            <m:r>
                              <a:rPr lang="en-US" altLang="zh-CN" sz="1600" b="1" i="1">
                                <a:latin typeface="Cambria Math" panose="02040503050406030204" pitchFamily="18" charset="0"/>
                                <a:ea typeface="微软雅黑" panose="020B0503020204020204" pitchFamily="34" charset="-122"/>
                              </a:rPr>
                              <m:t>𝑹</m:t>
                            </m:r>
                          </m:e>
                          <m:sub>
                            <m:r>
                              <a:rPr lang="en-US" altLang="zh-CN" sz="1600" b="1" i="1">
                                <a:latin typeface="Cambria Math" panose="02040503050406030204" pitchFamily="18" charset="0"/>
                                <a:ea typeface="微软雅黑" panose="020B0503020204020204" pitchFamily="34" charset="-122"/>
                              </a:rPr>
                              <m:t>𝟒</m:t>
                            </m:r>
                          </m:sub>
                        </m:sSub>
                      </m:num>
                      <m:den>
                        <m:sSub>
                          <m:sSubPr>
                            <m:ctrlPr>
                              <a:rPr lang="zh-CN" altLang="zh-CN" sz="1600" b="1" i="1">
                                <a:latin typeface="Cambria Math" panose="02040503050406030204" pitchFamily="18" charset="0"/>
                                <a:ea typeface="微软雅黑" panose="020B0503020204020204" pitchFamily="34" charset="-122"/>
                              </a:rPr>
                            </m:ctrlPr>
                          </m:sSubPr>
                          <m:e>
                            <m:r>
                              <a:rPr lang="en-US" altLang="zh-CN" sz="1600" b="1" i="1">
                                <a:latin typeface="Cambria Math" panose="02040503050406030204" pitchFamily="18" charset="0"/>
                                <a:ea typeface="微软雅黑" panose="020B0503020204020204" pitchFamily="34" charset="-122"/>
                              </a:rPr>
                              <m:t>𝑹</m:t>
                            </m:r>
                          </m:e>
                          <m:sub>
                            <m:r>
                              <a:rPr lang="en-US" altLang="zh-CN" sz="1600" b="1" i="1">
                                <a:latin typeface="Cambria Math" panose="02040503050406030204" pitchFamily="18" charset="0"/>
                                <a:ea typeface="微软雅黑" panose="020B0503020204020204" pitchFamily="34" charset="-122"/>
                              </a:rPr>
                              <m:t>𝟑</m:t>
                            </m:r>
                          </m:sub>
                        </m:sSub>
                      </m:den>
                    </m:f>
                    <m:r>
                      <a:rPr lang="en-US" altLang="zh-CN" sz="1600" b="1">
                        <a:latin typeface="Cambria Math" panose="02040503050406030204" pitchFamily="18" charset="0"/>
                        <a:ea typeface="微软雅黑" panose="020B0503020204020204" pitchFamily="34" charset="-122"/>
                      </a:rPr>
                      <m:t>=</m:t>
                    </m:r>
                    <m:f>
                      <m:fPr>
                        <m:ctrlPr>
                          <a:rPr lang="zh-CN" altLang="zh-CN" sz="1600" b="1" i="1">
                            <a:latin typeface="Cambria Math" panose="02040503050406030204" pitchFamily="18" charset="0"/>
                            <a:ea typeface="微软雅黑" panose="020B0503020204020204" pitchFamily="34" charset="-122"/>
                          </a:rPr>
                        </m:ctrlPr>
                      </m:fPr>
                      <m:num>
                        <m:sSub>
                          <m:sSubPr>
                            <m:ctrlPr>
                              <a:rPr lang="zh-CN" altLang="zh-CN" sz="1600" b="1" i="1">
                                <a:latin typeface="Cambria Math" panose="02040503050406030204" pitchFamily="18" charset="0"/>
                                <a:ea typeface="微软雅黑" panose="020B0503020204020204" pitchFamily="34" charset="-122"/>
                              </a:rPr>
                            </m:ctrlPr>
                          </m:sSubPr>
                          <m:e>
                            <m:r>
                              <a:rPr lang="en-US" altLang="zh-CN" sz="1600" b="1" i="1">
                                <a:latin typeface="Cambria Math" panose="02040503050406030204" pitchFamily="18" charset="0"/>
                                <a:ea typeface="微软雅黑" panose="020B0503020204020204" pitchFamily="34" charset="-122"/>
                              </a:rPr>
                              <m:t>𝑹</m:t>
                            </m:r>
                          </m:e>
                          <m:sub>
                            <m:r>
                              <a:rPr lang="en-US" altLang="zh-CN" sz="1600" b="1" i="1">
                                <a:latin typeface="Cambria Math" panose="02040503050406030204" pitchFamily="18" charset="0"/>
                                <a:ea typeface="微软雅黑" panose="020B0503020204020204" pitchFamily="34" charset="-122"/>
                              </a:rPr>
                              <m:t>𝟐</m:t>
                            </m:r>
                          </m:sub>
                        </m:sSub>
                      </m:num>
                      <m:den>
                        <m:sSub>
                          <m:sSubPr>
                            <m:ctrlPr>
                              <a:rPr lang="zh-CN" altLang="zh-CN" sz="1600" b="1" i="1">
                                <a:latin typeface="Cambria Math" panose="02040503050406030204" pitchFamily="18" charset="0"/>
                                <a:ea typeface="微软雅黑" panose="020B0503020204020204" pitchFamily="34" charset="-122"/>
                              </a:rPr>
                            </m:ctrlPr>
                          </m:sSubPr>
                          <m:e>
                            <m:r>
                              <a:rPr lang="en-US" altLang="zh-CN" sz="1600" b="1" i="1">
                                <a:latin typeface="Cambria Math" panose="02040503050406030204" pitchFamily="18" charset="0"/>
                                <a:ea typeface="微软雅黑" panose="020B0503020204020204" pitchFamily="34" charset="-122"/>
                              </a:rPr>
                              <m:t>𝑹</m:t>
                            </m:r>
                          </m:e>
                          <m:sub>
                            <m:r>
                              <a:rPr lang="en-US" altLang="zh-CN" sz="1600" b="1" i="1">
                                <a:latin typeface="Cambria Math" panose="02040503050406030204" pitchFamily="18" charset="0"/>
                                <a:ea typeface="微软雅黑" panose="020B0503020204020204" pitchFamily="34" charset="-122"/>
                              </a:rPr>
                              <m:t>𝟏</m:t>
                            </m:r>
                          </m:sub>
                        </m:sSub>
                      </m:den>
                    </m:f>
                  </m:oMath>
                </a14:m>
                <a:r>
                  <a:rPr lang="zh-CN" altLang="zh-CN" sz="1600" b="1" dirty="0">
                    <a:latin typeface="Times New Roman" panose="02020603050405020304" pitchFamily="18" charset="0"/>
                    <a:ea typeface="微软雅黑" panose="020B0503020204020204" pitchFamily="34" charset="-122"/>
                  </a:rPr>
                  <a:t>，可知</a:t>
                </a:r>
                <a14:m>
                  <m:oMath xmlns:m="http://schemas.openxmlformats.org/officeDocument/2006/math">
                    <m:sSub>
                      <m:sSubPr>
                        <m:ctrlPr>
                          <a:rPr lang="zh-CN" altLang="zh-CN" sz="1600" b="1" i="1">
                            <a:latin typeface="Cambria Math" panose="02040503050406030204" pitchFamily="18" charset="0"/>
                            <a:ea typeface="微软雅黑" panose="020B0503020204020204" pitchFamily="34" charset="-122"/>
                          </a:rPr>
                        </m:ctrlPr>
                      </m:sSubPr>
                      <m:e>
                        <m:r>
                          <a:rPr lang="en-US" altLang="zh-CN" sz="1600" b="1" i="1">
                            <a:latin typeface="Cambria Math" panose="02040503050406030204" pitchFamily="18" charset="0"/>
                            <a:ea typeface="微软雅黑" panose="020B0503020204020204" pitchFamily="34" charset="-122"/>
                          </a:rPr>
                          <m:t>𝒖</m:t>
                        </m:r>
                      </m:e>
                      <m:sub>
                        <m:r>
                          <a:rPr lang="en-US" altLang="zh-CN" sz="1600" b="1" i="1">
                            <a:latin typeface="Cambria Math" panose="02040503050406030204" pitchFamily="18" charset="0"/>
                            <a:ea typeface="微软雅黑" panose="020B0503020204020204" pitchFamily="34" charset="-122"/>
                          </a:rPr>
                          <m:t>𝑳</m:t>
                        </m:r>
                      </m:sub>
                    </m:sSub>
                    <m:r>
                      <a:rPr lang="en-US" altLang="zh-CN" sz="1600" b="1">
                        <a:latin typeface="Cambria Math" panose="02040503050406030204" pitchFamily="18" charset="0"/>
                        <a:ea typeface="微软雅黑" panose="020B0503020204020204" pitchFamily="34" charset="-122"/>
                      </a:rPr>
                      <m:t>=−</m:t>
                    </m:r>
                    <m:f>
                      <m:fPr>
                        <m:ctrlPr>
                          <a:rPr lang="zh-CN" altLang="zh-CN" sz="1600" b="1" i="1">
                            <a:latin typeface="Cambria Math" panose="02040503050406030204" pitchFamily="18" charset="0"/>
                            <a:ea typeface="微软雅黑" panose="020B0503020204020204" pitchFamily="34" charset="-122"/>
                          </a:rPr>
                        </m:ctrlPr>
                      </m:fPr>
                      <m:num>
                        <m:sSub>
                          <m:sSubPr>
                            <m:ctrlPr>
                              <a:rPr lang="zh-CN" altLang="zh-CN" sz="1600" b="1" i="1">
                                <a:latin typeface="Cambria Math" panose="02040503050406030204" pitchFamily="18" charset="0"/>
                                <a:ea typeface="微软雅黑" panose="020B0503020204020204" pitchFamily="34" charset="-122"/>
                              </a:rPr>
                            </m:ctrlPr>
                          </m:sSubPr>
                          <m:e>
                            <m:r>
                              <a:rPr lang="en-US" altLang="zh-CN" sz="1600" b="1" i="1">
                                <a:latin typeface="Cambria Math" panose="02040503050406030204" pitchFamily="18" charset="0"/>
                                <a:ea typeface="微软雅黑" panose="020B0503020204020204" pitchFamily="34" charset="-122"/>
                              </a:rPr>
                              <m:t>𝑹</m:t>
                            </m:r>
                          </m:e>
                          <m:sub>
                            <m:r>
                              <a:rPr lang="en-US" altLang="zh-CN" sz="1600" b="1" i="1">
                                <a:latin typeface="Cambria Math" panose="02040503050406030204" pitchFamily="18" charset="0"/>
                                <a:ea typeface="微软雅黑" panose="020B0503020204020204" pitchFamily="34" charset="-122"/>
                              </a:rPr>
                              <m:t>𝑳</m:t>
                            </m:r>
                          </m:sub>
                        </m:sSub>
                      </m:num>
                      <m:den>
                        <m:sSub>
                          <m:sSubPr>
                            <m:ctrlPr>
                              <a:rPr lang="zh-CN" altLang="zh-CN" sz="1600" b="1" i="1">
                                <a:latin typeface="Cambria Math" panose="02040503050406030204" pitchFamily="18" charset="0"/>
                                <a:ea typeface="微软雅黑" panose="020B0503020204020204" pitchFamily="34" charset="-122"/>
                              </a:rPr>
                            </m:ctrlPr>
                          </m:sSubPr>
                          <m:e>
                            <m:r>
                              <a:rPr lang="en-US" altLang="zh-CN" sz="1600" b="1" i="1">
                                <a:latin typeface="Cambria Math" panose="02040503050406030204" pitchFamily="18" charset="0"/>
                                <a:ea typeface="微软雅黑" panose="020B0503020204020204" pitchFamily="34" charset="-122"/>
                              </a:rPr>
                              <m:t>𝑹</m:t>
                            </m:r>
                          </m:e>
                          <m:sub>
                            <m:r>
                              <a:rPr lang="en-US" altLang="zh-CN" sz="1600" b="1" i="1">
                                <a:latin typeface="Cambria Math" panose="02040503050406030204" pitchFamily="18" charset="0"/>
                                <a:ea typeface="微软雅黑" panose="020B0503020204020204" pitchFamily="34" charset="-122"/>
                              </a:rPr>
                              <m:t>𝟑</m:t>
                            </m:r>
                          </m:sub>
                        </m:sSub>
                      </m:den>
                    </m:f>
                    <m:sSub>
                      <m:sSubPr>
                        <m:ctrlPr>
                          <a:rPr lang="zh-CN" altLang="zh-CN" sz="1600" b="1" i="1">
                            <a:latin typeface="Cambria Math" panose="02040503050406030204" pitchFamily="18" charset="0"/>
                            <a:ea typeface="微软雅黑" panose="020B0503020204020204" pitchFamily="34" charset="-122"/>
                          </a:rPr>
                        </m:ctrlPr>
                      </m:sSubPr>
                      <m:e>
                        <m:r>
                          <a:rPr lang="en-US" altLang="zh-CN" sz="1600" b="1" i="1">
                            <a:latin typeface="Cambria Math" panose="02040503050406030204" pitchFamily="18" charset="0"/>
                            <a:ea typeface="微软雅黑" panose="020B0503020204020204" pitchFamily="34" charset="-122"/>
                          </a:rPr>
                          <m:t>𝒖</m:t>
                        </m:r>
                      </m:e>
                      <m:sub>
                        <m:r>
                          <a:rPr lang="en-US" altLang="zh-CN" sz="1600" b="1" i="1">
                            <a:latin typeface="Cambria Math" panose="02040503050406030204" pitchFamily="18" charset="0"/>
                            <a:ea typeface="微软雅黑" panose="020B0503020204020204" pitchFamily="34" charset="-122"/>
                          </a:rPr>
                          <m:t>𝒊</m:t>
                        </m:r>
                      </m:sub>
                    </m:sSub>
                  </m:oMath>
                </a14:m>
                <a:r>
                  <a:rPr lang="zh-CN" altLang="zh-CN" sz="1600" b="1" dirty="0">
                    <a:latin typeface="Times New Roman" panose="02020603050405020304" pitchFamily="18" charset="0"/>
                    <a:ea typeface="微软雅黑" panose="020B0503020204020204" pitchFamily="34" charset="-122"/>
                  </a:rPr>
                  <a:t>，则有：</a:t>
                </a:r>
                <a:endParaRPr lang="en-US" altLang="zh-CN" sz="1600" b="1" dirty="0">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endParaRPr lang="en-US" altLang="zh-CN" sz="1600" b="1" dirty="0">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endParaRPr lang="en-US" altLang="zh-CN" sz="1600" b="1" dirty="0">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endParaRPr lang="en-US" altLang="zh-CN" sz="1600" b="1" dirty="0">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r>
                  <a:rPr lang="zh-CN" altLang="en-US" sz="1600" b="1" dirty="0">
                    <a:latin typeface="Times New Roman" panose="02020603050405020304" pitchFamily="18" charset="0"/>
                    <a:ea typeface="微软雅黑" panose="020B0503020204020204" pitchFamily="34" charset="-122"/>
                  </a:rPr>
                  <a:t>负载电流与输入电压呈线性关系，与负载电阻无关；</a:t>
                </a:r>
                <a:endParaRPr lang="en-US" altLang="zh-CN" sz="1600" b="1" dirty="0">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r>
                  <a:rPr lang="zh-CN" altLang="zh-CN" sz="1600" b="1" dirty="0">
                    <a:latin typeface="Times New Roman" panose="02020603050405020304" pitchFamily="18" charset="0"/>
                    <a:ea typeface="微软雅黑" panose="020B0503020204020204" pitchFamily="34" charset="-122"/>
                  </a:rPr>
                  <a:t>在选择电阻参数时，通常将</a:t>
                </a:r>
                <a14:m>
                  <m:oMath xmlns:m="http://schemas.openxmlformats.org/officeDocument/2006/math">
                    <m:sSub>
                      <m:sSubPr>
                        <m:ctrlPr>
                          <a:rPr lang="zh-CN" altLang="zh-CN" sz="1600" b="1" i="1">
                            <a:latin typeface="Cambria Math" panose="02040503050406030204" pitchFamily="18" charset="0"/>
                            <a:ea typeface="微软雅黑" panose="020B0503020204020204" pitchFamily="34" charset="-122"/>
                          </a:rPr>
                        </m:ctrlPr>
                      </m:sSubPr>
                      <m:e>
                        <m:r>
                          <a:rPr lang="en-US" altLang="zh-CN" sz="1600" b="1" i="1">
                            <a:latin typeface="Cambria Math" panose="02040503050406030204" pitchFamily="18" charset="0"/>
                            <a:ea typeface="微软雅黑" panose="020B0503020204020204" pitchFamily="34" charset="-122"/>
                          </a:rPr>
                          <m:t>𝑹</m:t>
                        </m:r>
                      </m:e>
                      <m:sub>
                        <m:r>
                          <a:rPr lang="en-US" altLang="zh-CN" sz="1600" b="1" i="1">
                            <a:latin typeface="Cambria Math" panose="02040503050406030204" pitchFamily="18" charset="0"/>
                            <a:ea typeface="微软雅黑" panose="020B0503020204020204" pitchFamily="34" charset="-122"/>
                          </a:rPr>
                          <m:t>𝟏</m:t>
                        </m:r>
                      </m:sub>
                    </m:sSub>
                  </m:oMath>
                </a14:m>
                <a:r>
                  <a:rPr lang="zh-CN" altLang="zh-CN" sz="1600" b="1" dirty="0">
                    <a:latin typeface="Times New Roman" panose="02020603050405020304" pitchFamily="18" charset="0"/>
                    <a:ea typeface="微软雅黑" panose="020B0503020204020204" pitchFamily="34" charset="-122"/>
                  </a:rPr>
                  <a:t>、</a:t>
                </a:r>
                <a14:m>
                  <m:oMath xmlns:m="http://schemas.openxmlformats.org/officeDocument/2006/math">
                    <m:sSub>
                      <m:sSubPr>
                        <m:ctrlPr>
                          <a:rPr lang="zh-CN" altLang="zh-CN" sz="1600" b="1" i="1">
                            <a:latin typeface="Cambria Math" panose="02040503050406030204" pitchFamily="18" charset="0"/>
                            <a:ea typeface="微软雅黑" panose="020B0503020204020204" pitchFamily="34" charset="-122"/>
                          </a:rPr>
                        </m:ctrlPr>
                      </m:sSubPr>
                      <m:e>
                        <m:r>
                          <a:rPr lang="en-US" altLang="zh-CN" sz="1600" b="1" i="1">
                            <a:latin typeface="Cambria Math" panose="02040503050406030204" pitchFamily="18" charset="0"/>
                            <a:ea typeface="微软雅黑" panose="020B0503020204020204" pitchFamily="34" charset="-122"/>
                          </a:rPr>
                          <m:t>𝑹</m:t>
                        </m:r>
                      </m:e>
                      <m:sub>
                        <m:r>
                          <a:rPr lang="en-US" altLang="zh-CN" sz="1600" b="1" i="1">
                            <a:latin typeface="Cambria Math" panose="02040503050406030204" pitchFamily="18" charset="0"/>
                            <a:ea typeface="微软雅黑" panose="020B0503020204020204" pitchFamily="34" charset="-122"/>
                          </a:rPr>
                          <m:t>𝟑</m:t>
                        </m:r>
                      </m:sub>
                    </m:sSub>
                  </m:oMath>
                </a14:m>
                <a:r>
                  <a:rPr lang="zh-CN" altLang="zh-CN" sz="1600" b="1" dirty="0">
                    <a:latin typeface="Times New Roman" panose="02020603050405020304" pitchFamily="18" charset="0"/>
                    <a:ea typeface="微软雅黑" panose="020B0503020204020204" pitchFamily="34" charset="-122"/>
                  </a:rPr>
                  <a:t>阻值取大一些，以减小输入信号源的电流</a:t>
                </a:r>
                <a14:m>
                  <m:oMath xmlns:m="http://schemas.openxmlformats.org/officeDocument/2006/math">
                    <m:sSub>
                      <m:sSubPr>
                        <m:ctrlPr>
                          <a:rPr lang="zh-CN" altLang="zh-CN" sz="1600" b="1" i="1">
                            <a:latin typeface="Cambria Math" panose="02040503050406030204" pitchFamily="18" charset="0"/>
                            <a:ea typeface="微软雅黑" panose="020B0503020204020204" pitchFamily="34" charset="-122"/>
                          </a:rPr>
                        </m:ctrlPr>
                      </m:sSubPr>
                      <m:e>
                        <m:r>
                          <a:rPr lang="en-US" altLang="zh-CN" sz="1600" b="1" i="1">
                            <a:latin typeface="Cambria Math" panose="02040503050406030204" pitchFamily="18" charset="0"/>
                            <a:ea typeface="微软雅黑" panose="020B0503020204020204" pitchFamily="34" charset="-122"/>
                          </a:rPr>
                          <m:t>𝒊</m:t>
                        </m:r>
                      </m:e>
                      <m:sub>
                        <m:r>
                          <a:rPr lang="en-US" altLang="zh-CN" sz="1600" b="1" i="1">
                            <a:latin typeface="Cambria Math" panose="02040503050406030204" pitchFamily="18" charset="0"/>
                            <a:ea typeface="微软雅黑" panose="020B0503020204020204" pitchFamily="34" charset="-122"/>
                          </a:rPr>
                          <m:t>𝟏</m:t>
                        </m:r>
                      </m:sub>
                    </m:sSub>
                  </m:oMath>
                </a14:m>
                <a:r>
                  <a:rPr lang="zh-CN" altLang="zh-CN" sz="1600" b="1" dirty="0">
                    <a:latin typeface="Times New Roman" panose="02020603050405020304" pitchFamily="18" charset="0"/>
                    <a:ea typeface="微软雅黑" panose="020B0503020204020204" pitchFamily="34" charset="-122"/>
                  </a:rPr>
                  <a:t>和</a:t>
                </a:r>
                <a14:m>
                  <m:oMath xmlns:m="http://schemas.openxmlformats.org/officeDocument/2006/math">
                    <m:sSub>
                      <m:sSubPr>
                        <m:ctrlPr>
                          <a:rPr lang="zh-CN" altLang="zh-CN" sz="1600" b="1" i="1">
                            <a:latin typeface="Cambria Math" panose="02040503050406030204" pitchFamily="18" charset="0"/>
                            <a:ea typeface="微软雅黑" panose="020B0503020204020204" pitchFamily="34" charset="-122"/>
                          </a:rPr>
                        </m:ctrlPr>
                      </m:sSubPr>
                      <m:e>
                        <m:r>
                          <a:rPr lang="en-US" altLang="zh-CN" sz="1600" b="1" i="1">
                            <a:latin typeface="Cambria Math" panose="02040503050406030204" pitchFamily="18" charset="0"/>
                            <a:ea typeface="微软雅黑" panose="020B0503020204020204" pitchFamily="34" charset="-122"/>
                          </a:rPr>
                          <m:t>𝑹</m:t>
                        </m:r>
                      </m:e>
                      <m:sub>
                        <m:r>
                          <a:rPr lang="en-US" altLang="zh-CN" sz="1600" b="1" i="1">
                            <a:latin typeface="Cambria Math" panose="02040503050406030204" pitchFamily="18" charset="0"/>
                            <a:ea typeface="微软雅黑" panose="020B0503020204020204" pitchFamily="34" charset="-122"/>
                          </a:rPr>
                          <m:t>𝟒</m:t>
                        </m:r>
                      </m:sub>
                    </m:sSub>
                  </m:oMath>
                </a14:m>
                <a:r>
                  <a:rPr lang="zh-CN" altLang="zh-CN" sz="1600" b="1" dirty="0">
                    <a:latin typeface="Times New Roman" panose="02020603050405020304" pitchFamily="18" charset="0"/>
                    <a:ea typeface="微软雅黑" panose="020B0503020204020204" pitchFamily="34" charset="-122"/>
                  </a:rPr>
                  <a:t>的分流作用，</a:t>
                </a:r>
                <a14:m>
                  <m:oMath xmlns:m="http://schemas.openxmlformats.org/officeDocument/2006/math">
                    <m:sSub>
                      <m:sSubPr>
                        <m:ctrlPr>
                          <a:rPr lang="zh-CN" altLang="zh-CN" sz="1600" b="1" i="1">
                            <a:latin typeface="Cambria Math" panose="02040503050406030204" pitchFamily="18" charset="0"/>
                            <a:ea typeface="微软雅黑" panose="020B0503020204020204" pitchFamily="34" charset="-122"/>
                          </a:rPr>
                        </m:ctrlPr>
                      </m:sSubPr>
                      <m:e>
                        <m:r>
                          <a:rPr lang="en-US" altLang="zh-CN" sz="1600" b="1" i="1">
                            <a:latin typeface="Cambria Math" panose="02040503050406030204" pitchFamily="18" charset="0"/>
                            <a:ea typeface="微软雅黑" panose="020B0503020204020204" pitchFamily="34" charset="-122"/>
                          </a:rPr>
                          <m:t>𝑹</m:t>
                        </m:r>
                      </m:e>
                      <m:sub>
                        <m:r>
                          <a:rPr lang="en-US" altLang="zh-CN" sz="1600" b="1" i="1">
                            <a:latin typeface="Cambria Math" panose="02040503050406030204" pitchFamily="18" charset="0"/>
                            <a:ea typeface="微软雅黑" panose="020B0503020204020204" pitchFamily="34" charset="-122"/>
                          </a:rPr>
                          <m:t>𝟐</m:t>
                        </m:r>
                      </m:sub>
                    </m:sSub>
                  </m:oMath>
                </a14:m>
                <a:r>
                  <a:rPr lang="zh-CN" altLang="zh-CN" sz="1600" b="1" dirty="0">
                    <a:latin typeface="Times New Roman" panose="02020603050405020304" pitchFamily="18" charset="0"/>
                    <a:ea typeface="微软雅黑" panose="020B0503020204020204" pitchFamily="34" charset="-122"/>
                  </a:rPr>
                  <a:t>、</a:t>
                </a:r>
                <a14:m>
                  <m:oMath xmlns:m="http://schemas.openxmlformats.org/officeDocument/2006/math">
                    <m:sSub>
                      <m:sSubPr>
                        <m:ctrlPr>
                          <a:rPr lang="zh-CN" altLang="zh-CN" sz="1600" b="1" i="1">
                            <a:latin typeface="Cambria Math" panose="02040503050406030204" pitchFamily="18" charset="0"/>
                            <a:ea typeface="微软雅黑" panose="020B0503020204020204" pitchFamily="34" charset="-122"/>
                          </a:rPr>
                        </m:ctrlPr>
                      </m:sSubPr>
                      <m:e>
                        <m:r>
                          <a:rPr lang="en-US" altLang="zh-CN" sz="1600" b="1" i="1">
                            <a:latin typeface="Cambria Math" panose="02040503050406030204" pitchFamily="18" charset="0"/>
                            <a:ea typeface="微软雅黑" panose="020B0503020204020204" pitchFamily="34" charset="-122"/>
                          </a:rPr>
                          <m:t>𝑹</m:t>
                        </m:r>
                      </m:e>
                      <m:sub>
                        <m:r>
                          <a:rPr lang="en-US" altLang="zh-CN" sz="1600" b="1" i="1">
                            <a:latin typeface="Cambria Math" panose="02040503050406030204" pitchFamily="18" charset="0"/>
                            <a:ea typeface="微软雅黑" panose="020B0503020204020204" pitchFamily="34" charset="-122"/>
                          </a:rPr>
                          <m:t>𝟒</m:t>
                        </m:r>
                      </m:sub>
                    </m:sSub>
                  </m:oMath>
                </a14:m>
                <a:r>
                  <a:rPr lang="zh-CN" altLang="zh-CN" sz="1600" b="1" dirty="0">
                    <a:latin typeface="Times New Roman" panose="02020603050405020304" pitchFamily="18" charset="0"/>
                    <a:ea typeface="微软雅黑" panose="020B0503020204020204" pitchFamily="34" charset="-122"/>
                  </a:rPr>
                  <a:t>阻值要取小一些，以减小</a:t>
                </a:r>
                <a14:m>
                  <m:oMath xmlns:m="http://schemas.openxmlformats.org/officeDocument/2006/math">
                    <m:sSub>
                      <m:sSubPr>
                        <m:ctrlPr>
                          <a:rPr lang="zh-CN" altLang="zh-CN" sz="1600" b="1" i="1">
                            <a:latin typeface="Cambria Math" panose="02040503050406030204" pitchFamily="18" charset="0"/>
                            <a:ea typeface="微软雅黑" panose="020B0503020204020204" pitchFamily="34" charset="-122"/>
                          </a:rPr>
                        </m:ctrlPr>
                      </m:sSubPr>
                      <m:e>
                        <m:r>
                          <a:rPr lang="en-US" altLang="zh-CN" sz="1600" b="1" i="1">
                            <a:latin typeface="Cambria Math" panose="02040503050406030204" pitchFamily="18" charset="0"/>
                            <a:ea typeface="微软雅黑" panose="020B0503020204020204" pitchFamily="34" charset="-122"/>
                          </a:rPr>
                          <m:t>𝑹</m:t>
                        </m:r>
                      </m:e>
                      <m:sub>
                        <m:r>
                          <a:rPr lang="en-US" altLang="zh-CN" sz="1600" b="1" i="1">
                            <a:latin typeface="Cambria Math" panose="02040503050406030204" pitchFamily="18" charset="0"/>
                            <a:ea typeface="微软雅黑" panose="020B0503020204020204" pitchFamily="34" charset="-122"/>
                          </a:rPr>
                          <m:t>𝟐</m:t>
                        </m:r>
                      </m:sub>
                    </m:sSub>
                  </m:oMath>
                </a14:m>
                <a:r>
                  <a:rPr lang="zh-CN" altLang="zh-CN" sz="1600" b="1" dirty="0">
                    <a:latin typeface="Times New Roman" panose="02020603050405020304" pitchFamily="18" charset="0"/>
                    <a:ea typeface="微软雅黑" panose="020B0503020204020204" pitchFamily="34" charset="-122"/>
                  </a:rPr>
                  <a:t>、</a:t>
                </a:r>
                <a14:m>
                  <m:oMath xmlns:m="http://schemas.openxmlformats.org/officeDocument/2006/math">
                    <m:sSub>
                      <m:sSubPr>
                        <m:ctrlPr>
                          <a:rPr lang="zh-CN" altLang="zh-CN" sz="1600" b="1" i="1">
                            <a:latin typeface="Cambria Math" panose="02040503050406030204" pitchFamily="18" charset="0"/>
                            <a:ea typeface="微软雅黑" panose="020B0503020204020204" pitchFamily="34" charset="-122"/>
                          </a:rPr>
                        </m:ctrlPr>
                      </m:sSubPr>
                      <m:e>
                        <m:r>
                          <a:rPr lang="en-US" altLang="zh-CN" sz="1600" b="1" i="1">
                            <a:latin typeface="Cambria Math" panose="02040503050406030204" pitchFamily="18" charset="0"/>
                            <a:ea typeface="微软雅黑" panose="020B0503020204020204" pitchFamily="34" charset="-122"/>
                          </a:rPr>
                          <m:t>𝑹</m:t>
                        </m:r>
                      </m:e>
                      <m:sub>
                        <m:r>
                          <a:rPr lang="en-US" altLang="zh-CN" sz="1600" b="1" i="1">
                            <a:latin typeface="Cambria Math" panose="02040503050406030204" pitchFamily="18" charset="0"/>
                            <a:ea typeface="微软雅黑" panose="020B0503020204020204" pitchFamily="34" charset="-122"/>
                          </a:rPr>
                          <m:t>𝟒</m:t>
                        </m:r>
                      </m:sub>
                    </m:sSub>
                  </m:oMath>
                </a14:m>
                <a:r>
                  <a:rPr lang="zh-CN" altLang="zh-CN" sz="1600" b="1" dirty="0">
                    <a:latin typeface="Times New Roman" panose="02020603050405020304" pitchFamily="18" charset="0"/>
                    <a:ea typeface="微软雅黑" panose="020B0503020204020204" pitchFamily="34" charset="-122"/>
                  </a:rPr>
                  <a:t>上的电压降。</a:t>
                </a:r>
                <a:endParaRPr lang="en-US" altLang="zh-CN" sz="1600" b="1" dirty="0">
                  <a:solidFill>
                    <a:schemeClr val="tx1"/>
                  </a:solidFill>
                  <a:latin typeface="Times New Roman" panose="02020603050405020304" pitchFamily="18" charset="0"/>
                  <a:ea typeface="微软雅黑" panose="020B0503020204020204" pitchFamily="34" charset="-122"/>
                </a:endParaRPr>
              </a:p>
            </p:txBody>
          </p:sp>
        </mc:Choice>
        <mc:Fallback xmlns="">
          <p:sp>
            <p:nvSpPr>
              <p:cNvPr id="11" name="矩形 10"/>
              <p:cNvSpPr>
                <a:spLocks noRot="1" noChangeAspect="1" noMove="1" noResize="1" noEditPoints="1" noAdjustHandles="1" noChangeArrowheads="1" noChangeShapeType="1" noTextEdit="1"/>
              </p:cNvSpPr>
              <p:nvPr/>
            </p:nvSpPr>
            <p:spPr>
              <a:xfrm>
                <a:off x="241757" y="1851670"/>
                <a:ext cx="4330172" cy="2953181"/>
              </a:xfrm>
              <a:prstGeom prst="rect">
                <a:avLst/>
              </a:prstGeom>
              <a:blipFill>
                <a:blip r:embed="rId3"/>
                <a:stretch>
                  <a:fillRect l="-563" b="-1240"/>
                </a:stretch>
              </a:blipFill>
            </p:spPr>
            <p:txBody>
              <a:bodyPr/>
              <a:lstStyle/>
              <a:p>
                <a:r>
                  <a:rPr lang="zh-CN" altLang="en-US">
                    <a:noFill/>
                  </a:rPr>
                  <a:t> </a:t>
                </a:r>
              </a:p>
            </p:txBody>
          </p:sp>
        </mc:Fallback>
      </mc:AlternateContent>
      <p:pic>
        <p:nvPicPr>
          <p:cNvPr id="12" name="图片 11"/>
          <p:cNvPicPr/>
          <p:nvPr/>
        </p:nvPicPr>
        <p:blipFill>
          <a:blip r:embed="rId4"/>
          <a:stretch>
            <a:fillRect/>
          </a:stretch>
        </p:blipFill>
        <p:spPr>
          <a:xfrm>
            <a:off x="5630300" y="1978728"/>
            <a:ext cx="2956557" cy="2375213"/>
          </a:xfrm>
          <a:prstGeom prst="rect">
            <a:avLst/>
          </a:prstGeom>
        </p:spPr>
      </p:pic>
      <mc:AlternateContent xmlns:mc="http://schemas.openxmlformats.org/markup-compatibility/2006" xmlns:a14="http://schemas.microsoft.com/office/drawing/2010/main">
        <mc:Choice Requires="a14">
          <p:sp>
            <p:nvSpPr>
              <p:cNvPr id="3" name="矩形 2"/>
              <p:cNvSpPr/>
              <p:nvPr/>
            </p:nvSpPr>
            <p:spPr>
              <a:xfrm>
                <a:off x="1388904" y="2416395"/>
                <a:ext cx="2035878" cy="65941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b="1" i="1">
                              <a:latin typeface="Cambria Math" panose="02040503050406030204" pitchFamily="18" charset="0"/>
                            </a:rPr>
                          </m:ctrlPr>
                        </m:sSubPr>
                        <m:e>
                          <m:r>
                            <a:rPr lang="zh-CN" altLang="en-US" b="1" i="1">
                              <a:latin typeface="Cambria Math" panose="02040503050406030204" pitchFamily="18" charset="0"/>
                            </a:rPr>
                            <m:t>𝒊</m:t>
                          </m:r>
                        </m:e>
                        <m:sub>
                          <m:r>
                            <a:rPr lang="zh-CN" altLang="en-US" b="1" i="1">
                              <a:latin typeface="Cambria Math" panose="02040503050406030204" pitchFamily="18" charset="0"/>
                            </a:rPr>
                            <m:t>𝑳</m:t>
                          </m:r>
                        </m:sub>
                      </m:sSub>
                      <m:r>
                        <a:rPr lang="zh-CN" altLang="en-US" b="1" i="0">
                          <a:latin typeface="Cambria Math" panose="02040503050406030204" pitchFamily="18" charset="0"/>
                        </a:rPr>
                        <m:t>=</m:t>
                      </m:r>
                      <m:f>
                        <m:fPr>
                          <m:ctrlPr>
                            <a:rPr lang="zh-CN" altLang="en-US" b="1" i="1">
                              <a:latin typeface="Cambria Math" panose="02040503050406030204" pitchFamily="18" charset="0"/>
                            </a:rPr>
                          </m:ctrlPr>
                        </m:fPr>
                        <m:num>
                          <m:sSub>
                            <m:sSubPr>
                              <m:ctrlPr>
                                <a:rPr lang="zh-CN" altLang="en-US" b="1" i="1">
                                  <a:latin typeface="Cambria Math" panose="02040503050406030204" pitchFamily="18" charset="0"/>
                                </a:rPr>
                              </m:ctrlPr>
                            </m:sSubPr>
                            <m:e>
                              <m:r>
                                <a:rPr lang="zh-CN" altLang="en-US" b="1" i="1">
                                  <a:latin typeface="Cambria Math" panose="02040503050406030204" pitchFamily="18" charset="0"/>
                                </a:rPr>
                                <m:t>𝒖</m:t>
                              </m:r>
                            </m:e>
                            <m:sub>
                              <m:r>
                                <a:rPr lang="zh-CN" altLang="en-US" b="1" i="1">
                                  <a:latin typeface="Cambria Math" panose="02040503050406030204" pitchFamily="18" charset="0"/>
                                </a:rPr>
                                <m:t>𝑳</m:t>
                              </m:r>
                            </m:sub>
                          </m:sSub>
                        </m:num>
                        <m:den>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𝑹</m:t>
                              </m:r>
                            </m:e>
                            <m:sub>
                              <m:r>
                                <a:rPr lang="zh-CN" altLang="en-US" b="1" i="1">
                                  <a:latin typeface="Cambria Math" panose="02040503050406030204" pitchFamily="18" charset="0"/>
                                </a:rPr>
                                <m:t>𝑳</m:t>
                              </m:r>
                            </m:sub>
                          </m:sSub>
                        </m:den>
                      </m:f>
                      <m:r>
                        <a:rPr lang="zh-CN" altLang="en-US" b="1" i="0">
                          <a:latin typeface="Cambria Math" panose="02040503050406030204" pitchFamily="18" charset="0"/>
                        </a:rPr>
                        <m:t>=−</m:t>
                      </m:r>
                      <m:f>
                        <m:fPr>
                          <m:ctrlPr>
                            <a:rPr lang="zh-CN" altLang="en-US" b="1" i="1">
                              <a:latin typeface="Cambria Math" panose="02040503050406030204" pitchFamily="18" charset="0"/>
                            </a:rPr>
                          </m:ctrlPr>
                        </m:fPr>
                        <m:num>
                          <m:r>
                            <a:rPr lang="zh-CN" altLang="en-US" b="1" i="0">
                              <a:latin typeface="Cambria Math" panose="02040503050406030204" pitchFamily="18" charset="0"/>
                            </a:rPr>
                            <m:t>𝟏</m:t>
                          </m:r>
                        </m:num>
                        <m:den>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𝑹</m:t>
                              </m:r>
                            </m:e>
                            <m:sub>
                              <m:r>
                                <a:rPr lang="zh-CN" altLang="en-US" b="1" i="0">
                                  <a:latin typeface="Cambria Math" panose="02040503050406030204" pitchFamily="18" charset="0"/>
                                </a:rPr>
                                <m:t>𝟑</m:t>
                              </m:r>
                            </m:sub>
                          </m:sSub>
                        </m:den>
                      </m:f>
                      <m:sSub>
                        <m:sSubPr>
                          <m:ctrlPr>
                            <a:rPr lang="zh-CN" altLang="en-US" b="1" i="1">
                              <a:latin typeface="Cambria Math" panose="02040503050406030204" pitchFamily="18" charset="0"/>
                            </a:rPr>
                          </m:ctrlPr>
                        </m:sSubPr>
                        <m:e>
                          <m:r>
                            <a:rPr lang="zh-CN" altLang="en-US" b="1" i="1">
                              <a:latin typeface="Cambria Math" panose="02040503050406030204" pitchFamily="18" charset="0"/>
                            </a:rPr>
                            <m:t>𝒖</m:t>
                          </m:r>
                        </m:e>
                        <m:sub>
                          <m:r>
                            <a:rPr lang="zh-CN" altLang="en-US" b="1" i="1">
                              <a:latin typeface="Cambria Math" panose="02040503050406030204" pitchFamily="18" charset="0"/>
                            </a:rPr>
                            <m:t>𝒊</m:t>
                          </m:r>
                        </m:sub>
                      </m:sSub>
                    </m:oMath>
                  </m:oMathPara>
                </a14:m>
                <a:endParaRPr lang="zh-CN" altLang="en-US" b="1" dirty="0"/>
              </a:p>
            </p:txBody>
          </p:sp>
        </mc:Choice>
        <mc:Fallback xmlns="">
          <p:sp>
            <p:nvSpPr>
              <p:cNvPr id="3" name="矩形 2"/>
              <p:cNvSpPr>
                <a:spLocks noRot="1" noChangeAspect="1" noMove="1" noResize="1" noEditPoints="1" noAdjustHandles="1" noChangeArrowheads="1" noChangeShapeType="1" noTextEdit="1"/>
              </p:cNvSpPr>
              <p:nvPr/>
            </p:nvSpPr>
            <p:spPr>
              <a:xfrm>
                <a:off x="1388904" y="2416395"/>
                <a:ext cx="2035878" cy="659411"/>
              </a:xfrm>
              <a:prstGeom prst="rect">
                <a:avLst/>
              </a:prstGeom>
              <a:blipFill>
                <a:blip r:embed="rId5"/>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63578632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1" y="411510"/>
            <a:ext cx="3154567"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4" name="矩形 13"/>
          <p:cNvSpPr/>
          <p:nvPr/>
        </p:nvSpPr>
        <p:spPr>
          <a:xfrm>
            <a:off x="71500" y="434685"/>
            <a:ext cx="2962671" cy="461665"/>
          </a:xfrm>
          <a:prstGeom prst="rect">
            <a:avLst/>
          </a:prstGeom>
        </p:spPr>
        <p:txBody>
          <a:bodyPr wrap="none">
            <a:spAutoFit/>
          </a:bodyPr>
          <a:lstStyle/>
          <a:p>
            <a:r>
              <a:rPr lang="en-US" altLang="zh-CN" sz="2400" b="1" dirty="0">
                <a:solidFill>
                  <a:schemeClr val="bg1"/>
                </a:solidFill>
                <a:latin typeface="Times New Roman" panose="02020603050405020304" pitchFamily="18" charset="0"/>
                <a:ea typeface="微软雅黑" pitchFamily="34" charset="-122"/>
                <a:sym typeface="Times New Roman" panose="02020603050405020304" pitchFamily="18" charset="0"/>
              </a:rPr>
              <a:t> 4.4.2  </a:t>
            </a:r>
            <a:r>
              <a:rPr lang="zh-CN" altLang="en-US" sz="2400" b="1" dirty="0">
                <a:solidFill>
                  <a:schemeClr val="bg1"/>
                </a:solidFill>
                <a:latin typeface="Times New Roman" panose="02020603050405020304" pitchFamily="18" charset="0"/>
                <a:ea typeface="微软雅黑" pitchFamily="34" charset="-122"/>
                <a:sym typeface="Times New Roman" panose="02020603050405020304" pitchFamily="18" charset="0"/>
              </a:rPr>
              <a:t>电压</a:t>
            </a:r>
            <a:r>
              <a:rPr lang="en-US" altLang="zh-CN" sz="2400" b="1" dirty="0">
                <a:solidFill>
                  <a:schemeClr val="bg1"/>
                </a:solidFill>
                <a:latin typeface="Times New Roman" panose="02020603050405020304" pitchFamily="18" charset="0"/>
                <a:ea typeface="微软雅黑" pitchFamily="34" charset="-122"/>
                <a:sym typeface="Times New Roman" panose="02020603050405020304" pitchFamily="18" charset="0"/>
              </a:rPr>
              <a:t>/</a:t>
            </a:r>
            <a:r>
              <a:rPr lang="zh-CN" altLang="en-US" sz="2400" b="1" dirty="0">
                <a:solidFill>
                  <a:schemeClr val="bg1"/>
                </a:solidFill>
                <a:latin typeface="Times New Roman" panose="02020603050405020304" pitchFamily="18" charset="0"/>
                <a:ea typeface="微软雅黑" pitchFamily="34" charset="-122"/>
                <a:sym typeface="Times New Roman" panose="02020603050405020304" pitchFamily="18" charset="0"/>
              </a:rPr>
              <a:t>频率变换</a:t>
            </a:r>
          </a:p>
        </p:txBody>
      </p:sp>
      <p:sp>
        <p:nvSpPr>
          <p:cNvPr id="15" name="矩形 14"/>
          <p:cNvSpPr/>
          <p:nvPr/>
        </p:nvSpPr>
        <p:spPr>
          <a:xfrm>
            <a:off x="243770" y="1099793"/>
            <a:ext cx="8686800" cy="1477328"/>
          </a:xfrm>
          <a:prstGeom prst="rect">
            <a:avLst/>
          </a:prstGeom>
        </p:spPr>
        <p:txBody>
          <a:bodyPr wrap="square">
            <a:spAutoFit/>
          </a:bodyPr>
          <a:lstStyle/>
          <a:p>
            <a:pPr marL="285750" indent="-285750">
              <a:lnSpc>
                <a:spcPct val="125000"/>
              </a:lnSpc>
              <a:buClr>
                <a:schemeClr val="accent3">
                  <a:lumMod val="75000"/>
                </a:schemeClr>
              </a:buClr>
              <a:buFont typeface="Wingdings" pitchFamily="2" charset="2"/>
              <a:buChar char="Ø"/>
            </a:pPr>
            <a:r>
              <a:rPr lang="zh-CN" altLang="en-US" b="1" dirty="0">
                <a:solidFill>
                  <a:schemeClr val="accent1"/>
                </a:solidFill>
                <a:latin typeface="Times New Roman" panose="02020603050405020304" pitchFamily="18" charset="0"/>
                <a:ea typeface="微软雅黑" panose="020B0503020204020204" pitchFamily="34" charset="-122"/>
              </a:rPr>
              <a:t>电压</a:t>
            </a:r>
            <a:r>
              <a:rPr lang="en-US" altLang="zh-CN" b="1" dirty="0">
                <a:solidFill>
                  <a:schemeClr val="accent1"/>
                </a:solidFill>
                <a:latin typeface="Times New Roman" panose="02020603050405020304" pitchFamily="18" charset="0"/>
                <a:ea typeface="微软雅黑" panose="020B0503020204020204" pitchFamily="34" charset="-122"/>
              </a:rPr>
              <a:t>/</a:t>
            </a:r>
            <a:r>
              <a:rPr lang="zh-CN" altLang="en-US" b="1" dirty="0">
                <a:solidFill>
                  <a:schemeClr val="accent1"/>
                </a:solidFill>
                <a:latin typeface="Times New Roman" panose="02020603050405020304" pitchFamily="18" charset="0"/>
                <a:ea typeface="微软雅黑" panose="020B0503020204020204" pitchFamily="34" charset="-122"/>
              </a:rPr>
              <a:t>频率</a:t>
            </a:r>
            <a:r>
              <a:rPr lang="en-US" altLang="zh-CN" b="1" dirty="0">
                <a:solidFill>
                  <a:prstClr val="black"/>
                </a:solidFill>
                <a:latin typeface="Times New Roman" panose="02020603050405020304" pitchFamily="18" charset="0"/>
                <a:ea typeface="微软雅黑" panose="020B0503020204020204" pitchFamily="34" charset="-122"/>
              </a:rPr>
              <a:t>(V/F)</a:t>
            </a:r>
            <a:r>
              <a:rPr lang="zh-CN" altLang="en-US" b="1" dirty="0">
                <a:solidFill>
                  <a:prstClr val="black"/>
                </a:solidFill>
                <a:latin typeface="Times New Roman" panose="02020603050405020304" pitchFamily="18" charset="0"/>
                <a:ea typeface="微软雅黑" panose="020B0503020204020204" pitchFamily="34" charset="-122"/>
              </a:rPr>
              <a:t>变换是一种将模拟输入</a:t>
            </a:r>
            <a:r>
              <a:rPr lang="zh-CN" altLang="en-US" b="1" dirty="0">
                <a:solidFill>
                  <a:schemeClr val="accent1"/>
                </a:solidFill>
                <a:latin typeface="Times New Roman" panose="02020603050405020304" pitchFamily="18" charset="0"/>
                <a:ea typeface="微软雅黑" panose="020B0503020204020204" pitchFamily="34" charset="-122"/>
              </a:rPr>
              <a:t>电压</a:t>
            </a:r>
            <a:r>
              <a:rPr lang="zh-CN" altLang="en-US" b="1" dirty="0">
                <a:solidFill>
                  <a:prstClr val="black"/>
                </a:solidFill>
                <a:latin typeface="Times New Roman" panose="02020603050405020304" pitchFamily="18" charset="0"/>
                <a:ea typeface="微软雅黑" panose="020B0503020204020204" pitchFamily="34" charset="-122"/>
              </a:rPr>
              <a:t>转换成与之成</a:t>
            </a:r>
            <a:r>
              <a:rPr lang="zh-CN" altLang="en-US" b="1" dirty="0">
                <a:solidFill>
                  <a:schemeClr val="accent1"/>
                </a:solidFill>
                <a:latin typeface="Times New Roman" panose="02020603050405020304" pitchFamily="18" charset="0"/>
                <a:ea typeface="微软雅黑" panose="020B0503020204020204" pitchFamily="34" charset="-122"/>
              </a:rPr>
              <a:t>正比</a:t>
            </a:r>
            <a:r>
              <a:rPr lang="zh-CN" altLang="en-US" b="1" dirty="0">
                <a:solidFill>
                  <a:prstClr val="black"/>
                </a:solidFill>
                <a:latin typeface="Times New Roman" panose="02020603050405020304" pitchFamily="18" charset="0"/>
                <a:ea typeface="微软雅黑" panose="020B0503020204020204" pitchFamily="34" charset="-122"/>
              </a:rPr>
              <a:t>的振荡</a:t>
            </a:r>
            <a:r>
              <a:rPr lang="zh-CN" altLang="en-US" b="1" dirty="0">
                <a:solidFill>
                  <a:schemeClr val="accent1"/>
                </a:solidFill>
                <a:latin typeface="Times New Roman" panose="02020603050405020304" pitchFamily="18" charset="0"/>
                <a:ea typeface="微软雅黑" panose="020B0503020204020204" pitchFamily="34" charset="-122"/>
              </a:rPr>
              <a:t>频率</a:t>
            </a:r>
            <a:r>
              <a:rPr lang="zh-CN" altLang="en-US" b="1" dirty="0">
                <a:solidFill>
                  <a:prstClr val="black"/>
                </a:solidFill>
                <a:latin typeface="Times New Roman" panose="02020603050405020304" pitchFamily="18" charset="0"/>
                <a:ea typeface="微软雅黑" panose="020B0503020204020204" pitchFamily="34" charset="-122"/>
              </a:rPr>
              <a:t>的技术；</a:t>
            </a: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rPr>
              <a:t>电压</a:t>
            </a:r>
            <a:r>
              <a:rPr lang="en-US" altLang="zh-CN" b="1" dirty="0">
                <a:solidFill>
                  <a:prstClr val="black"/>
                </a:solidFill>
                <a:latin typeface="Times New Roman" panose="02020603050405020304" pitchFamily="18" charset="0"/>
                <a:ea typeface="微软雅黑" panose="020B0503020204020204" pitchFamily="34" charset="-122"/>
              </a:rPr>
              <a:t>/</a:t>
            </a:r>
            <a:r>
              <a:rPr lang="zh-CN" altLang="en-US" b="1" dirty="0">
                <a:solidFill>
                  <a:prstClr val="black"/>
                </a:solidFill>
                <a:latin typeface="Times New Roman" panose="02020603050405020304" pitchFamily="18" charset="0"/>
                <a:ea typeface="微软雅黑" panose="020B0503020204020204" pitchFamily="34" charset="-122"/>
              </a:rPr>
              <a:t>频率</a:t>
            </a:r>
            <a:r>
              <a:rPr lang="en-US" altLang="zh-CN" b="1" dirty="0">
                <a:solidFill>
                  <a:prstClr val="black"/>
                </a:solidFill>
                <a:latin typeface="Times New Roman" panose="02020603050405020304" pitchFamily="18" charset="0"/>
                <a:ea typeface="微软雅黑" panose="020B0503020204020204" pitchFamily="34" charset="-122"/>
              </a:rPr>
              <a:t>(V/F)</a:t>
            </a:r>
            <a:r>
              <a:rPr lang="zh-CN" altLang="en-US" b="1" dirty="0">
                <a:solidFill>
                  <a:prstClr val="black"/>
                </a:solidFill>
                <a:latin typeface="Times New Roman" panose="02020603050405020304" pitchFamily="18" charset="0"/>
                <a:ea typeface="微软雅黑" panose="020B0503020204020204" pitchFamily="34" charset="-122"/>
              </a:rPr>
              <a:t>变换可以将频率信息</a:t>
            </a:r>
            <a:r>
              <a:rPr lang="zh-CN" altLang="en-US" b="1" dirty="0">
                <a:solidFill>
                  <a:schemeClr val="accent1"/>
                </a:solidFill>
                <a:latin typeface="Times New Roman" panose="02020603050405020304" pitchFamily="18" charset="0"/>
                <a:ea typeface="微软雅黑" panose="020B0503020204020204" pitchFamily="34" charset="-122"/>
              </a:rPr>
              <a:t>远距离</a:t>
            </a:r>
            <a:r>
              <a:rPr lang="zh-CN" altLang="en-US" b="1" dirty="0">
                <a:solidFill>
                  <a:prstClr val="black"/>
                </a:solidFill>
                <a:latin typeface="Times New Roman" panose="02020603050405020304" pitchFamily="18" charset="0"/>
                <a:ea typeface="微软雅黑" panose="020B0503020204020204" pitchFamily="34" charset="-122"/>
              </a:rPr>
              <a:t>传递，并且具有优良的抗干扰能力；</a:t>
            </a: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rPr>
              <a:t>作为一种将模拟量转换成数字量的方式，</a:t>
            </a:r>
            <a:r>
              <a:rPr lang="en-US" altLang="zh-CN" b="1" dirty="0">
                <a:solidFill>
                  <a:prstClr val="black"/>
                </a:solidFill>
                <a:latin typeface="Times New Roman" panose="02020603050405020304" pitchFamily="18" charset="0"/>
                <a:ea typeface="微软雅黑" panose="020B0503020204020204" pitchFamily="34" charset="-122"/>
              </a:rPr>
              <a:t>V/F</a:t>
            </a:r>
            <a:r>
              <a:rPr lang="zh-CN" altLang="en-US" b="1" dirty="0">
                <a:solidFill>
                  <a:prstClr val="black"/>
                </a:solidFill>
                <a:latin typeface="Times New Roman" panose="02020603050405020304" pitchFamily="18" charset="0"/>
                <a:ea typeface="微软雅黑" panose="020B0503020204020204" pitchFamily="34" charset="-122"/>
              </a:rPr>
              <a:t>还提供了一种</a:t>
            </a:r>
            <a:r>
              <a:rPr lang="zh-CN" altLang="en-US" b="1" dirty="0">
                <a:solidFill>
                  <a:schemeClr val="accent1"/>
                </a:solidFill>
                <a:latin typeface="Times New Roman" panose="02020603050405020304" pitchFamily="18" charset="0"/>
                <a:ea typeface="微软雅黑" panose="020B0503020204020204" pitchFamily="34" charset="-122"/>
              </a:rPr>
              <a:t>节省</a:t>
            </a:r>
            <a:r>
              <a:rPr lang="zh-CN" altLang="en-US" b="1" dirty="0">
                <a:solidFill>
                  <a:prstClr val="black"/>
                </a:solidFill>
                <a:latin typeface="Times New Roman" panose="02020603050405020304" pitchFamily="18" charset="0"/>
                <a:ea typeface="微软雅黑" panose="020B0503020204020204" pitchFamily="34" charset="-122"/>
              </a:rPr>
              <a:t>系统</a:t>
            </a:r>
            <a:r>
              <a:rPr lang="zh-CN" altLang="en-US" b="1" dirty="0">
                <a:solidFill>
                  <a:schemeClr val="accent1"/>
                </a:solidFill>
                <a:latin typeface="Times New Roman" panose="02020603050405020304" pitchFamily="18" charset="0"/>
                <a:ea typeface="微软雅黑" panose="020B0503020204020204" pitchFamily="34" charset="-122"/>
              </a:rPr>
              <a:t>接口资源</a:t>
            </a:r>
            <a:r>
              <a:rPr lang="zh-CN" altLang="en-US" b="1" dirty="0">
                <a:solidFill>
                  <a:prstClr val="black"/>
                </a:solidFill>
                <a:latin typeface="Times New Roman" panose="02020603050405020304" pitchFamily="18" charset="0"/>
                <a:ea typeface="微软雅黑" panose="020B0503020204020204" pitchFamily="34" charset="-122"/>
              </a:rPr>
              <a:t>的选择方式。</a:t>
            </a:r>
          </a:p>
        </p:txBody>
      </p:sp>
      <p:pic>
        <p:nvPicPr>
          <p:cNvPr id="16" name="图片 15"/>
          <p:cNvPicPr/>
          <p:nvPr/>
        </p:nvPicPr>
        <p:blipFill>
          <a:blip r:embed="rId3"/>
          <a:stretch>
            <a:fillRect/>
          </a:stretch>
        </p:blipFill>
        <p:spPr>
          <a:xfrm>
            <a:off x="719572" y="2607754"/>
            <a:ext cx="3672408" cy="1974849"/>
          </a:xfrm>
          <a:prstGeom prst="rect">
            <a:avLst/>
          </a:prstGeom>
        </p:spPr>
      </p:pic>
      <p:pic>
        <p:nvPicPr>
          <p:cNvPr id="17" name="图片 16"/>
          <p:cNvPicPr/>
          <p:nvPr/>
        </p:nvPicPr>
        <p:blipFill>
          <a:blip r:embed="rId4"/>
          <a:stretch>
            <a:fillRect/>
          </a:stretch>
        </p:blipFill>
        <p:spPr>
          <a:xfrm>
            <a:off x="6012160" y="2963353"/>
            <a:ext cx="1602740" cy="1263650"/>
          </a:xfrm>
          <a:prstGeom prst="rect">
            <a:avLst/>
          </a:prstGeom>
        </p:spPr>
      </p:pic>
      <p:sp>
        <p:nvSpPr>
          <p:cNvPr id="4" name="矩形 3"/>
          <p:cNvSpPr/>
          <p:nvPr/>
        </p:nvSpPr>
        <p:spPr>
          <a:xfrm>
            <a:off x="3179333" y="4459346"/>
            <a:ext cx="2832827" cy="307777"/>
          </a:xfrm>
          <a:prstGeom prst="rect">
            <a:avLst/>
          </a:prstGeom>
        </p:spPr>
        <p:txBody>
          <a:bodyPr wrap="square">
            <a:spAutoFit/>
          </a:bodyPr>
          <a:lstStyle/>
          <a:p>
            <a:pPr algn="ctr"/>
            <a:r>
              <a:rPr lang="zh-CN" altLang="zh-CN" sz="1400" b="1" dirty="0">
                <a:latin typeface="微软雅黑" panose="020B0503020204020204" pitchFamily="34" charset="-122"/>
                <a:ea typeface="微软雅黑" panose="020B0503020204020204" pitchFamily="34" charset="-122"/>
                <a:cs typeface="Times New Roman" panose="02020603050405020304" pitchFamily="18" charset="0"/>
              </a:rPr>
              <a:t>电荷平衡型</a:t>
            </a:r>
            <a:r>
              <a:rPr lang="en-US" altLang="zh-CN" sz="1400" b="1" dirty="0">
                <a:latin typeface="微软雅黑" panose="020B0503020204020204" pitchFamily="34" charset="-122"/>
                <a:ea typeface="微软雅黑" panose="020B0503020204020204" pitchFamily="34" charset="-122"/>
                <a:cs typeface="Times New Roman" panose="02020603050405020304" pitchFamily="18" charset="0"/>
              </a:rPr>
              <a:t>V/F</a:t>
            </a:r>
            <a:r>
              <a:rPr lang="zh-CN" altLang="zh-CN" sz="1400" b="1" dirty="0">
                <a:latin typeface="微软雅黑" panose="020B0503020204020204" pitchFamily="34" charset="-122"/>
                <a:ea typeface="微软雅黑" panose="020B0503020204020204" pitchFamily="34" charset="-122"/>
                <a:cs typeface="Times New Roman" panose="02020603050405020304" pitchFamily="18" charset="0"/>
              </a:rPr>
              <a:t>变换电路及其波形</a:t>
            </a:r>
            <a:endParaRPr lang="zh-CN" altLang="en-US" sz="1400" b="1" dirty="0">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208750300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15"/>
          <p:cNvPicPr/>
          <p:nvPr/>
        </p:nvPicPr>
        <p:blipFill>
          <a:blip r:embed="rId3"/>
          <a:stretch>
            <a:fillRect/>
          </a:stretch>
        </p:blipFill>
        <p:spPr>
          <a:xfrm>
            <a:off x="755576" y="881065"/>
            <a:ext cx="3276364" cy="1619249"/>
          </a:xfrm>
          <a:prstGeom prst="rect">
            <a:avLst/>
          </a:prstGeom>
        </p:spPr>
      </p:pic>
      <p:sp>
        <p:nvSpPr>
          <p:cNvPr id="13" name="矩形 12"/>
          <p:cNvSpPr/>
          <p:nvPr/>
        </p:nvSpPr>
        <p:spPr>
          <a:xfrm>
            <a:off x="1" y="411510"/>
            <a:ext cx="3154567"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4" name="矩形 13"/>
          <p:cNvSpPr/>
          <p:nvPr/>
        </p:nvSpPr>
        <p:spPr>
          <a:xfrm>
            <a:off x="71500" y="434685"/>
            <a:ext cx="2962671" cy="461665"/>
          </a:xfrm>
          <a:prstGeom prst="rect">
            <a:avLst/>
          </a:prstGeom>
        </p:spPr>
        <p:txBody>
          <a:bodyPr wrap="none">
            <a:spAutoFit/>
          </a:bodyPr>
          <a:lstStyle/>
          <a:p>
            <a:r>
              <a:rPr lang="en-US" altLang="zh-CN" sz="2400" b="1" dirty="0">
                <a:solidFill>
                  <a:schemeClr val="bg1"/>
                </a:solidFill>
                <a:latin typeface="Times New Roman" panose="02020603050405020304" pitchFamily="18" charset="0"/>
                <a:ea typeface="微软雅黑" pitchFamily="34" charset="-122"/>
                <a:sym typeface="Times New Roman" panose="02020603050405020304" pitchFamily="18" charset="0"/>
              </a:rPr>
              <a:t> 4.4.2  </a:t>
            </a:r>
            <a:r>
              <a:rPr lang="zh-CN" altLang="en-US" sz="2400" b="1" dirty="0">
                <a:solidFill>
                  <a:schemeClr val="bg1"/>
                </a:solidFill>
                <a:latin typeface="Times New Roman" panose="02020603050405020304" pitchFamily="18" charset="0"/>
                <a:ea typeface="微软雅黑" pitchFamily="34" charset="-122"/>
                <a:sym typeface="Times New Roman" panose="02020603050405020304" pitchFamily="18" charset="0"/>
              </a:rPr>
              <a:t>电压</a:t>
            </a:r>
            <a:r>
              <a:rPr lang="en-US" altLang="zh-CN" sz="2400" b="1" dirty="0">
                <a:solidFill>
                  <a:schemeClr val="bg1"/>
                </a:solidFill>
                <a:latin typeface="Times New Roman" panose="02020603050405020304" pitchFamily="18" charset="0"/>
                <a:ea typeface="微软雅黑" pitchFamily="34" charset="-122"/>
                <a:sym typeface="Times New Roman" panose="02020603050405020304" pitchFamily="18" charset="0"/>
              </a:rPr>
              <a:t>/</a:t>
            </a:r>
            <a:r>
              <a:rPr lang="zh-CN" altLang="en-US" sz="2400" b="1" dirty="0">
                <a:solidFill>
                  <a:schemeClr val="bg1"/>
                </a:solidFill>
                <a:latin typeface="Times New Roman" panose="02020603050405020304" pitchFamily="18" charset="0"/>
                <a:ea typeface="微软雅黑" pitchFamily="34" charset="-122"/>
                <a:sym typeface="Times New Roman" panose="02020603050405020304" pitchFamily="18" charset="0"/>
              </a:rPr>
              <a:t>频率变换</a:t>
            </a:r>
          </a:p>
        </p:txBody>
      </p:sp>
      <mc:AlternateContent xmlns:mc="http://schemas.openxmlformats.org/markup-compatibility/2006" xmlns:a14="http://schemas.microsoft.com/office/drawing/2010/main">
        <mc:Choice Requires="a14">
          <p:sp>
            <p:nvSpPr>
              <p:cNvPr id="15" name="矩形 14"/>
              <p:cNvSpPr/>
              <p:nvPr/>
            </p:nvSpPr>
            <p:spPr>
              <a:xfrm>
                <a:off x="251520" y="2787774"/>
                <a:ext cx="8686800" cy="2077300"/>
              </a:xfrm>
              <a:prstGeom prst="rect">
                <a:avLst/>
              </a:prstGeom>
            </p:spPr>
            <p:txBody>
              <a:bodyPr wrap="square">
                <a:spAutoFit/>
              </a:bodyPr>
              <a:lstStyle/>
              <a:p>
                <a:pPr marL="285750" indent="-285750">
                  <a:lnSpc>
                    <a:spcPct val="110000"/>
                  </a:lnSpc>
                  <a:buClr>
                    <a:schemeClr val="accent3">
                      <a:lumMod val="75000"/>
                    </a:schemeClr>
                  </a:buClr>
                  <a:buFont typeface="Wingdings" pitchFamily="2" charset="2"/>
                  <a:buChar char="Ø"/>
                </a:pPr>
                <a:r>
                  <a:rPr lang="zh-CN" altLang="en-US" sz="1600" b="1" dirty="0">
                    <a:solidFill>
                      <a:prstClr val="black"/>
                    </a:solidFill>
                    <a:latin typeface="Times New Roman" panose="02020603050405020304" pitchFamily="18" charset="0"/>
                    <a:ea typeface="微软雅黑" panose="020B0503020204020204" pitchFamily="34" charset="-122"/>
                  </a:rPr>
                  <a:t>单稳态定时器的输出经由模拟开关</a:t>
                </a:r>
                <a:r>
                  <a:rPr lang="en-US" altLang="zh-CN" sz="1600" b="1" dirty="0">
                    <a:solidFill>
                      <a:prstClr val="black"/>
                    </a:solidFill>
                    <a:latin typeface="Times New Roman" panose="02020603050405020304" pitchFamily="18" charset="0"/>
                    <a:ea typeface="微软雅黑" panose="020B0503020204020204" pitchFamily="34" charset="-122"/>
                  </a:rPr>
                  <a:t>S</a:t>
                </a:r>
                <a:r>
                  <a:rPr lang="zh-CN" altLang="en-US" sz="1600" b="1" dirty="0">
                    <a:solidFill>
                      <a:prstClr val="black"/>
                    </a:solidFill>
                    <a:latin typeface="Times New Roman" panose="02020603050405020304" pitchFamily="18" charset="0"/>
                    <a:ea typeface="微软雅黑" panose="020B0503020204020204" pitchFamily="34" charset="-122"/>
                  </a:rPr>
                  <a:t>控制积分器的充放电过程；</a:t>
                </a:r>
                <a:endParaRPr lang="en-US" altLang="zh-CN" sz="1600"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r>
                  <a:rPr lang="zh-CN" altLang="zh-CN" sz="1600" b="1" dirty="0">
                    <a:solidFill>
                      <a:prstClr val="black"/>
                    </a:solidFill>
                    <a:latin typeface="Times New Roman" panose="02020603050405020304" pitchFamily="18" charset="0"/>
                    <a:ea typeface="微软雅黑" panose="020B0503020204020204" pitchFamily="34" charset="-122"/>
                  </a:rPr>
                  <a:t>当开关</a:t>
                </a:r>
                <a:r>
                  <a:rPr lang="en-US" altLang="zh-CN" sz="1600" b="1" dirty="0">
                    <a:solidFill>
                      <a:prstClr val="black"/>
                    </a:solidFill>
                    <a:latin typeface="Times New Roman" panose="02020603050405020304" pitchFamily="18" charset="0"/>
                    <a:ea typeface="微软雅黑" panose="020B0503020204020204" pitchFamily="34" charset="-122"/>
                  </a:rPr>
                  <a:t>S</a:t>
                </a:r>
                <a:r>
                  <a:rPr lang="zh-CN" altLang="zh-CN" sz="1600" b="1" dirty="0">
                    <a:solidFill>
                      <a:prstClr val="black"/>
                    </a:solidFill>
                    <a:latin typeface="Times New Roman" panose="02020603050405020304" pitchFamily="18" charset="0"/>
                    <a:ea typeface="微软雅黑" panose="020B0503020204020204" pitchFamily="34" charset="-122"/>
                  </a:rPr>
                  <a:t>断开时，积分器的输出电压</a:t>
                </a:r>
                <a14:m>
                  <m:oMath xmlns:m="http://schemas.openxmlformats.org/officeDocument/2006/math">
                    <m:sSub>
                      <m:sSubPr>
                        <m:ctrlPr>
                          <a:rPr lang="zh-CN" altLang="zh-CN" sz="1600" b="1" i="1">
                            <a:solidFill>
                              <a:prstClr val="black"/>
                            </a:solidFill>
                            <a:latin typeface="Cambria Math" panose="02040503050406030204" pitchFamily="18" charset="0"/>
                            <a:ea typeface="微软雅黑" panose="020B0503020204020204" pitchFamily="34" charset="-122"/>
                          </a:rPr>
                        </m:ctrlPr>
                      </m:sSubPr>
                      <m:e>
                        <m:r>
                          <a:rPr lang="en-US" altLang="zh-CN" sz="1600" b="1" i="1">
                            <a:solidFill>
                              <a:prstClr val="black"/>
                            </a:solidFill>
                            <a:latin typeface="Cambria Math" panose="02040503050406030204" pitchFamily="18" charset="0"/>
                            <a:ea typeface="微软雅黑" panose="020B0503020204020204" pitchFamily="34" charset="-122"/>
                          </a:rPr>
                          <m:t>𝒖</m:t>
                        </m:r>
                      </m:e>
                      <m:sub>
                        <m:r>
                          <a:rPr lang="en-US" altLang="zh-CN" sz="1600" b="1" i="1">
                            <a:solidFill>
                              <a:prstClr val="black"/>
                            </a:solidFill>
                            <a:latin typeface="Cambria Math" panose="02040503050406030204" pitchFamily="18" charset="0"/>
                            <a:ea typeface="微软雅黑" panose="020B0503020204020204" pitchFamily="34" charset="-122"/>
                          </a:rPr>
                          <m:t>𝐨𝐥</m:t>
                        </m:r>
                      </m:sub>
                    </m:sSub>
                  </m:oMath>
                </a14:m>
                <a:r>
                  <a:rPr lang="zh-CN" altLang="zh-CN" sz="1600" b="1" dirty="0">
                    <a:solidFill>
                      <a:prstClr val="black"/>
                    </a:solidFill>
                    <a:latin typeface="Times New Roman" panose="02020603050405020304" pitchFamily="18" charset="0"/>
                    <a:ea typeface="微软雅黑" panose="020B0503020204020204" pitchFamily="34" charset="-122"/>
                  </a:rPr>
                  <a:t>会线性下降。当</a:t>
                </a:r>
                <a14:m>
                  <m:oMath xmlns:m="http://schemas.openxmlformats.org/officeDocument/2006/math">
                    <m:sSub>
                      <m:sSubPr>
                        <m:ctrlPr>
                          <a:rPr lang="zh-CN" altLang="zh-CN" sz="1600" b="1" i="1">
                            <a:solidFill>
                              <a:prstClr val="black"/>
                            </a:solidFill>
                            <a:latin typeface="Cambria Math" panose="02040503050406030204" pitchFamily="18" charset="0"/>
                            <a:ea typeface="微软雅黑" panose="020B0503020204020204" pitchFamily="34" charset="-122"/>
                          </a:rPr>
                        </m:ctrlPr>
                      </m:sSubPr>
                      <m:e>
                        <m:r>
                          <a:rPr lang="en-US" altLang="zh-CN" sz="1600" b="1" i="1">
                            <a:solidFill>
                              <a:prstClr val="black"/>
                            </a:solidFill>
                            <a:latin typeface="Cambria Math" panose="02040503050406030204" pitchFamily="18" charset="0"/>
                            <a:ea typeface="微软雅黑" panose="020B0503020204020204" pitchFamily="34" charset="-122"/>
                          </a:rPr>
                          <m:t>𝒖</m:t>
                        </m:r>
                      </m:e>
                      <m:sub>
                        <m:r>
                          <a:rPr lang="en-US" altLang="zh-CN" sz="1600" b="1" i="1">
                            <a:solidFill>
                              <a:prstClr val="black"/>
                            </a:solidFill>
                            <a:latin typeface="Cambria Math" panose="02040503050406030204" pitchFamily="18" charset="0"/>
                            <a:ea typeface="微软雅黑" panose="020B0503020204020204" pitchFamily="34" charset="-122"/>
                          </a:rPr>
                          <m:t>𝐨𝐥</m:t>
                        </m:r>
                      </m:sub>
                    </m:sSub>
                  </m:oMath>
                </a14:m>
                <a:r>
                  <a:rPr lang="zh-CN" altLang="zh-CN" sz="1600" b="1" dirty="0">
                    <a:solidFill>
                      <a:prstClr val="black"/>
                    </a:solidFill>
                    <a:latin typeface="Times New Roman" panose="02020603050405020304" pitchFamily="18" charset="0"/>
                    <a:ea typeface="微软雅黑" panose="020B0503020204020204" pitchFamily="34" charset="-122"/>
                  </a:rPr>
                  <a:t>下降到</a:t>
                </a:r>
                <a:r>
                  <a:rPr lang="en-US" altLang="zh-CN" sz="1600" b="1" dirty="0">
                    <a:solidFill>
                      <a:prstClr val="black"/>
                    </a:solidFill>
                    <a:latin typeface="Times New Roman" panose="02020603050405020304" pitchFamily="18" charset="0"/>
                    <a:ea typeface="微软雅黑" panose="020B0503020204020204" pitchFamily="34" charset="-122"/>
                  </a:rPr>
                  <a:t> 0 </a:t>
                </a:r>
                <a:r>
                  <a:rPr lang="zh-CN" altLang="zh-CN" sz="1600" b="1" dirty="0">
                    <a:solidFill>
                      <a:prstClr val="black"/>
                    </a:solidFill>
                    <a:latin typeface="Times New Roman" panose="02020603050405020304" pitchFamily="18" charset="0"/>
                    <a:ea typeface="微软雅黑" panose="020B0503020204020204" pitchFamily="34" charset="-122"/>
                  </a:rPr>
                  <a:t>时，电压比较器会输出一个正脉冲。这个正脉冲会触发单稳态定时器进入暂态过程，这个暂态时间</a:t>
                </a:r>
                <a14:m>
                  <m:oMath xmlns:m="http://schemas.openxmlformats.org/officeDocument/2006/math">
                    <m:sSub>
                      <m:sSubPr>
                        <m:ctrlPr>
                          <a:rPr lang="zh-CN" altLang="zh-CN" sz="1600" b="1" i="1">
                            <a:solidFill>
                              <a:prstClr val="black"/>
                            </a:solidFill>
                            <a:latin typeface="Cambria Math" panose="02040503050406030204" pitchFamily="18" charset="0"/>
                            <a:ea typeface="微软雅黑" panose="020B0503020204020204" pitchFamily="34" charset="-122"/>
                          </a:rPr>
                        </m:ctrlPr>
                      </m:sSubPr>
                      <m:e>
                        <m:r>
                          <a:rPr lang="en-US" altLang="zh-CN" sz="1600" b="1" i="1">
                            <a:solidFill>
                              <a:prstClr val="black"/>
                            </a:solidFill>
                            <a:latin typeface="Cambria Math" panose="02040503050406030204" pitchFamily="18" charset="0"/>
                            <a:ea typeface="微软雅黑" panose="020B0503020204020204" pitchFamily="34" charset="-122"/>
                          </a:rPr>
                          <m:t>𝒕</m:t>
                        </m:r>
                      </m:e>
                      <m:sub>
                        <m:r>
                          <a:rPr lang="en-US" altLang="zh-CN" sz="1600" b="1" i="1">
                            <a:solidFill>
                              <a:prstClr val="black"/>
                            </a:solidFill>
                            <a:latin typeface="Cambria Math" panose="02040503050406030204" pitchFamily="18" charset="0"/>
                            <a:ea typeface="微软雅黑" panose="020B0503020204020204" pitchFamily="34" charset="-122"/>
                          </a:rPr>
                          <m:t>𝟎</m:t>
                        </m:r>
                      </m:sub>
                    </m:sSub>
                  </m:oMath>
                </a14:m>
                <a:r>
                  <a:rPr lang="zh-CN" altLang="zh-CN" sz="1600" b="1" dirty="0">
                    <a:solidFill>
                      <a:prstClr val="black"/>
                    </a:solidFill>
                    <a:latin typeface="Times New Roman" panose="02020603050405020304" pitchFamily="18" charset="0"/>
                    <a:ea typeface="微软雅黑" panose="020B0503020204020204" pitchFamily="34" charset="-122"/>
                  </a:rPr>
                  <a:t>由</a:t>
                </a:r>
                <a14:m>
                  <m:oMath xmlns:m="http://schemas.openxmlformats.org/officeDocument/2006/math">
                    <m:sSub>
                      <m:sSubPr>
                        <m:ctrlPr>
                          <a:rPr lang="zh-CN" altLang="zh-CN" sz="1600" b="1" i="1">
                            <a:solidFill>
                              <a:prstClr val="black"/>
                            </a:solidFill>
                            <a:latin typeface="Cambria Math" panose="02040503050406030204" pitchFamily="18" charset="0"/>
                            <a:ea typeface="微软雅黑" panose="020B0503020204020204" pitchFamily="34" charset="-122"/>
                          </a:rPr>
                        </m:ctrlPr>
                      </m:sSubPr>
                      <m:e>
                        <m:r>
                          <a:rPr lang="en-US" altLang="zh-CN" sz="1600" b="1" i="1">
                            <a:solidFill>
                              <a:prstClr val="black"/>
                            </a:solidFill>
                            <a:latin typeface="Cambria Math" panose="02040503050406030204" pitchFamily="18" charset="0"/>
                            <a:ea typeface="微软雅黑" panose="020B0503020204020204" pitchFamily="34" charset="-122"/>
                          </a:rPr>
                          <m:t>𝑹</m:t>
                        </m:r>
                      </m:e>
                      <m:sub>
                        <m:r>
                          <a:rPr lang="en-US" altLang="zh-CN" sz="1600" b="1" i="1">
                            <a:solidFill>
                              <a:prstClr val="black"/>
                            </a:solidFill>
                            <a:latin typeface="Cambria Math" panose="02040503050406030204" pitchFamily="18" charset="0"/>
                            <a:ea typeface="微软雅黑" panose="020B0503020204020204" pitchFamily="34" charset="-122"/>
                          </a:rPr>
                          <m:t>𝐓</m:t>
                        </m:r>
                      </m:sub>
                    </m:sSub>
                  </m:oMath>
                </a14:m>
                <a:r>
                  <a:rPr lang="zh-CN" altLang="zh-CN" sz="1600" b="1" dirty="0">
                    <a:solidFill>
                      <a:prstClr val="black"/>
                    </a:solidFill>
                    <a:latin typeface="Times New Roman" panose="02020603050405020304" pitchFamily="18" charset="0"/>
                    <a:ea typeface="微软雅黑" panose="020B0503020204020204" pitchFamily="34" charset="-122"/>
                  </a:rPr>
                  <a:t>和</a:t>
                </a:r>
                <a14:m>
                  <m:oMath xmlns:m="http://schemas.openxmlformats.org/officeDocument/2006/math">
                    <m:sSub>
                      <m:sSubPr>
                        <m:ctrlPr>
                          <a:rPr lang="zh-CN" altLang="zh-CN" sz="1600" b="1" i="1">
                            <a:solidFill>
                              <a:prstClr val="black"/>
                            </a:solidFill>
                            <a:latin typeface="Cambria Math" panose="02040503050406030204" pitchFamily="18" charset="0"/>
                            <a:ea typeface="微软雅黑" panose="020B0503020204020204" pitchFamily="34" charset="-122"/>
                          </a:rPr>
                        </m:ctrlPr>
                      </m:sSubPr>
                      <m:e>
                        <m:r>
                          <a:rPr lang="en-US" altLang="zh-CN" sz="1600" b="1" i="1">
                            <a:solidFill>
                              <a:prstClr val="black"/>
                            </a:solidFill>
                            <a:latin typeface="Cambria Math" panose="02040503050406030204" pitchFamily="18" charset="0"/>
                            <a:ea typeface="微软雅黑" panose="020B0503020204020204" pitchFamily="34" charset="-122"/>
                          </a:rPr>
                          <m:t>𝑪</m:t>
                        </m:r>
                      </m:e>
                      <m:sub>
                        <m:r>
                          <a:rPr lang="en-US" altLang="zh-CN" sz="1600" b="1" i="1">
                            <a:solidFill>
                              <a:prstClr val="black"/>
                            </a:solidFill>
                            <a:latin typeface="Cambria Math" panose="02040503050406030204" pitchFamily="18" charset="0"/>
                            <a:ea typeface="微软雅黑" panose="020B0503020204020204" pitchFamily="34" charset="-122"/>
                          </a:rPr>
                          <m:t>𝐓</m:t>
                        </m:r>
                      </m:sub>
                    </m:sSub>
                  </m:oMath>
                </a14:m>
                <a:r>
                  <a:rPr lang="zh-CN" altLang="zh-CN" sz="1600" b="1" dirty="0">
                    <a:solidFill>
                      <a:prstClr val="black"/>
                    </a:solidFill>
                    <a:latin typeface="Times New Roman" panose="02020603050405020304" pitchFamily="18" charset="0"/>
                    <a:ea typeface="微软雅黑" panose="020B0503020204020204" pitchFamily="34" charset="-122"/>
                  </a:rPr>
                  <a:t>决定</a:t>
                </a:r>
                <a:r>
                  <a:rPr lang="zh-CN" altLang="en-US" sz="1600" b="1" dirty="0">
                    <a:solidFill>
                      <a:prstClr val="black"/>
                    </a:solidFill>
                    <a:latin typeface="Times New Roman" panose="02020603050405020304" pitchFamily="18" charset="0"/>
                    <a:ea typeface="微软雅黑" panose="020B0503020204020204" pitchFamily="34" charset="-122"/>
                  </a:rPr>
                  <a:t>；</a:t>
                </a:r>
                <a:endParaRPr lang="en-US" altLang="zh-CN" sz="1600"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r>
                  <a:rPr lang="zh-CN" altLang="zh-CN" sz="1600" b="1" dirty="0">
                    <a:solidFill>
                      <a:prstClr val="black"/>
                    </a:solidFill>
                    <a:latin typeface="Times New Roman" panose="02020603050405020304" pitchFamily="18" charset="0"/>
                    <a:ea typeface="微软雅黑" panose="020B0503020204020204" pitchFamily="34" charset="-122"/>
                  </a:rPr>
                  <a:t>在单稳态定时器处于暂态时，它会输出高电平，使得开关</a:t>
                </a:r>
                <a:r>
                  <a:rPr lang="en-US" altLang="zh-CN" sz="1600" b="1" dirty="0">
                    <a:solidFill>
                      <a:prstClr val="black"/>
                    </a:solidFill>
                    <a:latin typeface="Times New Roman" panose="02020603050405020304" pitchFamily="18" charset="0"/>
                    <a:ea typeface="微软雅黑" panose="020B0503020204020204" pitchFamily="34" charset="-122"/>
                  </a:rPr>
                  <a:t>S</a:t>
                </a:r>
                <a:r>
                  <a:rPr lang="zh-CN" altLang="zh-CN" sz="1600" b="1" dirty="0">
                    <a:solidFill>
                      <a:prstClr val="black"/>
                    </a:solidFill>
                    <a:latin typeface="Times New Roman" panose="02020603050405020304" pitchFamily="18" charset="0"/>
                    <a:ea typeface="微软雅黑" panose="020B0503020204020204" pitchFamily="34" charset="-122"/>
                  </a:rPr>
                  <a:t>合上。由于</a:t>
                </a:r>
                <a14:m>
                  <m:oMath xmlns:m="http://schemas.openxmlformats.org/officeDocument/2006/math">
                    <m:sSub>
                      <m:sSubPr>
                        <m:ctrlPr>
                          <a:rPr lang="zh-CN" altLang="zh-CN" sz="1600" b="1" i="1">
                            <a:solidFill>
                              <a:prstClr val="black"/>
                            </a:solidFill>
                            <a:latin typeface="Cambria Math" panose="02040503050406030204" pitchFamily="18" charset="0"/>
                            <a:ea typeface="微软雅黑" panose="020B0503020204020204" pitchFamily="34" charset="-122"/>
                          </a:rPr>
                        </m:ctrlPr>
                      </m:sSubPr>
                      <m:e>
                        <m:r>
                          <a:rPr lang="en-US" altLang="zh-CN" sz="1600" b="1" i="1">
                            <a:solidFill>
                              <a:prstClr val="black"/>
                            </a:solidFill>
                            <a:latin typeface="Cambria Math" panose="02040503050406030204" pitchFamily="18" charset="0"/>
                            <a:ea typeface="微软雅黑" panose="020B0503020204020204" pitchFamily="34" charset="-122"/>
                          </a:rPr>
                          <m:t>𝑰</m:t>
                        </m:r>
                      </m:e>
                      <m:sub>
                        <m:r>
                          <a:rPr lang="en-US" altLang="zh-CN" sz="1600" b="1" i="1">
                            <a:solidFill>
                              <a:prstClr val="black"/>
                            </a:solidFill>
                            <a:latin typeface="Cambria Math" panose="02040503050406030204" pitchFamily="18" charset="0"/>
                            <a:ea typeface="微软雅黑" panose="020B0503020204020204" pitchFamily="34" charset="-122"/>
                          </a:rPr>
                          <m:t>𝑹</m:t>
                        </m:r>
                      </m:sub>
                    </m:sSub>
                    <m:r>
                      <a:rPr lang="en-US" altLang="zh-CN" sz="1600" b="1">
                        <a:solidFill>
                          <a:prstClr val="black"/>
                        </a:solidFill>
                        <a:latin typeface="Cambria Math" panose="02040503050406030204" pitchFamily="18" charset="0"/>
                        <a:ea typeface="微软雅黑" panose="020B0503020204020204" pitchFamily="34" charset="-122"/>
                      </a:rPr>
                      <m:t>&gt;</m:t>
                    </m:r>
                    <m:f>
                      <m:fPr>
                        <m:ctrlPr>
                          <a:rPr lang="zh-CN" altLang="zh-CN" sz="1600" b="1" i="1">
                            <a:solidFill>
                              <a:prstClr val="black"/>
                            </a:solidFill>
                            <a:latin typeface="Cambria Math" panose="02040503050406030204" pitchFamily="18" charset="0"/>
                            <a:ea typeface="微软雅黑" panose="020B0503020204020204" pitchFamily="34" charset="-122"/>
                          </a:rPr>
                        </m:ctrlPr>
                      </m:fPr>
                      <m:num>
                        <m:sSub>
                          <m:sSubPr>
                            <m:ctrlPr>
                              <a:rPr lang="zh-CN" altLang="zh-CN" sz="1600" b="1" i="1">
                                <a:solidFill>
                                  <a:prstClr val="black"/>
                                </a:solidFill>
                                <a:latin typeface="Cambria Math" panose="02040503050406030204" pitchFamily="18" charset="0"/>
                                <a:ea typeface="微软雅黑" panose="020B0503020204020204" pitchFamily="34" charset="-122"/>
                              </a:rPr>
                            </m:ctrlPr>
                          </m:sSubPr>
                          <m:e>
                            <m:r>
                              <a:rPr lang="en-US" altLang="zh-CN" sz="1600" b="1" i="1">
                                <a:solidFill>
                                  <a:prstClr val="black"/>
                                </a:solidFill>
                                <a:latin typeface="Cambria Math" panose="02040503050406030204" pitchFamily="18" charset="0"/>
                                <a:ea typeface="微软雅黑" panose="020B0503020204020204" pitchFamily="34" charset="-122"/>
                              </a:rPr>
                              <m:t>𝒖</m:t>
                            </m:r>
                          </m:e>
                          <m:sub>
                            <m:r>
                              <a:rPr lang="en-US" altLang="zh-CN" sz="1600" b="1" i="1">
                                <a:solidFill>
                                  <a:prstClr val="black"/>
                                </a:solidFill>
                                <a:latin typeface="Cambria Math" panose="02040503050406030204" pitchFamily="18" charset="0"/>
                                <a:ea typeface="微软雅黑" panose="020B0503020204020204" pitchFamily="34" charset="-122"/>
                              </a:rPr>
                              <m:t>𝐢𝐦𝐚𝐱</m:t>
                            </m:r>
                          </m:sub>
                        </m:sSub>
                      </m:num>
                      <m:den>
                        <m:r>
                          <a:rPr lang="en-US" altLang="zh-CN" sz="1600" b="1" i="1">
                            <a:solidFill>
                              <a:prstClr val="black"/>
                            </a:solidFill>
                            <a:latin typeface="Cambria Math" panose="02040503050406030204" pitchFamily="18" charset="0"/>
                            <a:ea typeface="微软雅黑" panose="020B0503020204020204" pitchFamily="34" charset="-122"/>
                          </a:rPr>
                          <m:t>𝑹</m:t>
                        </m:r>
                      </m:den>
                    </m:f>
                  </m:oMath>
                </a14:m>
                <a:r>
                  <a:rPr lang="zh-CN" altLang="zh-CN" sz="1600" b="1" dirty="0">
                    <a:solidFill>
                      <a:prstClr val="black"/>
                    </a:solidFill>
                    <a:latin typeface="Times New Roman" panose="02020603050405020304" pitchFamily="18" charset="0"/>
                    <a:ea typeface="微软雅黑" panose="020B0503020204020204" pitchFamily="34" charset="-122"/>
                  </a:rPr>
                  <a:t>，积分器的输出会线性上升，直到暂态时间结束，开关</a:t>
                </a:r>
                <a:r>
                  <a:rPr lang="en-US" altLang="zh-CN" sz="1600" b="1" dirty="0">
                    <a:solidFill>
                      <a:prstClr val="black"/>
                    </a:solidFill>
                    <a:latin typeface="Times New Roman" panose="02020603050405020304" pitchFamily="18" charset="0"/>
                    <a:ea typeface="微软雅黑" panose="020B0503020204020204" pitchFamily="34" charset="-122"/>
                  </a:rPr>
                  <a:t>S</a:t>
                </a:r>
                <a:r>
                  <a:rPr lang="zh-CN" altLang="zh-CN" sz="1600" b="1" dirty="0">
                    <a:solidFill>
                      <a:prstClr val="black"/>
                    </a:solidFill>
                    <a:latin typeface="Times New Roman" panose="02020603050405020304" pitchFamily="18" charset="0"/>
                    <a:ea typeface="微软雅黑" panose="020B0503020204020204" pitchFamily="34" charset="-122"/>
                  </a:rPr>
                  <a:t>会断开</a:t>
                </a:r>
                <a:r>
                  <a:rPr lang="zh-CN" altLang="en-US" sz="1600" b="1" dirty="0">
                    <a:solidFill>
                      <a:prstClr val="black"/>
                    </a:solidFill>
                    <a:latin typeface="Times New Roman" panose="02020603050405020304" pitchFamily="18" charset="0"/>
                    <a:ea typeface="微软雅黑" panose="020B0503020204020204" pitchFamily="34" charset="-122"/>
                  </a:rPr>
                  <a:t>；</a:t>
                </a:r>
                <a:endParaRPr lang="en-US" altLang="zh-CN" sz="1600"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r>
                  <a:rPr lang="zh-CN" altLang="zh-CN" sz="1600" b="1" dirty="0">
                    <a:solidFill>
                      <a:prstClr val="black"/>
                    </a:solidFill>
                    <a:latin typeface="Times New Roman" panose="02020603050405020304" pitchFamily="18" charset="0"/>
                    <a:ea typeface="微软雅黑" panose="020B0503020204020204" pitchFamily="34" charset="-122"/>
                  </a:rPr>
                  <a:t>这个过程会一直循环往复，最后由作为缓冲器的共射电路</a:t>
                </a:r>
                <a:r>
                  <a:rPr lang="en-US" altLang="zh-CN" sz="1600" b="1" dirty="0">
                    <a:solidFill>
                      <a:prstClr val="black"/>
                    </a:solidFill>
                    <a:latin typeface="Times New Roman" panose="02020603050405020304" pitchFamily="18" charset="0"/>
                    <a:ea typeface="微软雅黑" panose="020B0503020204020204" pitchFamily="34" charset="-122"/>
                  </a:rPr>
                  <a:t>VT</a:t>
                </a:r>
                <a:r>
                  <a:rPr lang="zh-CN" altLang="zh-CN" sz="1600" b="1" dirty="0">
                    <a:solidFill>
                      <a:prstClr val="black"/>
                    </a:solidFill>
                    <a:latin typeface="Times New Roman" panose="02020603050405020304" pitchFamily="18" charset="0"/>
                    <a:ea typeface="微软雅黑" panose="020B0503020204020204" pitchFamily="34" charset="-122"/>
                  </a:rPr>
                  <a:t>输出振荡波形</a:t>
                </a:r>
                <a:r>
                  <a:rPr lang="zh-CN" altLang="en-US" sz="1600" b="1" dirty="0">
                    <a:solidFill>
                      <a:prstClr val="black"/>
                    </a:solidFill>
                    <a:latin typeface="Times New Roman" panose="02020603050405020304" pitchFamily="18" charset="0"/>
                    <a:ea typeface="微软雅黑" panose="020B0503020204020204" pitchFamily="34" charset="-122"/>
                  </a:rPr>
                  <a:t>，振荡频率与输入电压的关系为：</a:t>
                </a:r>
              </a:p>
            </p:txBody>
          </p:sp>
        </mc:Choice>
        <mc:Fallback xmlns="">
          <p:sp>
            <p:nvSpPr>
              <p:cNvPr id="15" name="矩形 14"/>
              <p:cNvSpPr>
                <a:spLocks noRot="1" noChangeAspect="1" noMove="1" noResize="1" noEditPoints="1" noAdjustHandles="1" noChangeArrowheads="1" noChangeShapeType="1" noTextEdit="1"/>
              </p:cNvSpPr>
              <p:nvPr/>
            </p:nvSpPr>
            <p:spPr>
              <a:xfrm>
                <a:off x="251520" y="2787774"/>
                <a:ext cx="8686800" cy="2077300"/>
              </a:xfrm>
              <a:prstGeom prst="rect">
                <a:avLst/>
              </a:prstGeom>
              <a:blipFill>
                <a:blip r:embed="rId4"/>
                <a:stretch>
                  <a:fillRect l="-281" t="-587" b="-1760"/>
                </a:stretch>
              </a:blipFill>
            </p:spPr>
            <p:txBody>
              <a:bodyPr/>
              <a:lstStyle/>
              <a:p>
                <a:r>
                  <a:rPr lang="zh-CN" altLang="en-US">
                    <a:noFill/>
                  </a:rPr>
                  <a:t> </a:t>
                </a:r>
              </a:p>
            </p:txBody>
          </p:sp>
        </mc:Fallback>
      </mc:AlternateContent>
      <p:pic>
        <p:nvPicPr>
          <p:cNvPr id="17" name="图片 16"/>
          <p:cNvPicPr/>
          <p:nvPr/>
        </p:nvPicPr>
        <p:blipFill>
          <a:blip r:embed="rId5"/>
          <a:stretch>
            <a:fillRect/>
          </a:stretch>
        </p:blipFill>
        <p:spPr>
          <a:xfrm>
            <a:off x="5940152" y="1058864"/>
            <a:ext cx="1602740" cy="1263650"/>
          </a:xfrm>
          <a:prstGeom prst="rect">
            <a:avLst/>
          </a:prstGeom>
        </p:spPr>
      </p:pic>
      <p:sp>
        <p:nvSpPr>
          <p:cNvPr id="4" name="矩形 3"/>
          <p:cNvSpPr/>
          <p:nvPr/>
        </p:nvSpPr>
        <p:spPr>
          <a:xfrm>
            <a:off x="3143329" y="2500314"/>
            <a:ext cx="2832827" cy="307777"/>
          </a:xfrm>
          <a:prstGeom prst="rect">
            <a:avLst/>
          </a:prstGeom>
        </p:spPr>
        <p:txBody>
          <a:bodyPr wrap="square">
            <a:spAutoFit/>
          </a:bodyPr>
          <a:lstStyle/>
          <a:p>
            <a:pPr algn="ctr"/>
            <a:r>
              <a:rPr lang="zh-CN" altLang="zh-CN" sz="1400" b="1" dirty="0">
                <a:latin typeface="微软雅黑" panose="020B0503020204020204" pitchFamily="34" charset="-122"/>
                <a:ea typeface="微软雅黑" panose="020B0503020204020204" pitchFamily="34" charset="-122"/>
                <a:cs typeface="Times New Roman" panose="02020603050405020304" pitchFamily="18" charset="0"/>
              </a:rPr>
              <a:t>电荷平衡型</a:t>
            </a:r>
            <a:r>
              <a:rPr lang="en-US" altLang="zh-CN" sz="1400" b="1" dirty="0">
                <a:latin typeface="微软雅黑" panose="020B0503020204020204" pitchFamily="34" charset="-122"/>
                <a:ea typeface="微软雅黑" panose="020B0503020204020204" pitchFamily="34" charset="-122"/>
                <a:cs typeface="Times New Roman" panose="02020603050405020304" pitchFamily="18" charset="0"/>
              </a:rPr>
              <a:t>V/F</a:t>
            </a:r>
            <a:r>
              <a:rPr lang="zh-CN" altLang="zh-CN" sz="1400" b="1" dirty="0">
                <a:latin typeface="微软雅黑" panose="020B0503020204020204" pitchFamily="34" charset="-122"/>
                <a:ea typeface="微软雅黑" panose="020B0503020204020204" pitchFamily="34" charset="-122"/>
                <a:cs typeface="Times New Roman" panose="02020603050405020304" pitchFamily="18" charset="0"/>
              </a:rPr>
              <a:t>变换电路及其波形</a:t>
            </a:r>
            <a:endParaRPr lang="zh-CN" altLang="en-US" sz="1400" b="1" dirty="0">
              <a:latin typeface="微软雅黑" panose="020B0503020204020204" pitchFamily="34" charset="-122"/>
              <a:ea typeface="微软雅黑"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 name="矩形 1"/>
              <p:cNvSpPr/>
              <p:nvPr/>
            </p:nvSpPr>
            <p:spPr>
              <a:xfrm>
                <a:off x="3887924" y="4461023"/>
                <a:ext cx="1144480" cy="55899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1600" b="1" i="1">
                          <a:latin typeface="Cambria Math" panose="02040503050406030204" pitchFamily="18" charset="0"/>
                        </a:rPr>
                        <m:t>𝒇</m:t>
                      </m:r>
                      <m:r>
                        <a:rPr lang="zh-CN" altLang="en-US" sz="1600" b="1" i="0">
                          <a:latin typeface="Cambria Math" panose="02040503050406030204" pitchFamily="18" charset="0"/>
                        </a:rPr>
                        <m:t>=</m:t>
                      </m:r>
                      <m:f>
                        <m:fPr>
                          <m:ctrlPr>
                            <a:rPr lang="zh-CN" altLang="en-US" sz="1600" b="1" i="1">
                              <a:latin typeface="Cambria Math" panose="02040503050406030204" pitchFamily="18" charset="0"/>
                            </a:rPr>
                          </m:ctrlPr>
                        </m:fPr>
                        <m:num>
                          <m:sSub>
                            <m:sSubPr>
                              <m:ctrlPr>
                                <a:rPr lang="zh-CN" altLang="en-US" sz="1600" b="1" i="1">
                                  <a:latin typeface="Cambria Math" panose="02040503050406030204" pitchFamily="18" charset="0"/>
                                </a:rPr>
                              </m:ctrlPr>
                            </m:sSubPr>
                            <m:e>
                              <m:r>
                                <a:rPr lang="zh-CN" altLang="en-US" sz="1600" b="1" i="1">
                                  <a:latin typeface="Cambria Math" panose="02040503050406030204" pitchFamily="18" charset="0"/>
                                </a:rPr>
                                <m:t>𝒖</m:t>
                              </m:r>
                            </m:e>
                            <m:sub>
                              <m:r>
                                <a:rPr lang="zh-CN" altLang="en-US" sz="1600" b="1" i="1">
                                  <a:latin typeface="Cambria Math" panose="02040503050406030204" pitchFamily="18" charset="0"/>
                                </a:rPr>
                                <m:t>𝒊</m:t>
                              </m:r>
                            </m:sub>
                          </m:sSub>
                        </m:num>
                        <m:den>
                          <m:r>
                            <a:rPr lang="zh-CN" altLang="en-US" sz="1600" b="1" i="1">
                              <a:latin typeface="Cambria Math" panose="02040503050406030204" pitchFamily="18" charset="0"/>
                            </a:rPr>
                            <m:t>𝑹</m:t>
                          </m:r>
                          <m:sSub>
                            <m:sSubPr>
                              <m:ctrlPr>
                                <a:rPr lang="zh-CN" altLang="en-US" sz="1600" b="1" i="1">
                                  <a:latin typeface="Cambria Math" panose="02040503050406030204" pitchFamily="18" charset="0"/>
                                </a:rPr>
                              </m:ctrlPr>
                            </m:sSubPr>
                            <m:e>
                              <m:r>
                                <a:rPr lang="zh-CN" altLang="en-US" sz="1600" b="1" i="1">
                                  <a:latin typeface="Cambria Math" panose="02040503050406030204" pitchFamily="18" charset="0"/>
                                </a:rPr>
                                <m:t>𝑰</m:t>
                              </m:r>
                            </m:e>
                            <m:sub>
                              <m:r>
                                <a:rPr lang="zh-CN" altLang="en-US" sz="1600" b="1" i="1">
                                  <a:latin typeface="Cambria Math" panose="02040503050406030204" pitchFamily="18" charset="0"/>
                                </a:rPr>
                                <m:t>𝑹</m:t>
                              </m:r>
                            </m:sub>
                          </m:sSub>
                          <m:sSub>
                            <m:sSubPr>
                              <m:ctrlPr>
                                <a:rPr lang="zh-CN" altLang="en-US" sz="1600" b="1" i="1">
                                  <a:latin typeface="Cambria Math" panose="02040503050406030204" pitchFamily="18" charset="0"/>
                                </a:rPr>
                              </m:ctrlPr>
                            </m:sSubPr>
                            <m:e>
                              <m:r>
                                <a:rPr lang="zh-CN" altLang="en-US" sz="1600" b="1" i="1">
                                  <a:latin typeface="Cambria Math" panose="02040503050406030204" pitchFamily="18" charset="0"/>
                                </a:rPr>
                                <m:t>𝒕</m:t>
                              </m:r>
                            </m:e>
                            <m:sub>
                              <m:r>
                                <a:rPr lang="zh-CN" altLang="en-US" sz="1600" b="1" i="0">
                                  <a:latin typeface="Cambria Math" panose="02040503050406030204" pitchFamily="18" charset="0"/>
                                </a:rPr>
                                <m:t>𝟎</m:t>
                              </m:r>
                            </m:sub>
                          </m:sSub>
                        </m:den>
                      </m:f>
                    </m:oMath>
                  </m:oMathPara>
                </a14:m>
                <a:endParaRPr lang="zh-CN" altLang="en-US" sz="1600" b="1" dirty="0"/>
              </a:p>
            </p:txBody>
          </p:sp>
        </mc:Choice>
        <mc:Fallback xmlns="">
          <p:sp>
            <p:nvSpPr>
              <p:cNvPr id="2" name="矩形 1"/>
              <p:cNvSpPr>
                <a:spLocks noRot="1" noChangeAspect="1" noMove="1" noResize="1" noEditPoints="1" noAdjustHandles="1" noChangeArrowheads="1" noChangeShapeType="1" noTextEdit="1"/>
              </p:cNvSpPr>
              <p:nvPr/>
            </p:nvSpPr>
            <p:spPr>
              <a:xfrm>
                <a:off x="3887924" y="4461023"/>
                <a:ext cx="1144480" cy="558999"/>
              </a:xfrm>
              <a:prstGeom prst="rect">
                <a:avLst/>
              </a:prstGeom>
              <a:blipFill>
                <a:blip r:embed="rId6"/>
                <a:stretch>
                  <a:fillRect b="-109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07410866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1" y="411510"/>
            <a:ext cx="2807803"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4" name="矩形 13"/>
          <p:cNvSpPr/>
          <p:nvPr/>
        </p:nvSpPr>
        <p:spPr>
          <a:xfrm>
            <a:off x="71500" y="434685"/>
            <a:ext cx="2646878" cy="461665"/>
          </a:xfrm>
          <a:prstGeom prst="rect">
            <a:avLst/>
          </a:prstGeom>
        </p:spPr>
        <p:txBody>
          <a:bodyPr wrap="none">
            <a:spAutoFit/>
          </a:bodyPr>
          <a:lstStyle/>
          <a:p>
            <a:r>
              <a:rPr lang="en-US" altLang="zh-CN" sz="2400" b="1" dirty="0">
                <a:solidFill>
                  <a:schemeClr val="bg1"/>
                </a:solidFill>
                <a:latin typeface="Times New Roman" panose="02020603050405020304" pitchFamily="18" charset="0"/>
                <a:ea typeface="微软雅黑" pitchFamily="34" charset="-122"/>
                <a:sym typeface="Times New Roman" panose="02020603050405020304" pitchFamily="18" charset="0"/>
              </a:rPr>
              <a:t> 4.5 </a:t>
            </a:r>
            <a:r>
              <a:rPr lang="zh-CN" altLang="en-US" sz="2400" b="1" dirty="0">
                <a:solidFill>
                  <a:schemeClr val="bg1"/>
                </a:solidFill>
                <a:latin typeface="Times New Roman" panose="02020603050405020304" pitchFamily="18" charset="0"/>
                <a:ea typeface="微软雅黑" pitchFamily="34" charset="-122"/>
                <a:sym typeface="Times New Roman" panose="02020603050405020304" pitchFamily="18" charset="0"/>
              </a:rPr>
              <a:t>微弱信号检测</a:t>
            </a:r>
          </a:p>
        </p:txBody>
      </p:sp>
      <p:sp>
        <p:nvSpPr>
          <p:cNvPr id="4" name="矩形 3"/>
          <p:cNvSpPr/>
          <p:nvPr/>
        </p:nvSpPr>
        <p:spPr>
          <a:xfrm>
            <a:off x="243770" y="1343399"/>
            <a:ext cx="8686800" cy="3208571"/>
          </a:xfrm>
          <a:prstGeom prst="rect">
            <a:avLst/>
          </a:prstGeom>
        </p:spPr>
        <p:txBody>
          <a:bodyPr wrap="square">
            <a:spAutoFit/>
          </a:bodyPr>
          <a:lstStyle/>
          <a:p>
            <a:pPr marL="285750" indent="-285750">
              <a:lnSpc>
                <a:spcPct val="125000"/>
              </a:lnSpc>
              <a:buClr>
                <a:schemeClr val="accent3">
                  <a:lumMod val="75000"/>
                </a:schemeClr>
              </a:buClr>
              <a:buFont typeface="Wingdings" pitchFamily="2" charset="2"/>
              <a:buChar char="Ø"/>
            </a:pPr>
            <a:r>
              <a:rPr lang="zh-CN" altLang="en-US" b="1">
                <a:solidFill>
                  <a:prstClr val="black"/>
                </a:solidFill>
                <a:latin typeface="Times New Roman" panose="02020603050405020304" pitchFamily="18" charset="0"/>
                <a:ea typeface="微软雅黑" panose="020B0503020204020204" pitchFamily="34" charset="-122"/>
              </a:rPr>
              <a:t>微弱信号是一种</a:t>
            </a:r>
            <a:r>
              <a:rPr lang="zh-CN" altLang="en-US" b="1">
                <a:solidFill>
                  <a:schemeClr val="accent1"/>
                </a:solidFill>
                <a:latin typeface="Times New Roman" panose="02020603050405020304" pitchFamily="18" charset="0"/>
                <a:ea typeface="微软雅黑" panose="020B0503020204020204" pitchFamily="34" charset="-122"/>
              </a:rPr>
              <a:t>信噪比</a:t>
            </a:r>
            <a:r>
              <a:rPr lang="zh-CN" altLang="en-US" b="1">
                <a:solidFill>
                  <a:prstClr val="black"/>
                </a:solidFill>
                <a:latin typeface="Times New Roman" panose="02020603050405020304" pitchFamily="18" charset="0"/>
                <a:ea typeface="微软雅黑" panose="020B0503020204020204" pitchFamily="34" charset="-122"/>
              </a:rPr>
              <a:t>极低且</a:t>
            </a:r>
            <a:r>
              <a:rPr lang="zh-CN" altLang="en-US" b="1">
                <a:solidFill>
                  <a:schemeClr val="accent1"/>
                </a:solidFill>
                <a:latin typeface="Times New Roman" panose="02020603050405020304" pitchFamily="18" charset="0"/>
                <a:ea typeface="微软雅黑" panose="020B0503020204020204" pitchFamily="34" charset="-122"/>
              </a:rPr>
              <a:t>幅度</a:t>
            </a:r>
            <a:r>
              <a:rPr lang="zh-CN" altLang="en-US" b="1">
                <a:solidFill>
                  <a:prstClr val="black"/>
                </a:solidFill>
                <a:latin typeface="Times New Roman" panose="02020603050405020304" pitchFamily="18" charset="0"/>
                <a:ea typeface="微软雅黑" panose="020B0503020204020204" pitchFamily="34" charset="-122"/>
              </a:rPr>
              <a:t>的绝对值相对于背景噪声非常</a:t>
            </a:r>
            <a:r>
              <a:rPr lang="zh-CN" altLang="en-US" b="1">
                <a:solidFill>
                  <a:schemeClr val="accent1"/>
                </a:solidFill>
                <a:latin typeface="Times New Roman" panose="02020603050405020304" pitchFamily="18" charset="0"/>
                <a:ea typeface="微软雅黑" panose="020B0503020204020204" pitchFamily="34" charset="-122"/>
              </a:rPr>
              <a:t>小</a:t>
            </a:r>
            <a:r>
              <a:rPr lang="zh-CN" altLang="en-US" b="1">
                <a:solidFill>
                  <a:prstClr val="black"/>
                </a:solidFill>
                <a:latin typeface="Times New Roman" panose="02020603050405020304" pitchFamily="18" charset="0"/>
                <a:ea typeface="微软雅黑" panose="020B0503020204020204" pitchFamily="34" charset="-122"/>
              </a:rPr>
              <a:t>的信号；</a:t>
            </a:r>
            <a:endParaRPr lang="en-US" altLang="zh-CN" b="1">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r>
              <a:rPr lang="zh-CN" altLang="en-US" b="1">
                <a:solidFill>
                  <a:prstClr val="black"/>
                </a:solidFill>
                <a:latin typeface="Times New Roman" panose="02020603050405020304" pitchFamily="18" charset="0"/>
                <a:ea typeface="微软雅黑" panose="020B0503020204020204" pitchFamily="34" charset="-122"/>
              </a:rPr>
              <a:t>传统观点认为信号弱于噪声时无法进行检测，但随着科学技术的发展，已经可以检测到各种被噪声掩盖的微弱信号，如弱光、弱磁、微位移等；</a:t>
            </a:r>
            <a:endParaRPr lang="en-US" altLang="zh-CN" b="1">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r>
              <a:rPr lang="zh-CN" altLang="en-US" b="1">
                <a:solidFill>
                  <a:prstClr val="black"/>
                </a:solidFill>
                <a:latin typeface="Times New Roman" panose="02020603050405020304" pitchFamily="18" charset="0"/>
                <a:ea typeface="微软雅黑" panose="020B0503020204020204" pitchFamily="34" charset="-122"/>
              </a:rPr>
              <a:t>微弱信号检测这种新兴的检测技术分支，主要任务是利用电子学、信息论、计算机科学以及物理学和数学的方法；</a:t>
            </a:r>
            <a:endParaRPr lang="en-US" altLang="zh-CN" b="1">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r>
              <a:rPr lang="zh-CN" altLang="en-US" b="1">
                <a:solidFill>
                  <a:prstClr val="black"/>
                </a:solidFill>
                <a:latin typeface="Times New Roman" panose="02020603050405020304" pitchFamily="18" charset="0"/>
                <a:ea typeface="微软雅黑" panose="020B0503020204020204" pitchFamily="34" charset="-122"/>
              </a:rPr>
              <a:t> 微弱信号检测的目标：</a:t>
            </a:r>
            <a:endParaRPr lang="en-US" altLang="zh-CN" b="1">
              <a:solidFill>
                <a:prstClr val="black"/>
              </a:solidFill>
              <a:latin typeface="Times New Roman" panose="02020603050405020304" pitchFamily="18" charset="0"/>
              <a:ea typeface="微软雅黑" panose="020B0503020204020204" pitchFamily="34" charset="-122"/>
            </a:endParaRPr>
          </a:p>
          <a:p>
            <a:pPr marL="742950" lvl="1" indent="-285750">
              <a:lnSpc>
                <a:spcPct val="125000"/>
              </a:lnSpc>
              <a:buClr>
                <a:schemeClr val="accent3">
                  <a:lumMod val="75000"/>
                </a:schemeClr>
              </a:buClr>
              <a:buFont typeface="Wingdings" panose="05000000000000000000" pitchFamily="2" charset="2"/>
              <a:buChar char="u"/>
            </a:pPr>
            <a:r>
              <a:rPr lang="zh-CN" altLang="en-US" b="1">
                <a:solidFill>
                  <a:prstClr val="black"/>
                </a:solidFill>
                <a:latin typeface="Times New Roman" panose="02020603050405020304" pitchFamily="18" charset="0"/>
                <a:ea typeface="微软雅黑" panose="020B0503020204020204" pitchFamily="34" charset="-122"/>
              </a:rPr>
              <a:t>从</a:t>
            </a:r>
            <a:r>
              <a:rPr lang="zh-CN" altLang="en-US" b="1">
                <a:solidFill>
                  <a:schemeClr val="accent1"/>
                </a:solidFill>
                <a:latin typeface="Times New Roman" panose="02020603050405020304" pitchFamily="18" charset="0"/>
                <a:ea typeface="微软雅黑" panose="020B0503020204020204" pitchFamily="34" charset="-122"/>
              </a:rPr>
              <a:t>噪声中提取</a:t>
            </a:r>
            <a:r>
              <a:rPr lang="zh-CN" altLang="en-US" b="1">
                <a:solidFill>
                  <a:prstClr val="black"/>
                </a:solidFill>
                <a:latin typeface="Times New Roman" panose="02020603050405020304" pitchFamily="18" charset="0"/>
                <a:ea typeface="微软雅黑" panose="020B0503020204020204" pitchFamily="34" charset="-122"/>
              </a:rPr>
              <a:t>出</a:t>
            </a:r>
            <a:r>
              <a:rPr lang="zh-CN" altLang="en-US" b="1">
                <a:solidFill>
                  <a:schemeClr val="accent1"/>
                </a:solidFill>
                <a:latin typeface="Times New Roman" panose="02020603050405020304" pitchFamily="18" charset="0"/>
                <a:ea typeface="微软雅黑" panose="020B0503020204020204" pitchFamily="34" charset="-122"/>
              </a:rPr>
              <a:t>有用信号</a:t>
            </a:r>
            <a:r>
              <a:rPr lang="zh-CN" altLang="en-US" b="1">
                <a:solidFill>
                  <a:prstClr val="black"/>
                </a:solidFill>
                <a:latin typeface="Times New Roman" panose="02020603050405020304" pitchFamily="18" charset="0"/>
                <a:ea typeface="微软雅黑" panose="020B0503020204020204" pitchFamily="34" charset="-122"/>
              </a:rPr>
              <a:t>；</a:t>
            </a:r>
            <a:endParaRPr lang="en-US" altLang="zh-CN" b="1">
              <a:solidFill>
                <a:prstClr val="black"/>
              </a:solidFill>
              <a:latin typeface="Times New Roman" panose="02020603050405020304" pitchFamily="18" charset="0"/>
              <a:ea typeface="微软雅黑" panose="020B0503020204020204" pitchFamily="34" charset="-122"/>
            </a:endParaRPr>
          </a:p>
          <a:p>
            <a:pPr marL="742950" lvl="1" indent="-285750">
              <a:lnSpc>
                <a:spcPct val="125000"/>
              </a:lnSpc>
              <a:buClr>
                <a:schemeClr val="accent3">
                  <a:lumMod val="75000"/>
                </a:schemeClr>
              </a:buClr>
              <a:buFont typeface="Wingdings" panose="05000000000000000000" pitchFamily="2" charset="2"/>
              <a:buChar char="u"/>
            </a:pPr>
            <a:r>
              <a:rPr lang="zh-CN" altLang="en-US" b="1">
                <a:solidFill>
                  <a:prstClr val="black"/>
                </a:solidFill>
                <a:latin typeface="Times New Roman" panose="02020603050405020304" pitchFamily="18" charset="0"/>
                <a:ea typeface="微软雅黑" panose="020B0503020204020204" pitchFamily="34" charset="-122"/>
              </a:rPr>
              <a:t>采用新技术和新方法来</a:t>
            </a:r>
            <a:r>
              <a:rPr lang="zh-CN" altLang="en-US" b="1">
                <a:solidFill>
                  <a:schemeClr val="accent1"/>
                </a:solidFill>
                <a:latin typeface="Times New Roman" panose="02020603050405020304" pitchFamily="18" charset="0"/>
                <a:ea typeface="微软雅黑" panose="020B0503020204020204" pitchFamily="34" charset="-122"/>
              </a:rPr>
              <a:t>提高</a:t>
            </a:r>
            <a:r>
              <a:rPr lang="zh-CN" altLang="en-US" b="1">
                <a:solidFill>
                  <a:prstClr val="black"/>
                </a:solidFill>
                <a:latin typeface="Times New Roman" panose="02020603050405020304" pitchFamily="18" charset="0"/>
                <a:ea typeface="微软雅黑" panose="020B0503020204020204" pitchFamily="34" charset="-122"/>
              </a:rPr>
              <a:t>检测系统的</a:t>
            </a:r>
            <a:r>
              <a:rPr lang="zh-CN" altLang="en-US" b="1">
                <a:solidFill>
                  <a:schemeClr val="accent1"/>
                </a:solidFill>
                <a:latin typeface="Times New Roman" panose="02020603050405020304" pitchFamily="18" charset="0"/>
                <a:ea typeface="微软雅黑" panose="020B0503020204020204" pitchFamily="34" charset="-122"/>
              </a:rPr>
              <a:t>信噪比</a:t>
            </a:r>
            <a:r>
              <a:rPr lang="zh-CN" altLang="en-US" b="1">
                <a:solidFill>
                  <a:prstClr val="black"/>
                </a:solidFill>
                <a:latin typeface="Times New Roman" panose="02020603050405020304" pitchFamily="18" charset="0"/>
                <a:ea typeface="微软雅黑" panose="020B0503020204020204" pitchFamily="34" charset="-122"/>
              </a:rPr>
              <a:t>。</a:t>
            </a:r>
            <a:endParaRPr lang="en-US" altLang="zh-CN" b="1">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r>
              <a:rPr lang="zh-CN" altLang="en-US" b="1">
                <a:solidFill>
                  <a:prstClr val="black"/>
                </a:solidFill>
                <a:latin typeface="Times New Roman" panose="02020603050405020304" pitchFamily="18" charset="0"/>
                <a:ea typeface="微软雅黑" panose="020B0503020204020204" pitchFamily="34" charset="-122"/>
              </a:rPr>
              <a:t>随着技术的发展，使得可检测信号的下限已经可以低于噪声水平。</a:t>
            </a:r>
            <a:endParaRPr lang="zh-CN" altLang="en-US" b="1" dirty="0">
              <a:solidFill>
                <a:prstClr val="black"/>
              </a:solidFill>
              <a:latin typeface="Times New Roman" panose="02020603050405020304" pitchFamily="18" charset="0"/>
              <a:ea typeface="微软雅黑" panose="020B0503020204020204" pitchFamily="34" charset="-122"/>
            </a:endParaRPr>
          </a:p>
        </p:txBody>
      </p:sp>
      <p:sp>
        <p:nvSpPr>
          <p:cNvPr id="5" name="Rectangular Callout 6"/>
          <p:cNvSpPr/>
          <p:nvPr/>
        </p:nvSpPr>
        <p:spPr bwMode="auto">
          <a:xfrm>
            <a:off x="3269201" y="730965"/>
            <a:ext cx="1332148" cy="612434"/>
          </a:xfrm>
          <a:prstGeom prst="wedgeRectCallout">
            <a:avLst>
              <a:gd name="adj1" fmla="val -99610"/>
              <a:gd name="adj2" fmla="val 61417"/>
            </a:avLst>
          </a:prstGeom>
          <a:solidFill>
            <a:schemeClr val="accent3">
              <a:lumMod val="60000"/>
              <a:lumOff val="40000"/>
            </a:schemeClr>
          </a:solidFill>
        </p:spPr>
        <p:style>
          <a:lnRef idx="1">
            <a:schemeClr val="accent5"/>
          </a:lnRef>
          <a:fillRef idx="3">
            <a:schemeClr val="accent5"/>
          </a:fillRef>
          <a:effectRef idx="2">
            <a:schemeClr val="accent5"/>
          </a:effectRef>
          <a:fontRef idx="minor">
            <a:schemeClr val="lt1"/>
          </a:fontRef>
        </p:style>
        <p:txBody>
          <a:bodyPr rtlCol="0" anchor="ctr"/>
          <a:lstStyle/>
          <a:p>
            <a:pPr algn="ctr"/>
            <a:r>
              <a:rPr lang="zh-CN" altLang="en-US" b="1" dirty="0">
                <a:solidFill>
                  <a:prstClr val="black"/>
                </a:solidFill>
                <a:latin typeface="Times New Roman" panose="02020603050405020304" pitchFamily="18" charset="0"/>
                <a:ea typeface="微软雅黑" panose="020B0503020204020204" pitchFamily="34" charset="-122"/>
              </a:rPr>
              <a:t>信号与噪声的强度之比</a:t>
            </a:r>
            <a:endParaRPr lang="en-US" b="1" i="1" dirty="0">
              <a:solidFill>
                <a:schemeClr val="tx1"/>
              </a:solidFill>
              <a:latin typeface="Cambria Math" panose="02040503050406030204" pitchFamily="18" charset="0"/>
            </a:endParaRPr>
          </a:p>
        </p:txBody>
      </p:sp>
    </p:spTree>
    <p:extLst>
      <p:ext uri="{BB962C8B-B14F-4D97-AF65-F5344CB8AC3E}">
        <p14:creationId xmlns:p14="http://schemas.microsoft.com/office/powerpoint/2010/main" val="146759801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七角星 22"/>
          <p:cNvSpPr/>
          <p:nvPr/>
        </p:nvSpPr>
        <p:spPr>
          <a:xfrm>
            <a:off x="2514625" y="1699683"/>
            <a:ext cx="648072" cy="576064"/>
          </a:xfrm>
          <a:prstGeom prst="star7">
            <a:avLst/>
          </a:prstGeom>
          <a:solidFill>
            <a:schemeClr val="accent5">
              <a:lumMod val="20000"/>
              <a:lumOff val="80000"/>
            </a:schemeClr>
          </a:solidFill>
          <a:scene3d>
            <a:camera prst="orthographicFront"/>
            <a:lightRig rig="threePt" dir="t"/>
          </a:scene3d>
          <a:sp3d>
            <a:bevelT w="152400" h="50800" prst="softRound"/>
          </a:sp3d>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CN" sz="2800" b="1" dirty="0">
                <a:latin typeface="Times New Roman" panose="02020603050405020304" pitchFamily="18" charset="0"/>
                <a:ea typeface="微软雅黑" panose="020B0503020204020204" pitchFamily="34" charset="-122"/>
                <a:sym typeface="Times New Roman" panose="02020603050405020304" pitchFamily="18" charset="0"/>
              </a:rPr>
              <a:t>1</a:t>
            </a:r>
            <a:endParaRPr lang="zh-CN" altLang="en-US" sz="2800" b="1" dirty="0">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3" name="矩形 2"/>
          <p:cNvSpPr/>
          <p:nvPr/>
        </p:nvSpPr>
        <p:spPr>
          <a:xfrm>
            <a:off x="3671900" y="1756882"/>
            <a:ext cx="1569660" cy="461665"/>
          </a:xfrm>
          <a:prstGeom prst="rect">
            <a:avLst/>
          </a:prstGeom>
        </p:spPr>
        <p:txBody>
          <a:bodyPr wrap="none">
            <a:spAutoFit/>
          </a:bodyPr>
          <a:lstStyle/>
          <a:p>
            <a:r>
              <a:rPr lang="en-US" altLang="zh-CN" sz="2400" b="1" dirty="0">
                <a:latin typeface="Times New Roman" panose="02020603050405020304" pitchFamily="18" charset="0"/>
                <a:ea typeface="微软雅黑" panose="020B0503020204020204" pitchFamily="34" charset="-122"/>
                <a:sym typeface="Times New Roman" panose="02020603050405020304" pitchFamily="18" charset="0"/>
              </a:rPr>
              <a:t>4.5.1  </a:t>
            </a:r>
            <a:r>
              <a:rPr lang="zh-CN" altLang="en-US" sz="2400" b="1" dirty="0">
                <a:latin typeface="Times New Roman" panose="02020603050405020304" pitchFamily="18" charset="0"/>
                <a:ea typeface="微软雅黑" panose="020B0503020204020204" pitchFamily="34" charset="-122"/>
                <a:sym typeface="Times New Roman" panose="02020603050405020304" pitchFamily="18" charset="0"/>
              </a:rPr>
              <a:t>噪声</a:t>
            </a:r>
            <a:endParaRPr lang="zh-CN" altLang="zh-CN" sz="2400" b="1" dirty="0">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24" name="七角星 23"/>
          <p:cNvSpPr/>
          <p:nvPr/>
        </p:nvSpPr>
        <p:spPr>
          <a:xfrm>
            <a:off x="2511644" y="3075806"/>
            <a:ext cx="648072" cy="576064"/>
          </a:xfrm>
          <a:prstGeom prst="star7">
            <a:avLst/>
          </a:prstGeom>
          <a:solidFill>
            <a:schemeClr val="accent5">
              <a:lumMod val="20000"/>
              <a:lumOff val="80000"/>
            </a:schemeClr>
          </a:solidFill>
          <a:scene3d>
            <a:camera prst="orthographicFront"/>
            <a:lightRig rig="threePt" dir="t"/>
          </a:scene3d>
          <a:sp3d>
            <a:bevelT w="152400" h="50800" prst="softRound"/>
          </a:sp3d>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CN" sz="2800" b="1" dirty="0">
                <a:latin typeface="Times New Roman" panose="02020603050405020304" pitchFamily="18" charset="0"/>
                <a:ea typeface="微软雅黑" panose="020B0503020204020204" pitchFamily="34" charset="-122"/>
                <a:sym typeface="Times New Roman" panose="02020603050405020304" pitchFamily="18" charset="0"/>
              </a:rPr>
              <a:t>2</a:t>
            </a:r>
            <a:endParaRPr lang="zh-CN" altLang="en-US" sz="2800" b="1" dirty="0">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28" name="矩形 27"/>
          <p:cNvSpPr/>
          <p:nvPr/>
        </p:nvSpPr>
        <p:spPr>
          <a:xfrm>
            <a:off x="3663772" y="3133005"/>
            <a:ext cx="3416320" cy="461665"/>
          </a:xfrm>
          <a:prstGeom prst="rect">
            <a:avLst/>
          </a:prstGeom>
        </p:spPr>
        <p:txBody>
          <a:bodyPr wrap="none">
            <a:spAutoFit/>
          </a:bodyPr>
          <a:lstStyle/>
          <a:p>
            <a:r>
              <a:rPr lang="en-US" altLang="zh-CN" sz="2400" b="1" dirty="0">
                <a:latin typeface="Times New Roman" panose="02020603050405020304" pitchFamily="18" charset="0"/>
                <a:ea typeface="微软雅黑" panose="020B0503020204020204" pitchFamily="34" charset="-122"/>
                <a:sym typeface="Times New Roman" panose="02020603050405020304" pitchFamily="18" charset="0"/>
              </a:rPr>
              <a:t>4.5.2  </a:t>
            </a:r>
            <a:r>
              <a:rPr lang="zh-CN" altLang="en-US" sz="2400" b="1" dirty="0">
                <a:latin typeface="Times New Roman" panose="02020603050405020304" pitchFamily="18" charset="0"/>
                <a:ea typeface="微软雅黑" panose="020B0503020204020204" pitchFamily="34" charset="-122"/>
                <a:sym typeface="Times New Roman" panose="02020603050405020304" pitchFamily="18" charset="0"/>
              </a:rPr>
              <a:t>微弱信号检测方法</a:t>
            </a:r>
            <a:endParaRPr lang="zh-CN" altLang="zh-CN" sz="2400" b="1" dirty="0">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0" name="矩形 9"/>
          <p:cNvSpPr/>
          <p:nvPr/>
        </p:nvSpPr>
        <p:spPr>
          <a:xfrm>
            <a:off x="1" y="411510"/>
            <a:ext cx="2807803"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1" name="矩形 10"/>
          <p:cNvSpPr/>
          <p:nvPr/>
        </p:nvSpPr>
        <p:spPr>
          <a:xfrm>
            <a:off x="71500" y="434685"/>
            <a:ext cx="2646878" cy="461665"/>
          </a:xfrm>
          <a:prstGeom prst="rect">
            <a:avLst/>
          </a:prstGeom>
        </p:spPr>
        <p:txBody>
          <a:bodyPr wrap="none">
            <a:spAutoFit/>
          </a:bodyPr>
          <a:lstStyle/>
          <a:p>
            <a:r>
              <a:rPr lang="en-US" altLang="zh-CN" sz="2400" b="1" dirty="0">
                <a:solidFill>
                  <a:schemeClr val="bg1"/>
                </a:solidFill>
                <a:latin typeface="Times New Roman" panose="02020603050405020304" pitchFamily="18" charset="0"/>
                <a:ea typeface="微软雅黑" pitchFamily="34" charset="-122"/>
                <a:sym typeface="Times New Roman" panose="02020603050405020304" pitchFamily="18" charset="0"/>
              </a:rPr>
              <a:t> 4.5 </a:t>
            </a:r>
            <a:r>
              <a:rPr lang="zh-CN" altLang="en-US" sz="2400" b="1" dirty="0">
                <a:solidFill>
                  <a:schemeClr val="bg1"/>
                </a:solidFill>
                <a:latin typeface="Times New Roman" panose="02020603050405020304" pitchFamily="18" charset="0"/>
                <a:ea typeface="微软雅黑" pitchFamily="34" charset="-122"/>
                <a:sym typeface="Times New Roman" panose="02020603050405020304" pitchFamily="18" charset="0"/>
              </a:rPr>
              <a:t>微弱信号检测</a:t>
            </a:r>
          </a:p>
        </p:txBody>
      </p:sp>
    </p:spTree>
    <p:extLst>
      <p:ext uri="{BB962C8B-B14F-4D97-AF65-F5344CB8AC3E}">
        <p14:creationId xmlns:p14="http://schemas.microsoft.com/office/powerpoint/2010/main" val="4493657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2" y="411510"/>
            <a:ext cx="2483766"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4" name="矩形 13"/>
          <p:cNvSpPr/>
          <p:nvPr/>
        </p:nvSpPr>
        <p:spPr>
          <a:xfrm>
            <a:off x="71500" y="434685"/>
            <a:ext cx="2262158" cy="461665"/>
          </a:xfrm>
          <a:prstGeom prst="rect">
            <a:avLst/>
          </a:prstGeom>
        </p:spPr>
        <p:txBody>
          <a:bodyPr wrap="none">
            <a:spAutoFit/>
          </a:bodyPr>
          <a:lstStyle/>
          <a:p>
            <a:r>
              <a:rPr lang="en-US" altLang="zh-CN" sz="2400" b="1" dirty="0">
                <a:solidFill>
                  <a:schemeClr val="bg1"/>
                </a:solidFill>
                <a:latin typeface="Times New Roman" panose="02020603050405020304" pitchFamily="18" charset="0"/>
                <a:ea typeface="微软雅黑" pitchFamily="34" charset="-122"/>
                <a:sym typeface="Times New Roman" panose="02020603050405020304" pitchFamily="18" charset="0"/>
              </a:rPr>
              <a:t> 4.1.1 </a:t>
            </a:r>
            <a:r>
              <a:rPr lang="zh-CN" altLang="en-US" sz="2400" b="1" dirty="0">
                <a:solidFill>
                  <a:schemeClr val="bg1"/>
                </a:solidFill>
                <a:latin typeface="Times New Roman" panose="02020603050405020304" pitchFamily="18" charset="0"/>
                <a:ea typeface="微软雅黑" pitchFamily="34" charset="-122"/>
                <a:sym typeface="Times New Roman" panose="02020603050405020304" pitchFamily="18" charset="0"/>
              </a:rPr>
              <a:t>直流电桥</a:t>
            </a:r>
          </a:p>
        </p:txBody>
      </p:sp>
      <mc:AlternateContent xmlns:mc="http://schemas.openxmlformats.org/markup-compatibility/2006" xmlns:a14="http://schemas.microsoft.com/office/drawing/2010/main">
        <mc:Choice Requires="a14">
          <p:sp>
            <p:nvSpPr>
              <p:cNvPr id="7" name="矩形 6"/>
              <p:cNvSpPr/>
              <p:nvPr/>
            </p:nvSpPr>
            <p:spPr>
              <a:xfrm>
                <a:off x="246211" y="1736685"/>
                <a:ext cx="8686800" cy="3139321"/>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marL="285750" indent="-285750">
                  <a:lnSpc>
                    <a:spcPct val="110000"/>
                  </a:lnSpc>
                  <a:buClr>
                    <a:schemeClr val="accent3">
                      <a:lumMod val="75000"/>
                    </a:schemeClr>
                  </a:buClr>
                  <a:buFont typeface="Wingdings" pitchFamily="2" charset="2"/>
                  <a:buChar char="Ø"/>
                </a:pPr>
                <a:r>
                  <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a</a:t>
                </a: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和</a:t>
                </a:r>
                <a:r>
                  <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b</a:t>
                </a: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之间的电位差为：</a:t>
                </a: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10000"/>
                  </a:lnSpc>
                  <a:buClr>
                    <a:schemeClr val="accent3">
                      <a:lumMod val="75000"/>
                    </a:schemeClr>
                  </a:buClr>
                  <a:buFont typeface="Wingdings" pitchFamily="2" charset="2"/>
                  <a:buChar char="Ø"/>
                </a:pPr>
                <a:r>
                  <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a</a:t>
                </a: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和</a:t>
                </a:r>
                <a:r>
                  <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d</a:t>
                </a: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之间的电位差为：</a:t>
                </a: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10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则电桥的输出电压为：</a:t>
                </a: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a:lnSpc>
                    <a:spcPct val="110000"/>
                  </a:lnSpc>
                  <a:buClr>
                    <a:schemeClr val="accent3">
                      <a:lumMod val="75000"/>
                    </a:schemeClr>
                  </a:buClr>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a:lnSpc>
                    <a:spcPct val="110000"/>
                  </a:lnSpc>
                  <a:buClr>
                    <a:schemeClr val="accent3">
                      <a:lumMod val="75000"/>
                    </a:schemeClr>
                  </a:buClr>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10000"/>
                  </a:lnSpc>
                  <a:buClr>
                    <a:schemeClr val="accent3">
                      <a:lumMod val="75000"/>
                    </a:schemeClr>
                  </a:buClr>
                  <a:buFont typeface="Wingdings" pitchFamily="2" charset="2"/>
                  <a:buChar char="Ø"/>
                </a:pPr>
                <a:r>
                  <a:rPr lang="zh-CN" altLang="zh-CN" b="1" dirty="0">
                    <a:solidFill>
                      <a:prstClr val="black"/>
                    </a:solidFill>
                    <a:latin typeface="Times New Roman" panose="02020603050405020304" pitchFamily="18" charset="0"/>
                    <a:ea typeface="微软雅黑" panose="020B0503020204020204" pitchFamily="34" charset="-122"/>
                  </a:rPr>
                  <a:t>电桥平衡时</a:t>
                </a:r>
                <a14:m>
                  <m:oMath xmlns:m="http://schemas.openxmlformats.org/officeDocument/2006/math">
                    <m:sSub>
                      <m:sSubPr>
                        <m:ctrlPr>
                          <a:rPr lang="zh-CN" altLang="zh-CN" b="1" i="1">
                            <a:solidFill>
                              <a:prstClr val="black"/>
                            </a:solidFill>
                            <a:latin typeface="Cambria Math" panose="02040503050406030204" pitchFamily="18" charset="0"/>
                            <a:ea typeface="微软雅黑" panose="020B0503020204020204" pitchFamily="34" charset="-122"/>
                          </a:rPr>
                        </m:ctrlPr>
                      </m:sSubPr>
                      <m:e>
                        <m:r>
                          <a:rPr lang="en-US" altLang="zh-CN" b="1" i="1">
                            <a:solidFill>
                              <a:prstClr val="black"/>
                            </a:solidFill>
                            <a:latin typeface="Cambria Math" panose="02040503050406030204" pitchFamily="18" charset="0"/>
                            <a:ea typeface="微软雅黑" panose="020B0503020204020204" pitchFamily="34" charset="-122"/>
                          </a:rPr>
                          <m:t>𝒆</m:t>
                        </m:r>
                      </m:e>
                      <m:sub>
                        <m:r>
                          <a:rPr lang="en-US" altLang="zh-CN" b="1" i="1">
                            <a:solidFill>
                              <a:prstClr val="black"/>
                            </a:solidFill>
                            <a:latin typeface="Cambria Math" panose="02040503050406030204" pitchFamily="18" charset="0"/>
                            <a:ea typeface="微软雅黑" panose="020B0503020204020204" pitchFamily="34" charset="-122"/>
                          </a:rPr>
                          <m:t>𝒚</m:t>
                        </m:r>
                      </m:sub>
                    </m:sSub>
                    <m:r>
                      <a:rPr lang="en-US" altLang="zh-CN" b="1">
                        <a:solidFill>
                          <a:prstClr val="black"/>
                        </a:solidFill>
                        <a:latin typeface="Cambria Math" panose="02040503050406030204" pitchFamily="18" charset="0"/>
                        <a:ea typeface="微软雅黑" panose="020B0503020204020204" pitchFamily="34" charset="-122"/>
                      </a:rPr>
                      <m:t>=</m:t>
                    </m:r>
                    <m:r>
                      <a:rPr lang="en-US" altLang="zh-CN" b="1" i="1">
                        <a:solidFill>
                          <a:prstClr val="black"/>
                        </a:solidFill>
                        <a:latin typeface="Cambria Math" panose="02040503050406030204" pitchFamily="18" charset="0"/>
                        <a:ea typeface="微软雅黑" panose="020B0503020204020204" pitchFamily="34" charset="-122"/>
                      </a:rPr>
                      <m:t>𝟎</m:t>
                    </m:r>
                  </m:oMath>
                </a14:m>
                <a:r>
                  <a:rPr lang="zh-CN" altLang="zh-CN" b="1" dirty="0">
                    <a:solidFill>
                      <a:prstClr val="black"/>
                    </a:solidFill>
                    <a:latin typeface="Times New Roman" panose="02020603050405020304" pitchFamily="18" charset="0"/>
                    <a:ea typeface="微软雅黑" panose="020B0503020204020204" pitchFamily="34" charset="-122"/>
                  </a:rPr>
                  <a:t>，即电桥无输出电压，</a:t>
                </a: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p:txBody>
          </p:sp>
        </mc:Choice>
        <mc:Fallback xmlns="">
          <p:sp>
            <p:nvSpPr>
              <p:cNvPr id="7" name="矩形 6"/>
              <p:cNvSpPr>
                <a:spLocks noRot="1" noChangeAspect="1" noMove="1" noResize="1" noEditPoints="1" noAdjustHandles="1" noChangeArrowheads="1" noChangeShapeType="1" noTextEdit="1"/>
              </p:cNvSpPr>
              <p:nvPr/>
            </p:nvSpPr>
            <p:spPr>
              <a:xfrm>
                <a:off x="246211" y="1736685"/>
                <a:ext cx="8686800" cy="3139321"/>
              </a:xfrm>
              <a:prstGeom prst="rect">
                <a:avLst/>
              </a:prstGeom>
              <a:blipFill>
                <a:blip r:embed="rId3"/>
                <a:stretch>
                  <a:fillRect l="-280" t="-578" b="-1541"/>
                </a:stretch>
              </a:blipFill>
            </p:spPr>
            <p:txBody>
              <a:bodyPr/>
              <a:lstStyle/>
              <a:p>
                <a:r>
                  <a:rPr lang="zh-CN" altLang="en-US">
                    <a:noFill/>
                  </a:rPr>
                  <a:t> </a:t>
                </a:r>
              </a:p>
            </p:txBody>
          </p:sp>
        </mc:Fallback>
      </mc:AlternateContent>
      <p:sp>
        <p:nvSpPr>
          <p:cNvPr id="8" name="矩形 7"/>
          <p:cNvSpPr/>
          <p:nvPr/>
        </p:nvSpPr>
        <p:spPr>
          <a:xfrm>
            <a:off x="899592" y="1233797"/>
            <a:ext cx="1434066" cy="369332"/>
          </a:xfrm>
          <a:prstGeom prst="rect">
            <a:avLst/>
          </a:prstGeom>
          <a:ln>
            <a:solidFill>
              <a:schemeClr val="accent3">
                <a:lumMod val="75000"/>
              </a:schemeClr>
            </a:solidFill>
          </a:ln>
        </p:spPr>
        <p:style>
          <a:lnRef idx="2">
            <a:schemeClr val="accent3"/>
          </a:lnRef>
          <a:fillRef idx="1">
            <a:schemeClr val="lt1"/>
          </a:fillRef>
          <a:effectRef idx="0">
            <a:schemeClr val="accent3"/>
          </a:effectRef>
          <a:fontRef idx="minor">
            <a:schemeClr val="dk1"/>
          </a:fontRef>
        </p:style>
        <p:txBody>
          <a:bodyPr wrap="square">
            <a:spAutoFit/>
          </a:bodyPr>
          <a:lstStyle/>
          <a:p>
            <a:pPr lvl="0" algn="ct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平衡条件</a:t>
            </a:r>
          </a:p>
        </p:txBody>
      </p:sp>
      <p:sp>
        <p:nvSpPr>
          <p:cNvPr id="9" name="七角星 8"/>
          <p:cNvSpPr/>
          <p:nvPr/>
        </p:nvSpPr>
        <p:spPr>
          <a:xfrm>
            <a:off x="395536" y="987574"/>
            <a:ext cx="648072" cy="576064"/>
          </a:xfrm>
          <a:prstGeom prst="star7">
            <a:avLst/>
          </a:prstGeom>
          <a:solidFill>
            <a:schemeClr val="accent3">
              <a:lumMod val="40000"/>
              <a:lumOff val="60000"/>
            </a:schemeClr>
          </a:solidFill>
          <a:ln>
            <a:solidFill>
              <a:schemeClr val="accent3">
                <a:lumMod val="75000"/>
              </a:schemeClr>
            </a:solidFill>
          </a:ln>
          <a:scene3d>
            <a:camera prst="orthographicFront"/>
            <a:lightRig rig="threePt" dir="t"/>
          </a:scene3d>
          <a:sp3d>
            <a:bevelT w="152400" h="50800" prst="softRound"/>
          </a:sp3d>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CN" sz="2800" b="1" dirty="0">
                <a:latin typeface="Times New Roman" panose="02020603050405020304" pitchFamily="18" charset="0"/>
                <a:ea typeface="微软雅黑" panose="020B0503020204020204" pitchFamily="34" charset="-122"/>
                <a:sym typeface="Times New Roman" panose="02020603050405020304" pitchFamily="18" charset="0"/>
              </a:rPr>
              <a:t>1</a:t>
            </a:r>
            <a:endParaRPr lang="zh-CN" altLang="en-US" sz="2800" b="1" dirty="0">
              <a:latin typeface="Times New Roman" panose="02020603050405020304" pitchFamily="18" charset="0"/>
              <a:ea typeface="微软雅黑" panose="020B0503020204020204" pitchFamily="34" charset="-122"/>
              <a:sym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矩形 2"/>
              <p:cNvSpPr/>
              <p:nvPr/>
            </p:nvSpPr>
            <p:spPr>
              <a:xfrm>
                <a:off x="1043608" y="2031690"/>
                <a:ext cx="2800382" cy="65620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𝑼</m:t>
                          </m:r>
                        </m:e>
                        <m:sub>
                          <m:r>
                            <a:rPr lang="zh-CN" altLang="en-US" b="1" i="1">
                              <a:latin typeface="Cambria Math" panose="02040503050406030204" pitchFamily="18" charset="0"/>
                            </a:rPr>
                            <m:t>𝒂𝒃</m:t>
                          </m:r>
                        </m:sub>
                      </m:sSub>
                      <m:r>
                        <a:rPr lang="zh-CN" altLang="en-US" b="1" i="0">
                          <a:latin typeface="Cambria Math" panose="02040503050406030204" pitchFamily="18" charset="0"/>
                        </a:rPr>
                        <m:t>=</m:t>
                      </m:r>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𝑰</m:t>
                          </m:r>
                        </m:e>
                        <m:sub>
                          <m:r>
                            <a:rPr lang="zh-CN" altLang="en-US" b="1" i="0">
                              <a:latin typeface="Cambria Math" panose="02040503050406030204" pitchFamily="18" charset="0"/>
                            </a:rPr>
                            <m:t>𝟏</m:t>
                          </m:r>
                        </m:sub>
                      </m:sSub>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𝑹</m:t>
                          </m:r>
                        </m:e>
                        <m:sub>
                          <m:r>
                            <a:rPr lang="zh-CN" altLang="en-US" b="1" i="0">
                              <a:latin typeface="Cambria Math" panose="02040503050406030204" pitchFamily="18" charset="0"/>
                            </a:rPr>
                            <m:t>𝟏</m:t>
                          </m:r>
                        </m:sub>
                      </m:sSub>
                      <m:r>
                        <a:rPr lang="zh-CN" altLang="en-US" b="1" i="0">
                          <a:latin typeface="Cambria Math" panose="02040503050406030204" pitchFamily="18" charset="0"/>
                        </a:rPr>
                        <m:t>=</m:t>
                      </m:r>
                      <m:f>
                        <m:fPr>
                          <m:ctrlPr>
                            <a:rPr lang="zh-CN" altLang="en-US" b="1" i="1">
                              <a:latin typeface="Cambria Math" panose="02040503050406030204" pitchFamily="18" charset="0"/>
                            </a:rPr>
                          </m:ctrlPr>
                        </m:fPr>
                        <m:num>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𝑹</m:t>
                              </m:r>
                            </m:e>
                            <m:sub>
                              <m:r>
                                <a:rPr lang="zh-CN" altLang="en-US" b="1" i="0">
                                  <a:latin typeface="Cambria Math" panose="02040503050406030204" pitchFamily="18" charset="0"/>
                                </a:rPr>
                                <m:t>𝟏</m:t>
                              </m:r>
                            </m:sub>
                          </m:sSub>
                        </m:num>
                        <m:den>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𝑹</m:t>
                              </m:r>
                            </m:e>
                            <m:sub>
                              <m:r>
                                <a:rPr lang="zh-CN" altLang="en-US" b="1" i="0">
                                  <a:latin typeface="Cambria Math" panose="02040503050406030204" pitchFamily="18" charset="0"/>
                                </a:rPr>
                                <m:t>𝟏</m:t>
                              </m:r>
                            </m:sub>
                          </m:sSub>
                          <m:r>
                            <a:rPr lang="zh-CN" altLang="en-US" b="1" i="0">
                              <a:latin typeface="Cambria Math" panose="02040503050406030204" pitchFamily="18" charset="0"/>
                            </a:rPr>
                            <m:t>+</m:t>
                          </m:r>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𝑹</m:t>
                              </m:r>
                            </m:e>
                            <m:sub>
                              <m:r>
                                <a:rPr lang="zh-CN" altLang="en-US" b="1" i="0">
                                  <a:latin typeface="Cambria Math" panose="02040503050406030204" pitchFamily="18" charset="0"/>
                                </a:rPr>
                                <m:t>𝟐</m:t>
                              </m:r>
                            </m:sub>
                          </m:sSub>
                        </m:den>
                      </m:f>
                      <m:sSub>
                        <m:sSubPr>
                          <m:ctrlPr>
                            <a:rPr lang="zh-CN" altLang="en-US" b="1" i="1">
                              <a:latin typeface="Cambria Math" panose="02040503050406030204" pitchFamily="18" charset="0"/>
                            </a:rPr>
                          </m:ctrlPr>
                        </m:sSubPr>
                        <m:e>
                          <m:r>
                            <a:rPr lang="zh-CN" altLang="en-US" b="1" i="1">
                              <a:latin typeface="Cambria Math" panose="02040503050406030204" pitchFamily="18" charset="0"/>
                            </a:rPr>
                            <m:t>𝒆</m:t>
                          </m:r>
                        </m:e>
                        <m:sub>
                          <m:r>
                            <a:rPr lang="zh-CN" altLang="en-US" b="1" i="0">
                              <a:latin typeface="Cambria Math" panose="02040503050406030204" pitchFamily="18" charset="0"/>
                            </a:rPr>
                            <m:t>𝟎</m:t>
                          </m:r>
                        </m:sub>
                      </m:sSub>
                    </m:oMath>
                  </m:oMathPara>
                </a14:m>
                <a:endParaRPr lang="zh-CN" altLang="en-US" b="1" dirty="0"/>
              </a:p>
            </p:txBody>
          </p:sp>
        </mc:Choice>
        <mc:Fallback xmlns="">
          <p:sp>
            <p:nvSpPr>
              <p:cNvPr id="3" name="矩形 2"/>
              <p:cNvSpPr>
                <a:spLocks noRot="1" noChangeAspect="1" noMove="1" noResize="1" noEditPoints="1" noAdjustHandles="1" noChangeArrowheads="1" noChangeShapeType="1" noTextEdit="1"/>
              </p:cNvSpPr>
              <p:nvPr/>
            </p:nvSpPr>
            <p:spPr>
              <a:xfrm>
                <a:off x="1043608" y="2031690"/>
                <a:ext cx="2800382" cy="656205"/>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p:cNvSpPr/>
              <p:nvPr/>
            </p:nvSpPr>
            <p:spPr>
              <a:xfrm>
                <a:off x="1054829" y="2967794"/>
                <a:ext cx="2789161" cy="65755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𝑼</m:t>
                          </m:r>
                        </m:e>
                        <m:sub>
                          <m:r>
                            <a:rPr lang="zh-CN" altLang="en-US" b="1" i="0">
                              <a:latin typeface="Cambria Math" panose="02040503050406030204" pitchFamily="18" charset="0"/>
                            </a:rPr>
                            <m:t>𝐚𝐝</m:t>
                          </m:r>
                        </m:sub>
                      </m:sSub>
                      <m:r>
                        <a:rPr lang="zh-CN" altLang="en-US" b="1" i="0">
                          <a:latin typeface="Cambria Math" panose="02040503050406030204" pitchFamily="18" charset="0"/>
                        </a:rPr>
                        <m:t>=</m:t>
                      </m:r>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𝑰</m:t>
                          </m:r>
                        </m:e>
                        <m:sub>
                          <m:r>
                            <a:rPr lang="zh-CN" altLang="en-US" b="1" i="0">
                              <a:latin typeface="Cambria Math" panose="02040503050406030204" pitchFamily="18" charset="0"/>
                            </a:rPr>
                            <m:t>𝟐</m:t>
                          </m:r>
                        </m:sub>
                      </m:sSub>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𝑹</m:t>
                          </m:r>
                        </m:e>
                        <m:sub>
                          <m:r>
                            <a:rPr lang="zh-CN" altLang="en-US" b="1" i="0">
                              <a:latin typeface="Cambria Math" panose="02040503050406030204" pitchFamily="18" charset="0"/>
                            </a:rPr>
                            <m:t>𝟒</m:t>
                          </m:r>
                        </m:sub>
                      </m:sSub>
                      <m:r>
                        <a:rPr lang="zh-CN" altLang="en-US" b="1" i="0">
                          <a:latin typeface="Cambria Math" panose="02040503050406030204" pitchFamily="18" charset="0"/>
                        </a:rPr>
                        <m:t>=</m:t>
                      </m:r>
                      <m:f>
                        <m:fPr>
                          <m:ctrlPr>
                            <a:rPr lang="zh-CN" altLang="en-US" b="1" i="1">
                              <a:latin typeface="Cambria Math" panose="02040503050406030204" pitchFamily="18" charset="0"/>
                            </a:rPr>
                          </m:ctrlPr>
                        </m:fPr>
                        <m:num>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𝑹</m:t>
                              </m:r>
                            </m:e>
                            <m:sub>
                              <m:r>
                                <a:rPr lang="zh-CN" altLang="en-US" b="1" i="0">
                                  <a:latin typeface="Cambria Math" panose="02040503050406030204" pitchFamily="18" charset="0"/>
                                </a:rPr>
                                <m:t>𝟒</m:t>
                              </m:r>
                            </m:sub>
                          </m:sSub>
                        </m:num>
                        <m:den>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𝑹</m:t>
                              </m:r>
                            </m:e>
                            <m:sub>
                              <m:r>
                                <a:rPr lang="zh-CN" altLang="en-US" b="1" i="0">
                                  <a:latin typeface="Cambria Math" panose="02040503050406030204" pitchFamily="18" charset="0"/>
                                </a:rPr>
                                <m:t>𝟑</m:t>
                              </m:r>
                            </m:sub>
                          </m:sSub>
                          <m:r>
                            <a:rPr lang="zh-CN" altLang="en-US" b="1" i="0">
                              <a:latin typeface="Cambria Math" panose="02040503050406030204" pitchFamily="18" charset="0"/>
                            </a:rPr>
                            <m:t>+</m:t>
                          </m:r>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𝑹</m:t>
                              </m:r>
                            </m:e>
                            <m:sub>
                              <m:r>
                                <a:rPr lang="zh-CN" altLang="en-US" b="1" i="0">
                                  <a:latin typeface="Cambria Math" panose="02040503050406030204" pitchFamily="18" charset="0"/>
                                </a:rPr>
                                <m:t>𝟒</m:t>
                              </m:r>
                            </m:sub>
                          </m:sSub>
                        </m:den>
                      </m:f>
                      <m:sSub>
                        <m:sSubPr>
                          <m:ctrlPr>
                            <a:rPr lang="zh-CN" altLang="en-US" b="1" i="1">
                              <a:latin typeface="Cambria Math" panose="02040503050406030204" pitchFamily="18" charset="0"/>
                            </a:rPr>
                          </m:ctrlPr>
                        </m:sSubPr>
                        <m:e>
                          <m:r>
                            <a:rPr lang="zh-CN" altLang="en-US" b="1" i="1">
                              <a:latin typeface="Cambria Math" panose="02040503050406030204" pitchFamily="18" charset="0"/>
                            </a:rPr>
                            <m:t>𝒆</m:t>
                          </m:r>
                        </m:e>
                        <m:sub>
                          <m:r>
                            <a:rPr lang="zh-CN" altLang="en-US" b="1" i="0">
                              <a:latin typeface="Cambria Math" panose="02040503050406030204" pitchFamily="18" charset="0"/>
                            </a:rPr>
                            <m:t>𝟎</m:t>
                          </m:r>
                        </m:sub>
                      </m:sSub>
                    </m:oMath>
                  </m:oMathPara>
                </a14:m>
                <a:endParaRPr lang="zh-CN" altLang="en-US" b="1" dirty="0"/>
              </a:p>
            </p:txBody>
          </p:sp>
        </mc:Choice>
        <mc:Fallback xmlns="">
          <p:sp>
            <p:nvSpPr>
              <p:cNvPr id="11" name="矩形 10"/>
              <p:cNvSpPr>
                <a:spLocks noRot="1" noChangeAspect="1" noMove="1" noResize="1" noEditPoints="1" noAdjustHandles="1" noChangeArrowheads="1" noChangeShapeType="1" noTextEdit="1"/>
              </p:cNvSpPr>
              <p:nvPr/>
            </p:nvSpPr>
            <p:spPr>
              <a:xfrm>
                <a:off x="1054829" y="2967794"/>
                <a:ext cx="2789161" cy="657552"/>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p:cNvSpPr/>
              <p:nvPr/>
            </p:nvSpPr>
            <p:spPr>
              <a:xfrm>
                <a:off x="228390" y="3867894"/>
                <a:ext cx="4394473" cy="66005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b="1" i="1">
                              <a:latin typeface="Cambria Math" panose="02040503050406030204" pitchFamily="18" charset="0"/>
                            </a:rPr>
                          </m:ctrlPr>
                        </m:sSubPr>
                        <m:e>
                          <m:r>
                            <a:rPr lang="zh-CN" altLang="en-US" b="1" i="1">
                              <a:latin typeface="Cambria Math" panose="02040503050406030204" pitchFamily="18" charset="0"/>
                            </a:rPr>
                            <m:t>𝒆</m:t>
                          </m:r>
                        </m:e>
                        <m:sub>
                          <m:r>
                            <a:rPr lang="zh-CN" altLang="en-US" b="1" i="1">
                              <a:latin typeface="Cambria Math" panose="02040503050406030204" pitchFamily="18" charset="0"/>
                            </a:rPr>
                            <m:t>𝒚</m:t>
                          </m:r>
                        </m:sub>
                      </m:sSub>
                      <m:r>
                        <a:rPr lang="zh-CN" altLang="en-US" b="1" i="0">
                          <a:latin typeface="Cambria Math" panose="02040503050406030204" pitchFamily="18" charset="0"/>
                        </a:rPr>
                        <m:t>=</m:t>
                      </m:r>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𝑼</m:t>
                          </m:r>
                        </m:e>
                        <m:sub>
                          <m:r>
                            <a:rPr lang="zh-CN" altLang="en-US" b="1" i="0">
                              <a:latin typeface="Cambria Math" panose="02040503050406030204" pitchFamily="18" charset="0"/>
                            </a:rPr>
                            <m:t>𝐚𝐛</m:t>
                          </m:r>
                        </m:sub>
                      </m:sSub>
                      <m:r>
                        <a:rPr lang="zh-CN" altLang="en-US" b="1" i="0">
                          <a:latin typeface="Cambria Math" panose="02040503050406030204" pitchFamily="18" charset="0"/>
                        </a:rPr>
                        <m:t>−</m:t>
                      </m:r>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𝑼</m:t>
                          </m:r>
                        </m:e>
                        <m:sub>
                          <m:r>
                            <a:rPr lang="zh-CN" altLang="en-US" b="1" i="0">
                              <a:latin typeface="Cambria Math" panose="02040503050406030204" pitchFamily="18" charset="0"/>
                            </a:rPr>
                            <m:t>𝐚𝐝</m:t>
                          </m:r>
                        </m:sub>
                      </m:sSub>
                      <m:r>
                        <a:rPr lang="zh-CN" altLang="en-US" b="1" i="0">
                          <a:latin typeface="Cambria Math" panose="02040503050406030204" pitchFamily="18" charset="0"/>
                        </a:rPr>
                        <m:t>=</m:t>
                      </m:r>
                      <m:f>
                        <m:fPr>
                          <m:ctrlPr>
                            <a:rPr lang="zh-CN" altLang="en-US" b="1" i="1" smtClean="0">
                              <a:solidFill>
                                <a:srgbClr val="FF0000"/>
                              </a:solidFill>
                              <a:latin typeface="Cambria Math" panose="02040503050406030204" pitchFamily="18" charset="0"/>
                            </a:rPr>
                          </m:ctrlPr>
                        </m:fPr>
                        <m:num>
                          <m:sSub>
                            <m:sSubPr>
                              <m:ctrlPr>
                                <a:rPr lang="zh-CN" altLang="en-US" b="1" i="1">
                                  <a:solidFill>
                                    <a:srgbClr val="FF0000"/>
                                  </a:solidFill>
                                  <a:latin typeface="Cambria Math" panose="02040503050406030204" pitchFamily="18" charset="0"/>
                                </a:rPr>
                              </m:ctrlPr>
                            </m:sSubPr>
                            <m:e>
                              <m:r>
                                <a:rPr lang="zh-CN" altLang="en-US" b="1" i="1">
                                  <a:solidFill>
                                    <a:srgbClr val="FF0000"/>
                                  </a:solidFill>
                                  <a:latin typeface="Cambria Math" panose="02040503050406030204" pitchFamily="18" charset="0"/>
                                </a:rPr>
                                <m:t>𝑹</m:t>
                              </m:r>
                            </m:e>
                            <m:sub>
                              <m:r>
                                <a:rPr lang="zh-CN" altLang="en-US" b="1" i="0">
                                  <a:solidFill>
                                    <a:srgbClr val="FF0000"/>
                                  </a:solidFill>
                                  <a:latin typeface="Cambria Math" panose="02040503050406030204" pitchFamily="18" charset="0"/>
                                </a:rPr>
                                <m:t>𝟏</m:t>
                              </m:r>
                            </m:sub>
                          </m:sSub>
                          <m:sSub>
                            <m:sSubPr>
                              <m:ctrlPr>
                                <a:rPr lang="zh-CN" altLang="en-US" b="1" i="1">
                                  <a:solidFill>
                                    <a:srgbClr val="FF0000"/>
                                  </a:solidFill>
                                  <a:latin typeface="Cambria Math" panose="02040503050406030204" pitchFamily="18" charset="0"/>
                                </a:rPr>
                              </m:ctrlPr>
                            </m:sSubPr>
                            <m:e>
                              <m:r>
                                <a:rPr lang="zh-CN" altLang="en-US" b="1" i="1">
                                  <a:solidFill>
                                    <a:srgbClr val="FF0000"/>
                                  </a:solidFill>
                                  <a:latin typeface="Cambria Math" panose="02040503050406030204" pitchFamily="18" charset="0"/>
                                </a:rPr>
                                <m:t>𝑹</m:t>
                              </m:r>
                            </m:e>
                            <m:sub>
                              <m:r>
                                <a:rPr lang="zh-CN" altLang="en-US" b="1" i="0">
                                  <a:solidFill>
                                    <a:srgbClr val="FF0000"/>
                                  </a:solidFill>
                                  <a:latin typeface="Cambria Math" panose="02040503050406030204" pitchFamily="18" charset="0"/>
                                </a:rPr>
                                <m:t>𝟑</m:t>
                              </m:r>
                            </m:sub>
                          </m:sSub>
                          <m:r>
                            <a:rPr lang="zh-CN" altLang="en-US" b="1" i="0">
                              <a:solidFill>
                                <a:srgbClr val="FF0000"/>
                              </a:solidFill>
                              <a:latin typeface="Cambria Math" panose="02040503050406030204" pitchFamily="18" charset="0"/>
                            </a:rPr>
                            <m:t>−</m:t>
                          </m:r>
                          <m:sSub>
                            <m:sSubPr>
                              <m:ctrlPr>
                                <a:rPr lang="zh-CN" altLang="en-US" b="1" i="1">
                                  <a:solidFill>
                                    <a:srgbClr val="FF0000"/>
                                  </a:solidFill>
                                  <a:latin typeface="Cambria Math" panose="02040503050406030204" pitchFamily="18" charset="0"/>
                                </a:rPr>
                              </m:ctrlPr>
                            </m:sSubPr>
                            <m:e>
                              <m:r>
                                <a:rPr lang="zh-CN" altLang="en-US" b="1" i="1">
                                  <a:solidFill>
                                    <a:srgbClr val="FF0000"/>
                                  </a:solidFill>
                                  <a:latin typeface="Cambria Math" panose="02040503050406030204" pitchFamily="18" charset="0"/>
                                </a:rPr>
                                <m:t>𝑹</m:t>
                              </m:r>
                            </m:e>
                            <m:sub>
                              <m:r>
                                <a:rPr lang="zh-CN" altLang="en-US" b="1" i="0">
                                  <a:solidFill>
                                    <a:srgbClr val="FF0000"/>
                                  </a:solidFill>
                                  <a:latin typeface="Cambria Math" panose="02040503050406030204" pitchFamily="18" charset="0"/>
                                </a:rPr>
                                <m:t>𝟐</m:t>
                              </m:r>
                            </m:sub>
                          </m:sSub>
                          <m:sSub>
                            <m:sSubPr>
                              <m:ctrlPr>
                                <a:rPr lang="zh-CN" altLang="en-US" b="1" i="1">
                                  <a:solidFill>
                                    <a:srgbClr val="FF0000"/>
                                  </a:solidFill>
                                  <a:latin typeface="Cambria Math" panose="02040503050406030204" pitchFamily="18" charset="0"/>
                                </a:rPr>
                              </m:ctrlPr>
                            </m:sSubPr>
                            <m:e>
                              <m:r>
                                <a:rPr lang="zh-CN" altLang="en-US" b="1" i="1">
                                  <a:solidFill>
                                    <a:srgbClr val="FF0000"/>
                                  </a:solidFill>
                                  <a:latin typeface="Cambria Math" panose="02040503050406030204" pitchFamily="18" charset="0"/>
                                </a:rPr>
                                <m:t>𝑹</m:t>
                              </m:r>
                            </m:e>
                            <m:sub>
                              <m:r>
                                <a:rPr lang="zh-CN" altLang="en-US" b="1" i="0">
                                  <a:solidFill>
                                    <a:srgbClr val="FF0000"/>
                                  </a:solidFill>
                                  <a:latin typeface="Cambria Math" panose="02040503050406030204" pitchFamily="18" charset="0"/>
                                </a:rPr>
                                <m:t>𝟒</m:t>
                              </m:r>
                            </m:sub>
                          </m:sSub>
                        </m:num>
                        <m:den>
                          <m:d>
                            <m:dPr>
                              <m:ctrlPr>
                                <a:rPr lang="zh-CN" altLang="en-US" b="1" i="1">
                                  <a:solidFill>
                                    <a:srgbClr val="FF0000"/>
                                  </a:solidFill>
                                  <a:latin typeface="Cambria Math" panose="02040503050406030204" pitchFamily="18" charset="0"/>
                                </a:rPr>
                              </m:ctrlPr>
                            </m:dPr>
                            <m:e>
                              <m:sSub>
                                <m:sSubPr>
                                  <m:ctrlPr>
                                    <a:rPr lang="zh-CN" altLang="en-US" b="1" i="1">
                                      <a:solidFill>
                                        <a:srgbClr val="FF0000"/>
                                      </a:solidFill>
                                      <a:latin typeface="Cambria Math" panose="02040503050406030204" pitchFamily="18" charset="0"/>
                                    </a:rPr>
                                  </m:ctrlPr>
                                </m:sSubPr>
                                <m:e>
                                  <m:r>
                                    <a:rPr lang="zh-CN" altLang="en-US" b="1" i="1">
                                      <a:solidFill>
                                        <a:srgbClr val="FF0000"/>
                                      </a:solidFill>
                                      <a:latin typeface="Cambria Math" panose="02040503050406030204" pitchFamily="18" charset="0"/>
                                    </a:rPr>
                                    <m:t>𝑹</m:t>
                                  </m:r>
                                </m:e>
                                <m:sub>
                                  <m:r>
                                    <a:rPr lang="zh-CN" altLang="en-US" b="1" i="0">
                                      <a:solidFill>
                                        <a:srgbClr val="FF0000"/>
                                      </a:solidFill>
                                      <a:latin typeface="Cambria Math" panose="02040503050406030204" pitchFamily="18" charset="0"/>
                                    </a:rPr>
                                    <m:t>𝟏</m:t>
                                  </m:r>
                                </m:sub>
                              </m:sSub>
                              <m:r>
                                <a:rPr lang="zh-CN" altLang="en-US" b="1" i="0">
                                  <a:solidFill>
                                    <a:srgbClr val="FF0000"/>
                                  </a:solidFill>
                                  <a:latin typeface="Cambria Math" panose="02040503050406030204" pitchFamily="18" charset="0"/>
                                </a:rPr>
                                <m:t>+</m:t>
                              </m:r>
                              <m:sSub>
                                <m:sSubPr>
                                  <m:ctrlPr>
                                    <a:rPr lang="zh-CN" altLang="en-US" b="1" i="1">
                                      <a:solidFill>
                                        <a:srgbClr val="FF0000"/>
                                      </a:solidFill>
                                      <a:latin typeface="Cambria Math" panose="02040503050406030204" pitchFamily="18" charset="0"/>
                                    </a:rPr>
                                  </m:ctrlPr>
                                </m:sSubPr>
                                <m:e>
                                  <m:r>
                                    <a:rPr lang="zh-CN" altLang="en-US" b="1" i="1">
                                      <a:solidFill>
                                        <a:srgbClr val="FF0000"/>
                                      </a:solidFill>
                                      <a:latin typeface="Cambria Math" panose="02040503050406030204" pitchFamily="18" charset="0"/>
                                    </a:rPr>
                                    <m:t>𝑹</m:t>
                                  </m:r>
                                </m:e>
                                <m:sub>
                                  <m:r>
                                    <a:rPr lang="zh-CN" altLang="en-US" b="1" i="0">
                                      <a:solidFill>
                                        <a:srgbClr val="FF0000"/>
                                      </a:solidFill>
                                      <a:latin typeface="Cambria Math" panose="02040503050406030204" pitchFamily="18" charset="0"/>
                                    </a:rPr>
                                    <m:t>𝟐</m:t>
                                  </m:r>
                                </m:sub>
                              </m:sSub>
                              <m:r>
                                <a:rPr lang="zh-CN" altLang="en-US" b="1" i="0">
                                  <a:solidFill>
                                    <a:srgbClr val="FF0000"/>
                                  </a:solidFill>
                                  <a:latin typeface="Cambria Math" panose="02040503050406030204" pitchFamily="18" charset="0"/>
                                </a:rPr>
                                <m:t>)(</m:t>
                              </m:r>
                              <m:sSub>
                                <m:sSubPr>
                                  <m:ctrlPr>
                                    <a:rPr lang="zh-CN" altLang="en-US" b="1" i="1">
                                      <a:solidFill>
                                        <a:srgbClr val="FF0000"/>
                                      </a:solidFill>
                                      <a:latin typeface="Cambria Math" panose="02040503050406030204" pitchFamily="18" charset="0"/>
                                    </a:rPr>
                                  </m:ctrlPr>
                                </m:sSubPr>
                                <m:e>
                                  <m:r>
                                    <a:rPr lang="zh-CN" altLang="en-US" b="1" i="1">
                                      <a:solidFill>
                                        <a:srgbClr val="FF0000"/>
                                      </a:solidFill>
                                      <a:latin typeface="Cambria Math" panose="02040503050406030204" pitchFamily="18" charset="0"/>
                                    </a:rPr>
                                    <m:t>𝑹</m:t>
                                  </m:r>
                                </m:e>
                                <m:sub>
                                  <m:r>
                                    <a:rPr lang="zh-CN" altLang="en-US" b="1" i="0">
                                      <a:solidFill>
                                        <a:srgbClr val="FF0000"/>
                                      </a:solidFill>
                                      <a:latin typeface="Cambria Math" panose="02040503050406030204" pitchFamily="18" charset="0"/>
                                    </a:rPr>
                                    <m:t>𝟑</m:t>
                                  </m:r>
                                </m:sub>
                              </m:sSub>
                              <m:r>
                                <a:rPr lang="zh-CN" altLang="en-US" b="1" i="0">
                                  <a:solidFill>
                                    <a:srgbClr val="FF0000"/>
                                  </a:solidFill>
                                  <a:latin typeface="Cambria Math" panose="02040503050406030204" pitchFamily="18" charset="0"/>
                                </a:rPr>
                                <m:t>+</m:t>
                              </m:r>
                              <m:sSub>
                                <m:sSubPr>
                                  <m:ctrlPr>
                                    <a:rPr lang="zh-CN" altLang="en-US" b="1" i="1">
                                      <a:solidFill>
                                        <a:srgbClr val="FF0000"/>
                                      </a:solidFill>
                                      <a:latin typeface="Cambria Math" panose="02040503050406030204" pitchFamily="18" charset="0"/>
                                    </a:rPr>
                                  </m:ctrlPr>
                                </m:sSubPr>
                                <m:e>
                                  <m:r>
                                    <a:rPr lang="zh-CN" altLang="en-US" b="1" i="1">
                                      <a:solidFill>
                                        <a:srgbClr val="FF0000"/>
                                      </a:solidFill>
                                      <a:latin typeface="Cambria Math" panose="02040503050406030204" pitchFamily="18" charset="0"/>
                                    </a:rPr>
                                    <m:t>𝑹</m:t>
                                  </m:r>
                                </m:e>
                                <m:sub>
                                  <m:r>
                                    <a:rPr lang="zh-CN" altLang="en-US" b="1" i="0">
                                      <a:solidFill>
                                        <a:srgbClr val="FF0000"/>
                                      </a:solidFill>
                                      <a:latin typeface="Cambria Math" panose="02040503050406030204" pitchFamily="18" charset="0"/>
                                    </a:rPr>
                                    <m:t>𝟒</m:t>
                                  </m:r>
                                </m:sub>
                              </m:sSub>
                            </m:e>
                          </m:d>
                        </m:den>
                      </m:f>
                      <m:sSub>
                        <m:sSubPr>
                          <m:ctrlPr>
                            <a:rPr lang="zh-CN" altLang="en-US" b="1" i="1">
                              <a:solidFill>
                                <a:srgbClr val="FF0000"/>
                              </a:solidFill>
                              <a:latin typeface="Cambria Math" panose="02040503050406030204" pitchFamily="18" charset="0"/>
                            </a:rPr>
                          </m:ctrlPr>
                        </m:sSubPr>
                        <m:e>
                          <m:r>
                            <a:rPr lang="zh-CN" altLang="en-US" b="1" i="1">
                              <a:solidFill>
                                <a:srgbClr val="FF0000"/>
                              </a:solidFill>
                              <a:latin typeface="Cambria Math" panose="02040503050406030204" pitchFamily="18" charset="0"/>
                            </a:rPr>
                            <m:t>𝒆</m:t>
                          </m:r>
                        </m:e>
                        <m:sub>
                          <m:r>
                            <a:rPr lang="zh-CN" altLang="en-US" b="1" i="0">
                              <a:solidFill>
                                <a:srgbClr val="FF0000"/>
                              </a:solidFill>
                              <a:latin typeface="Cambria Math" panose="02040503050406030204" pitchFamily="18" charset="0"/>
                            </a:rPr>
                            <m:t>𝟎</m:t>
                          </m:r>
                        </m:sub>
                      </m:sSub>
                    </m:oMath>
                  </m:oMathPara>
                </a14:m>
                <a:endParaRPr lang="zh-CN" altLang="en-US" b="1" dirty="0"/>
              </a:p>
            </p:txBody>
          </p:sp>
        </mc:Choice>
        <mc:Fallback xmlns="">
          <p:sp>
            <p:nvSpPr>
              <p:cNvPr id="12" name="矩形 11"/>
              <p:cNvSpPr>
                <a:spLocks noRot="1" noChangeAspect="1" noMove="1" noResize="1" noEditPoints="1" noAdjustHandles="1" noChangeArrowheads="1" noChangeShapeType="1" noTextEdit="1"/>
              </p:cNvSpPr>
              <p:nvPr/>
            </p:nvSpPr>
            <p:spPr>
              <a:xfrm>
                <a:off x="228390" y="3867894"/>
                <a:ext cx="4394473" cy="660052"/>
              </a:xfrm>
              <a:prstGeom prst="rect">
                <a:avLst/>
              </a:prstGeom>
              <a:blipFill>
                <a:blip r:embed="rId6"/>
                <a:stretch>
                  <a:fillRect/>
                </a:stretch>
              </a:blipFill>
            </p:spPr>
            <p:txBody>
              <a:bodyPr/>
              <a:lstStyle/>
              <a:p>
                <a:r>
                  <a:rPr lang="zh-CN" altLang="en-US">
                    <a:noFill/>
                  </a:rPr>
                  <a:t> </a:t>
                </a:r>
              </a:p>
            </p:txBody>
          </p:sp>
        </mc:Fallback>
      </mc:AlternateContent>
      <p:sp>
        <p:nvSpPr>
          <p:cNvPr id="16" name="矩形 15"/>
          <p:cNvSpPr/>
          <p:nvPr/>
        </p:nvSpPr>
        <p:spPr>
          <a:xfrm>
            <a:off x="4571758" y="3672154"/>
            <a:ext cx="4276546" cy="1243417"/>
          </a:xfrm>
          <a:prstGeom prst="rect">
            <a:avLst/>
          </a:prstGeom>
        </p:spPr>
        <p:txBody>
          <a:bodyPr wrap="square">
            <a:spAutoFit/>
          </a:bodyPr>
          <a:lstStyle/>
          <a:p>
            <a:pPr>
              <a:lnSpc>
                <a:spcPct val="120000"/>
              </a:lnSpc>
              <a:buClr>
                <a:schemeClr val="accent3">
                  <a:lumMod val="75000"/>
                </a:schemeClr>
              </a:buClr>
            </a:pPr>
            <a:r>
              <a:rPr lang="zh-CN" altLang="en-US" b="1" dirty="0">
                <a:solidFill>
                  <a:prstClr val="black"/>
                </a:solidFill>
                <a:latin typeface="Times New Roman" panose="02020603050405020304" pitchFamily="18" charset="0"/>
                <a:ea typeface="微软雅黑" panose="020B0503020204020204" pitchFamily="34" charset="-122"/>
              </a:rPr>
              <a:t>    则</a:t>
            </a:r>
            <a:r>
              <a:rPr lang="zh-CN" altLang="zh-CN" b="1" dirty="0">
                <a:solidFill>
                  <a:prstClr val="black"/>
                </a:solidFill>
                <a:latin typeface="Times New Roman" panose="02020603050405020304" pitchFamily="18" charset="0"/>
                <a:ea typeface="微软雅黑" panose="020B0503020204020204" pitchFamily="34" charset="-122"/>
              </a:rPr>
              <a:t>：</a:t>
            </a: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0000"/>
              </a:lnSpc>
              <a:spcBef>
                <a:spcPts val="1200"/>
              </a:spcBef>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rPr>
              <a:t>电桥平衡条件：两个相</a:t>
            </a:r>
            <a:r>
              <a:rPr lang="zh-CN" altLang="en-US" b="1" dirty="0">
                <a:solidFill>
                  <a:srgbClr val="FF0000"/>
                </a:solidFill>
                <a:latin typeface="Times New Roman" panose="02020603050405020304" pitchFamily="18" charset="0"/>
                <a:ea typeface="微软雅黑" panose="020B0503020204020204" pitchFamily="34" charset="-122"/>
              </a:rPr>
              <a:t>对</a:t>
            </a:r>
            <a:r>
              <a:rPr lang="zh-CN" altLang="en-US" b="1" dirty="0">
                <a:solidFill>
                  <a:prstClr val="black"/>
                </a:solidFill>
                <a:latin typeface="Times New Roman" panose="02020603050405020304" pitchFamily="18" charset="0"/>
                <a:ea typeface="微软雅黑" panose="020B0503020204020204" pitchFamily="34" charset="-122"/>
              </a:rPr>
              <a:t>桥臂的</a:t>
            </a:r>
            <a:r>
              <a:rPr lang="zh-CN" altLang="en-US" b="1" dirty="0">
                <a:solidFill>
                  <a:srgbClr val="FF0000"/>
                </a:solidFill>
                <a:latin typeface="Times New Roman" panose="02020603050405020304" pitchFamily="18" charset="0"/>
                <a:ea typeface="微软雅黑" panose="020B0503020204020204" pitchFamily="34" charset="-122"/>
              </a:rPr>
              <a:t>电阻乘积相等    邻臂电阻之比相等</a:t>
            </a:r>
            <a:r>
              <a:rPr lang="zh-CN" altLang="en-US" b="1" dirty="0">
                <a:solidFill>
                  <a:prstClr val="black"/>
                </a:solidFill>
                <a:latin typeface="Times New Roman" panose="02020603050405020304" pitchFamily="18" charset="0"/>
                <a:ea typeface="微软雅黑" panose="020B0503020204020204" pitchFamily="34" charset="-122"/>
              </a:rPr>
              <a:t>。</a:t>
            </a:r>
            <a:endParaRPr lang="zh-CN" altLang="zh-CN" b="1" dirty="0">
              <a:solidFill>
                <a:prstClr val="black"/>
              </a:solidFill>
              <a:latin typeface="Times New Roman" panose="02020603050405020304" pitchFamily="18" charset="0"/>
              <a:ea typeface="微软雅黑" panose="020B0503020204020204" pitchFamily="34" charset="-122"/>
            </a:endParaRPr>
          </a:p>
        </p:txBody>
      </p:sp>
      <mc:AlternateContent xmlns:mc="http://schemas.openxmlformats.org/markup-compatibility/2006" xmlns:a14="http://schemas.microsoft.com/office/drawing/2010/main">
        <mc:Choice Requires="a14">
          <p:sp>
            <p:nvSpPr>
              <p:cNvPr id="17" name="矩形 16"/>
              <p:cNvSpPr/>
              <p:nvPr/>
            </p:nvSpPr>
            <p:spPr>
              <a:xfrm>
                <a:off x="5832140" y="3795886"/>
                <a:ext cx="162230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b="1" i="1" smtClean="0">
                              <a:solidFill>
                                <a:srgbClr val="FF0000"/>
                              </a:solidFill>
                              <a:latin typeface="Cambria Math" panose="02040503050406030204" pitchFamily="18" charset="0"/>
                            </a:rPr>
                          </m:ctrlPr>
                        </m:sSubPr>
                        <m:e>
                          <m:r>
                            <a:rPr lang="zh-CN" altLang="en-US" b="1" i="1">
                              <a:solidFill>
                                <a:srgbClr val="FF0000"/>
                              </a:solidFill>
                              <a:latin typeface="Cambria Math" panose="02040503050406030204" pitchFamily="18" charset="0"/>
                            </a:rPr>
                            <m:t>𝑹</m:t>
                          </m:r>
                        </m:e>
                        <m:sub>
                          <m:r>
                            <a:rPr lang="zh-CN" altLang="en-US" b="1" i="0">
                              <a:solidFill>
                                <a:srgbClr val="FF0000"/>
                              </a:solidFill>
                              <a:latin typeface="Cambria Math" panose="02040503050406030204" pitchFamily="18" charset="0"/>
                            </a:rPr>
                            <m:t>𝟏</m:t>
                          </m:r>
                        </m:sub>
                      </m:sSub>
                      <m:sSub>
                        <m:sSubPr>
                          <m:ctrlPr>
                            <a:rPr lang="zh-CN" altLang="en-US" b="1" i="1">
                              <a:solidFill>
                                <a:srgbClr val="FF0000"/>
                              </a:solidFill>
                              <a:latin typeface="Cambria Math" panose="02040503050406030204" pitchFamily="18" charset="0"/>
                            </a:rPr>
                          </m:ctrlPr>
                        </m:sSubPr>
                        <m:e>
                          <m:r>
                            <a:rPr lang="zh-CN" altLang="en-US" b="1" i="1">
                              <a:solidFill>
                                <a:srgbClr val="FF0000"/>
                              </a:solidFill>
                              <a:latin typeface="Cambria Math" panose="02040503050406030204" pitchFamily="18" charset="0"/>
                            </a:rPr>
                            <m:t>𝑹</m:t>
                          </m:r>
                        </m:e>
                        <m:sub>
                          <m:r>
                            <a:rPr lang="zh-CN" altLang="en-US" b="1" i="0">
                              <a:solidFill>
                                <a:srgbClr val="FF0000"/>
                              </a:solidFill>
                              <a:latin typeface="Cambria Math" panose="02040503050406030204" pitchFamily="18" charset="0"/>
                            </a:rPr>
                            <m:t>𝟑</m:t>
                          </m:r>
                        </m:sub>
                      </m:sSub>
                      <m:r>
                        <a:rPr lang="zh-CN" altLang="en-US" b="1" i="0">
                          <a:solidFill>
                            <a:srgbClr val="FF0000"/>
                          </a:solidFill>
                          <a:latin typeface="Cambria Math" panose="02040503050406030204" pitchFamily="18" charset="0"/>
                        </a:rPr>
                        <m:t>=</m:t>
                      </m:r>
                      <m:sSub>
                        <m:sSubPr>
                          <m:ctrlPr>
                            <a:rPr lang="zh-CN" altLang="en-US" b="1" i="1">
                              <a:solidFill>
                                <a:srgbClr val="FF0000"/>
                              </a:solidFill>
                              <a:latin typeface="Cambria Math" panose="02040503050406030204" pitchFamily="18" charset="0"/>
                            </a:rPr>
                          </m:ctrlPr>
                        </m:sSubPr>
                        <m:e>
                          <m:r>
                            <a:rPr lang="zh-CN" altLang="en-US" b="1" i="1">
                              <a:solidFill>
                                <a:srgbClr val="FF0000"/>
                              </a:solidFill>
                              <a:latin typeface="Cambria Math" panose="02040503050406030204" pitchFamily="18" charset="0"/>
                            </a:rPr>
                            <m:t>𝑹</m:t>
                          </m:r>
                        </m:e>
                        <m:sub>
                          <m:r>
                            <a:rPr lang="zh-CN" altLang="en-US" b="1" i="0">
                              <a:solidFill>
                                <a:srgbClr val="FF0000"/>
                              </a:solidFill>
                              <a:latin typeface="Cambria Math" panose="02040503050406030204" pitchFamily="18" charset="0"/>
                            </a:rPr>
                            <m:t>𝟐</m:t>
                          </m:r>
                        </m:sub>
                      </m:sSub>
                      <m:sSub>
                        <m:sSubPr>
                          <m:ctrlPr>
                            <a:rPr lang="zh-CN" altLang="en-US" b="1" i="1">
                              <a:solidFill>
                                <a:srgbClr val="FF0000"/>
                              </a:solidFill>
                              <a:latin typeface="Cambria Math" panose="02040503050406030204" pitchFamily="18" charset="0"/>
                            </a:rPr>
                          </m:ctrlPr>
                        </m:sSubPr>
                        <m:e>
                          <m:r>
                            <a:rPr lang="zh-CN" altLang="en-US" b="1" i="1">
                              <a:solidFill>
                                <a:srgbClr val="FF0000"/>
                              </a:solidFill>
                              <a:latin typeface="Cambria Math" panose="02040503050406030204" pitchFamily="18" charset="0"/>
                            </a:rPr>
                            <m:t>𝑹</m:t>
                          </m:r>
                        </m:e>
                        <m:sub>
                          <m:r>
                            <a:rPr lang="zh-CN" altLang="en-US" b="1" i="0">
                              <a:solidFill>
                                <a:srgbClr val="FF0000"/>
                              </a:solidFill>
                              <a:latin typeface="Cambria Math" panose="02040503050406030204" pitchFamily="18" charset="0"/>
                            </a:rPr>
                            <m:t>𝟒</m:t>
                          </m:r>
                        </m:sub>
                      </m:sSub>
                    </m:oMath>
                  </m:oMathPara>
                </a14:m>
                <a:endParaRPr lang="zh-CN" altLang="en-US" b="1" dirty="0"/>
              </a:p>
            </p:txBody>
          </p:sp>
        </mc:Choice>
        <mc:Fallback xmlns="">
          <p:sp>
            <p:nvSpPr>
              <p:cNvPr id="17" name="矩形 16"/>
              <p:cNvSpPr>
                <a:spLocks noRot="1" noChangeAspect="1" noMove="1" noResize="1" noEditPoints="1" noAdjustHandles="1" noChangeArrowheads="1" noChangeShapeType="1" noTextEdit="1"/>
              </p:cNvSpPr>
              <p:nvPr/>
            </p:nvSpPr>
            <p:spPr>
              <a:xfrm>
                <a:off x="5832140" y="3795886"/>
                <a:ext cx="1622304" cy="369332"/>
              </a:xfrm>
              <a:prstGeom prst="rect">
                <a:avLst/>
              </a:prstGeom>
              <a:blipFill>
                <a:blip r:embed="rId8"/>
                <a:stretch>
                  <a:fillRect/>
                </a:stretch>
              </a:blipFill>
            </p:spPr>
            <p:txBody>
              <a:bodyPr/>
              <a:lstStyle/>
              <a:p>
                <a:r>
                  <a:rPr lang="zh-CN" altLang="en-US">
                    <a:noFill/>
                  </a:rPr>
                  <a:t> </a:t>
                </a:r>
              </a:p>
            </p:txBody>
          </p:sp>
        </mc:Fallback>
      </mc:AlternateContent>
      <p:pic>
        <p:nvPicPr>
          <p:cNvPr id="18" name="图片 17" descr="C:\Users\qq251\Desktop\111.jpg"/>
          <p:cNvPicPr/>
          <p:nvPr/>
        </p:nvPicPr>
        <p:blipFill>
          <a:blip r:embed="rId9">
            <a:extLst>
              <a:ext uri="{28A0092B-C50C-407E-A947-70E740481C1C}">
                <a14:useLocalDpi xmlns:a14="http://schemas.microsoft.com/office/drawing/2010/main" val="0"/>
              </a:ext>
            </a:extLst>
          </a:blip>
          <a:srcRect/>
          <a:stretch>
            <a:fillRect/>
          </a:stretch>
        </p:blipFill>
        <p:spPr bwMode="auto">
          <a:xfrm>
            <a:off x="5799176" y="1763084"/>
            <a:ext cx="1655268" cy="2089026"/>
          </a:xfrm>
          <a:prstGeom prst="rect">
            <a:avLst/>
          </a:prstGeom>
          <a:noFill/>
          <a:ln>
            <a:noFill/>
          </a:ln>
        </p:spPr>
      </p:pic>
    </p:spTree>
    <p:extLst>
      <p:ext uri="{BB962C8B-B14F-4D97-AF65-F5344CB8AC3E}">
        <p14:creationId xmlns:p14="http://schemas.microsoft.com/office/powerpoint/2010/main" val="105547673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1" y="411510"/>
            <a:ext cx="1763687"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1" name="矩形 10"/>
          <p:cNvSpPr/>
          <p:nvPr/>
        </p:nvSpPr>
        <p:spPr>
          <a:xfrm>
            <a:off x="71500" y="434685"/>
            <a:ext cx="1569660" cy="461665"/>
          </a:xfrm>
          <a:prstGeom prst="rect">
            <a:avLst/>
          </a:prstGeom>
        </p:spPr>
        <p:txBody>
          <a:bodyPr wrap="none">
            <a:spAutoFit/>
          </a:bodyPr>
          <a:lstStyle/>
          <a:p>
            <a:r>
              <a:rPr lang="en-US" altLang="zh-CN" sz="2400" b="1" dirty="0">
                <a:solidFill>
                  <a:schemeClr val="bg1"/>
                </a:solidFill>
                <a:latin typeface="Times New Roman" panose="02020603050405020304" pitchFamily="18" charset="0"/>
                <a:ea typeface="微软雅黑" pitchFamily="34" charset="-122"/>
                <a:sym typeface="Times New Roman" panose="02020603050405020304" pitchFamily="18" charset="0"/>
              </a:rPr>
              <a:t> 4.5.1 </a:t>
            </a:r>
            <a:r>
              <a:rPr lang="zh-CN" altLang="en-US" sz="2400" b="1" dirty="0">
                <a:solidFill>
                  <a:schemeClr val="bg1"/>
                </a:solidFill>
                <a:latin typeface="Times New Roman" panose="02020603050405020304" pitchFamily="18" charset="0"/>
                <a:ea typeface="微软雅黑" pitchFamily="34" charset="-122"/>
                <a:sym typeface="Times New Roman" panose="02020603050405020304" pitchFamily="18" charset="0"/>
              </a:rPr>
              <a:t>噪声</a:t>
            </a:r>
          </a:p>
        </p:txBody>
      </p:sp>
      <p:sp>
        <p:nvSpPr>
          <p:cNvPr id="8" name="矩形 7"/>
          <p:cNvSpPr/>
          <p:nvPr/>
        </p:nvSpPr>
        <p:spPr>
          <a:xfrm>
            <a:off x="228600" y="915566"/>
            <a:ext cx="8686800" cy="4081117"/>
          </a:xfrm>
          <a:prstGeom prst="rect">
            <a:avLst/>
          </a:prstGeom>
        </p:spPr>
        <p:txBody>
          <a:bodyPr wrap="square">
            <a:spAutoFit/>
          </a:bodyPr>
          <a:lstStyle/>
          <a:p>
            <a:pPr marL="285750" indent="-285750">
              <a:lnSpc>
                <a:spcPct val="125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rPr>
              <a:t>噪声是影响微弱信号检测结果的重要因素；</a:t>
            </a: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rPr>
              <a:t>在微弱信号检测中，有效地</a:t>
            </a:r>
            <a:r>
              <a:rPr lang="zh-CN" altLang="en-US" b="1" dirty="0">
                <a:solidFill>
                  <a:schemeClr val="accent1"/>
                </a:solidFill>
                <a:latin typeface="Times New Roman" panose="02020603050405020304" pitchFamily="18" charset="0"/>
                <a:ea typeface="微软雅黑" panose="020B0503020204020204" pitchFamily="34" charset="-122"/>
              </a:rPr>
              <a:t>克服噪声</a:t>
            </a:r>
            <a:r>
              <a:rPr lang="zh-CN" altLang="en-US" b="1" dirty="0">
                <a:solidFill>
                  <a:prstClr val="black"/>
                </a:solidFill>
                <a:latin typeface="Times New Roman" panose="02020603050405020304" pitchFamily="18" charset="0"/>
                <a:ea typeface="微软雅黑" panose="020B0503020204020204" pitchFamily="34" charset="-122"/>
              </a:rPr>
              <a:t>能够</a:t>
            </a:r>
            <a:r>
              <a:rPr lang="zh-CN" altLang="en-US" b="1" dirty="0">
                <a:solidFill>
                  <a:schemeClr val="accent1"/>
                </a:solidFill>
                <a:latin typeface="Times New Roman" panose="02020603050405020304" pitchFamily="18" charset="0"/>
                <a:ea typeface="微软雅黑" panose="020B0503020204020204" pitchFamily="34" charset="-122"/>
              </a:rPr>
              <a:t>提高</a:t>
            </a:r>
            <a:r>
              <a:rPr lang="zh-CN" altLang="en-US" b="1" dirty="0">
                <a:solidFill>
                  <a:prstClr val="black"/>
                </a:solidFill>
                <a:latin typeface="Times New Roman" panose="02020603050405020304" pitchFamily="18" charset="0"/>
                <a:ea typeface="微软雅黑" panose="020B0503020204020204" pitchFamily="34" charset="-122"/>
              </a:rPr>
              <a:t>信号检测的</a:t>
            </a:r>
            <a:r>
              <a:rPr lang="zh-CN" altLang="en-US" b="1" dirty="0">
                <a:solidFill>
                  <a:schemeClr val="accent1"/>
                </a:solidFill>
                <a:latin typeface="Times New Roman" panose="02020603050405020304" pitchFamily="18" charset="0"/>
                <a:ea typeface="微软雅黑" panose="020B0503020204020204" pitchFamily="34" charset="-122"/>
              </a:rPr>
              <a:t>灵敏度</a:t>
            </a:r>
            <a:r>
              <a:rPr lang="zh-CN" altLang="en-US" b="1" dirty="0">
                <a:solidFill>
                  <a:prstClr val="black"/>
                </a:solidFill>
                <a:latin typeface="Times New Roman" panose="02020603050405020304" pitchFamily="18" charset="0"/>
                <a:ea typeface="微软雅黑" panose="020B0503020204020204" pitchFamily="34" charset="-122"/>
              </a:rPr>
              <a:t>；</a:t>
            </a: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rPr>
              <a:t>噪声无处不在，而且总是与信号共存；</a:t>
            </a: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rPr>
              <a:t>在进行微弱信号检测时，应首先设法</a:t>
            </a:r>
            <a:r>
              <a:rPr lang="zh-CN" altLang="en-US" b="1" dirty="0">
                <a:solidFill>
                  <a:schemeClr val="accent1"/>
                </a:solidFill>
                <a:latin typeface="Times New Roman" panose="02020603050405020304" pitchFamily="18" charset="0"/>
                <a:ea typeface="微软雅黑" panose="020B0503020204020204" pitchFamily="34" charset="-122"/>
              </a:rPr>
              <a:t>抑制噪声</a:t>
            </a:r>
            <a:r>
              <a:rPr lang="zh-CN" altLang="en-US" b="1" dirty="0">
                <a:solidFill>
                  <a:prstClr val="black"/>
                </a:solidFill>
                <a:latin typeface="Times New Roman" panose="02020603050405020304" pitchFamily="18" charset="0"/>
                <a:ea typeface="微软雅黑" panose="020B0503020204020204" pitchFamily="34" charset="-122"/>
              </a:rPr>
              <a:t>，然后再</a:t>
            </a:r>
            <a:r>
              <a:rPr lang="zh-CN" altLang="en-US" b="1" dirty="0">
                <a:solidFill>
                  <a:schemeClr val="accent1"/>
                </a:solidFill>
                <a:latin typeface="Times New Roman" panose="02020603050405020304" pitchFamily="18" charset="0"/>
                <a:ea typeface="微软雅黑" panose="020B0503020204020204" pitchFamily="34" charset="-122"/>
              </a:rPr>
              <a:t>提取</a:t>
            </a:r>
            <a:r>
              <a:rPr lang="zh-CN" altLang="en-US" b="1" dirty="0">
                <a:solidFill>
                  <a:prstClr val="black"/>
                </a:solidFill>
                <a:latin typeface="Times New Roman" panose="02020603050405020304" pitchFamily="18" charset="0"/>
                <a:ea typeface="微软雅黑" panose="020B0503020204020204" pitchFamily="34" charset="-122"/>
              </a:rPr>
              <a:t>出噪声中的</a:t>
            </a:r>
            <a:r>
              <a:rPr lang="zh-CN" altLang="en-US" b="1" dirty="0">
                <a:solidFill>
                  <a:schemeClr val="accent1"/>
                </a:solidFill>
                <a:latin typeface="Times New Roman" panose="02020603050405020304" pitchFamily="18" charset="0"/>
                <a:ea typeface="微软雅黑" panose="020B0503020204020204" pitchFamily="34" charset="-122"/>
              </a:rPr>
              <a:t>有用信号</a:t>
            </a:r>
            <a:r>
              <a:rPr lang="zh-CN" altLang="en-US" b="1" dirty="0">
                <a:solidFill>
                  <a:prstClr val="black"/>
                </a:solidFill>
                <a:latin typeface="Times New Roman" panose="02020603050405020304" pitchFamily="18" charset="0"/>
                <a:ea typeface="微软雅黑" panose="020B0503020204020204" pitchFamily="34" charset="-122"/>
              </a:rPr>
              <a:t>；</a:t>
            </a: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rPr>
              <a:t>微弱信号检测是一种专门与噪声作“对抗”的技术；</a:t>
            </a: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rPr>
              <a:t>噪声是对</a:t>
            </a:r>
            <a:r>
              <a:rPr lang="zh-CN" altLang="en-US" b="1" dirty="0">
                <a:solidFill>
                  <a:schemeClr val="accent1"/>
                </a:solidFill>
                <a:latin typeface="Times New Roman" panose="02020603050405020304" pitchFamily="18" charset="0"/>
                <a:ea typeface="微软雅黑" panose="020B0503020204020204" pitchFamily="34" charset="-122"/>
              </a:rPr>
              <a:t>有用</a:t>
            </a:r>
            <a:r>
              <a:rPr lang="zh-CN" altLang="en-US" b="1" dirty="0">
                <a:solidFill>
                  <a:prstClr val="black"/>
                </a:solidFill>
                <a:latin typeface="Times New Roman" panose="02020603050405020304" pitchFamily="18" charset="0"/>
                <a:ea typeface="微软雅黑" panose="020B0503020204020204" pitchFamily="34" charset="-122"/>
              </a:rPr>
              <a:t>信号的</a:t>
            </a:r>
            <a:r>
              <a:rPr lang="zh-CN" altLang="en-US" b="1" dirty="0">
                <a:solidFill>
                  <a:schemeClr val="accent1"/>
                </a:solidFill>
                <a:latin typeface="Times New Roman" panose="02020603050405020304" pitchFamily="18" charset="0"/>
                <a:ea typeface="微软雅黑" panose="020B0503020204020204" pitchFamily="34" charset="-122"/>
              </a:rPr>
              <a:t>不期望</a:t>
            </a:r>
            <a:r>
              <a:rPr lang="zh-CN" altLang="en-US" b="1" dirty="0">
                <a:solidFill>
                  <a:prstClr val="black"/>
                </a:solidFill>
                <a:latin typeface="Times New Roman" panose="02020603050405020304" pitchFamily="18" charset="0"/>
                <a:ea typeface="微软雅黑" panose="020B0503020204020204" pitchFamily="34" charset="-122"/>
              </a:rPr>
              <a:t>的</a:t>
            </a:r>
            <a:r>
              <a:rPr lang="zh-CN" altLang="en-US" b="1" dirty="0">
                <a:solidFill>
                  <a:schemeClr val="accent1"/>
                </a:solidFill>
                <a:latin typeface="Times New Roman" panose="02020603050405020304" pitchFamily="18" charset="0"/>
                <a:ea typeface="微软雅黑" panose="020B0503020204020204" pitchFamily="34" charset="-122"/>
              </a:rPr>
              <a:t>扰动，</a:t>
            </a:r>
            <a:r>
              <a:rPr lang="zh-CN" altLang="en-US" b="1" dirty="0">
                <a:solidFill>
                  <a:prstClr val="black"/>
                </a:solidFill>
                <a:latin typeface="Times New Roman" panose="02020603050405020304" pitchFamily="18" charset="0"/>
                <a:ea typeface="微软雅黑" panose="020B0503020204020204" pitchFamily="34" charset="-122"/>
              </a:rPr>
              <a:t>可以分为以下两种：</a:t>
            </a:r>
            <a:endParaRPr lang="en-US" altLang="zh-CN" b="1" dirty="0">
              <a:solidFill>
                <a:prstClr val="black"/>
              </a:solidFill>
              <a:latin typeface="Times New Roman" panose="02020603050405020304" pitchFamily="18" charset="0"/>
              <a:ea typeface="微软雅黑" panose="020B0503020204020204" pitchFamily="34" charset="-122"/>
            </a:endParaRPr>
          </a:p>
          <a:p>
            <a:pPr marL="742950" lvl="1" indent="-285750">
              <a:lnSpc>
                <a:spcPct val="110000"/>
              </a:lnSpc>
              <a:buClr>
                <a:schemeClr val="accent3">
                  <a:lumMod val="75000"/>
                </a:schemeClr>
              </a:buClr>
              <a:buFont typeface="Wingdings" panose="05000000000000000000" pitchFamily="2" charset="2"/>
              <a:buChar char="u"/>
            </a:pPr>
            <a:r>
              <a:rPr lang="zh-CN" altLang="en-US" b="1" dirty="0">
                <a:solidFill>
                  <a:prstClr val="black"/>
                </a:solidFill>
                <a:latin typeface="Times New Roman" panose="02020603050405020304" pitchFamily="18" charset="0"/>
                <a:ea typeface="微软雅黑" panose="020B0503020204020204" pitchFamily="34" charset="-122"/>
              </a:rPr>
              <a:t>外部噪声：可能源于自然界的宇宙射线、电磁干扰或人为的电气活动，可通过屏蔽减小或消除；</a:t>
            </a:r>
            <a:endParaRPr lang="en-US" altLang="zh-CN" b="1" dirty="0">
              <a:solidFill>
                <a:prstClr val="black"/>
              </a:solidFill>
              <a:latin typeface="Times New Roman" panose="02020603050405020304" pitchFamily="18" charset="0"/>
              <a:ea typeface="微软雅黑" panose="020B0503020204020204" pitchFamily="34" charset="-122"/>
            </a:endParaRPr>
          </a:p>
          <a:p>
            <a:pPr marL="742950" lvl="1" indent="-285750">
              <a:lnSpc>
                <a:spcPct val="110000"/>
              </a:lnSpc>
              <a:buClr>
                <a:schemeClr val="accent3">
                  <a:lumMod val="75000"/>
                </a:schemeClr>
              </a:buClr>
              <a:buFont typeface="Wingdings" panose="05000000000000000000" pitchFamily="2" charset="2"/>
              <a:buChar char="u"/>
            </a:pPr>
            <a:r>
              <a:rPr lang="zh-CN" altLang="en-US" b="1" dirty="0">
                <a:solidFill>
                  <a:prstClr val="black"/>
                </a:solidFill>
                <a:latin typeface="Times New Roman" panose="02020603050405020304" pitchFamily="18" charset="0"/>
                <a:ea typeface="微软雅黑" panose="020B0503020204020204" pitchFamily="34" charset="-122"/>
              </a:rPr>
              <a:t>内部噪声：由电路材料的物理特性和温度变化引起，是随机的，不能完全排除，但可以尝试减少或控制它。</a:t>
            </a: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anose="05000000000000000000"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rPr>
              <a:t>作为一种</a:t>
            </a:r>
            <a:r>
              <a:rPr lang="zh-CN" altLang="en-US" b="1" dirty="0">
                <a:solidFill>
                  <a:schemeClr val="accent1"/>
                </a:solidFill>
                <a:latin typeface="Times New Roman" panose="02020603050405020304" pitchFamily="18" charset="0"/>
                <a:ea typeface="微软雅黑" panose="020B0503020204020204" pitchFamily="34" charset="-122"/>
              </a:rPr>
              <a:t>连续型随机变量</a:t>
            </a:r>
            <a:r>
              <a:rPr lang="zh-CN" altLang="en-US" b="1" dirty="0">
                <a:solidFill>
                  <a:prstClr val="black"/>
                </a:solidFill>
                <a:latin typeface="Times New Roman" panose="02020603050405020304" pitchFamily="18" charset="0"/>
                <a:ea typeface="微软雅黑" panose="020B0503020204020204" pitchFamily="34" charset="-122"/>
              </a:rPr>
              <a:t>，在不同时刻可能出现不同的噪声值，因此，对噪声的度量要分析噪声的统计特征。</a:t>
            </a:r>
          </a:p>
        </p:txBody>
      </p:sp>
    </p:spTree>
    <p:extLst>
      <p:ext uri="{BB962C8B-B14F-4D97-AF65-F5344CB8AC3E}">
        <p14:creationId xmlns:p14="http://schemas.microsoft.com/office/powerpoint/2010/main" val="224172663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1" y="411510"/>
            <a:ext cx="1763687"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1" name="矩形 10"/>
          <p:cNvSpPr/>
          <p:nvPr/>
        </p:nvSpPr>
        <p:spPr>
          <a:xfrm>
            <a:off x="71500" y="434685"/>
            <a:ext cx="1569660" cy="461665"/>
          </a:xfrm>
          <a:prstGeom prst="rect">
            <a:avLst/>
          </a:prstGeom>
        </p:spPr>
        <p:txBody>
          <a:bodyPr wrap="none">
            <a:spAutoFit/>
          </a:bodyPr>
          <a:lstStyle/>
          <a:p>
            <a:r>
              <a:rPr lang="en-US" altLang="zh-CN" sz="2400" b="1" dirty="0">
                <a:solidFill>
                  <a:schemeClr val="bg1"/>
                </a:solidFill>
                <a:latin typeface="Times New Roman" panose="02020603050405020304" pitchFamily="18" charset="0"/>
                <a:ea typeface="微软雅黑" pitchFamily="34" charset="-122"/>
                <a:sym typeface="Times New Roman" panose="02020603050405020304" pitchFamily="18" charset="0"/>
              </a:rPr>
              <a:t> 4.5.1 </a:t>
            </a:r>
            <a:r>
              <a:rPr lang="zh-CN" altLang="en-US" sz="2400" b="1" dirty="0">
                <a:solidFill>
                  <a:schemeClr val="bg1"/>
                </a:solidFill>
                <a:latin typeface="Times New Roman" panose="02020603050405020304" pitchFamily="18" charset="0"/>
                <a:ea typeface="微软雅黑" pitchFamily="34" charset="-122"/>
                <a:sym typeface="Times New Roman" panose="02020603050405020304" pitchFamily="18" charset="0"/>
              </a:rPr>
              <a:t>噪声</a:t>
            </a:r>
          </a:p>
        </p:txBody>
      </p:sp>
      <mc:AlternateContent xmlns:mc="http://schemas.openxmlformats.org/markup-compatibility/2006" xmlns:a14="http://schemas.microsoft.com/office/drawing/2010/main">
        <mc:Choice Requires="a14">
          <p:sp>
            <p:nvSpPr>
              <p:cNvPr id="5" name="矩形 4"/>
              <p:cNvSpPr/>
              <p:nvPr/>
            </p:nvSpPr>
            <p:spPr>
              <a:xfrm>
                <a:off x="241756" y="2107905"/>
                <a:ext cx="8686800" cy="2516073"/>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marL="285750" indent="-285750">
                  <a:lnSpc>
                    <a:spcPct val="125000"/>
                  </a:lnSpc>
                  <a:buClr>
                    <a:schemeClr val="accent3">
                      <a:lumMod val="75000"/>
                    </a:schemeClr>
                  </a:buClr>
                  <a:buFont typeface="Wingdings" pitchFamily="2" charset="2"/>
                  <a:buChar char="Ø"/>
                </a:pPr>
                <a:r>
                  <a:rPr lang="zh-CN" altLang="en-US" b="1" dirty="0">
                    <a:solidFill>
                      <a:schemeClr val="tx1"/>
                    </a:solidFill>
                    <a:latin typeface="Times New Roman" panose="02020603050405020304" pitchFamily="18" charset="0"/>
                    <a:ea typeface="微软雅黑" panose="020B0503020204020204" pitchFamily="34" charset="-122"/>
                  </a:rPr>
                  <a:t>噪声电压在</a:t>
                </a:r>
                <a14:m>
                  <m:oMath xmlns:m="http://schemas.openxmlformats.org/officeDocument/2006/math">
                    <m:r>
                      <a:rPr lang="en-US" altLang="zh-CN" b="1" i="1" smtClean="0">
                        <a:solidFill>
                          <a:schemeClr val="tx1"/>
                        </a:solidFill>
                        <a:latin typeface="Cambria Math" panose="02040503050406030204" pitchFamily="18" charset="0"/>
                      </a:rPr>
                      <m:t>𝒕</m:t>
                    </m:r>
                  </m:oMath>
                </a14:m>
                <a:r>
                  <a:rPr lang="zh-CN" altLang="en-US" b="1" dirty="0">
                    <a:solidFill>
                      <a:schemeClr val="tx1"/>
                    </a:solidFill>
                    <a:latin typeface="Times New Roman" panose="02020603050405020304" pitchFamily="18" charset="0"/>
                    <a:ea typeface="微软雅黑" panose="020B0503020204020204" pitchFamily="34" charset="-122"/>
                  </a:rPr>
                  <a:t>时刻的大小只能通过概率分布密度函数</a:t>
                </a:r>
                <a14:m>
                  <m:oMath xmlns:m="http://schemas.openxmlformats.org/officeDocument/2006/math">
                    <m:r>
                      <a:rPr lang="en-US" altLang="zh-CN" b="1" i="1" smtClean="0">
                        <a:solidFill>
                          <a:schemeClr val="tx1"/>
                        </a:solidFill>
                        <a:latin typeface="Cambria Math" panose="02040503050406030204" pitchFamily="18" charset="0"/>
                      </a:rPr>
                      <m:t>𝒑</m:t>
                    </m:r>
                    <m:d>
                      <m:dPr>
                        <m:ctrlPr>
                          <a:rPr lang="zh-CN" altLang="zh-CN" b="1" i="1">
                            <a:solidFill>
                              <a:schemeClr val="tx1"/>
                            </a:solidFill>
                            <a:latin typeface="Cambria Math" panose="02040503050406030204" pitchFamily="18" charset="0"/>
                          </a:rPr>
                        </m:ctrlPr>
                      </m:dPr>
                      <m:e>
                        <m:r>
                          <a:rPr lang="en-US" altLang="zh-CN" b="1" i="1">
                            <a:solidFill>
                              <a:schemeClr val="tx1"/>
                            </a:solidFill>
                            <a:latin typeface="Cambria Math" panose="02040503050406030204" pitchFamily="18" charset="0"/>
                          </a:rPr>
                          <m:t>𝒏</m:t>
                        </m:r>
                      </m:e>
                    </m:d>
                  </m:oMath>
                </a14:m>
                <a:r>
                  <a:rPr lang="zh-CN" altLang="en-US" b="1" dirty="0">
                    <a:solidFill>
                      <a:schemeClr val="tx1"/>
                    </a:solidFill>
                    <a:latin typeface="Times New Roman" panose="02020603050405020304" pitchFamily="18" charset="0"/>
                    <a:ea typeface="微软雅黑" panose="020B0503020204020204" pitchFamily="34" charset="-122"/>
                  </a:rPr>
                  <a:t>表示；</a:t>
                </a:r>
                <a:endParaRPr lang="en-US" altLang="zh-CN" b="1" dirty="0">
                  <a:solidFill>
                    <a:schemeClr val="tx1"/>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r>
                  <a:rPr lang="zh-CN" altLang="zh-CN" b="1" dirty="0">
                    <a:solidFill>
                      <a:schemeClr val="tx1"/>
                    </a:solidFill>
                    <a:latin typeface="Times New Roman" panose="02020603050405020304" pitchFamily="18" charset="0"/>
                    <a:ea typeface="微软雅黑" panose="020B0503020204020204" pitchFamily="34" charset="-122"/>
                  </a:rPr>
                  <a:t>一旦知道</a:t>
                </a:r>
                <a14:m>
                  <m:oMath xmlns:m="http://schemas.openxmlformats.org/officeDocument/2006/math">
                    <m:r>
                      <a:rPr lang="en-US" altLang="zh-CN" b="1" i="1">
                        <a:solidFill>
                          <a:schemeClr val="tx1"/>
                        </a:solidFill>
                        <a:latin typeface="Cambria Math" panose="02040503050406030204" pitchFamily="18" charset="0"/>
                        <a:ea typeface="微软雅黑" panose="020B0503020204020204" pitchFamily="34" charset="-122"/>
                      </a:rPr>
                      <m:t>𝒑</m:t>
                    </m:r>
                    <m:d>
                      <m:dPr>
                        <m:ctrlPr>
                          <a:rPr lang="zh-CN" altLang="zh-CN" b="1" i="1">
                            <a:solidFill>
                              <a:schemeClr val="tx1"/>
                            </a:solidFill>
                            <a:latin typeface="Cambria Math" panose="02040503050406030204" pitchFamily="18" charset="0"/>
                            <a:ea typeface="微软雅黑" panose="020B0503020204020204" pitchFamily="34" charset="-122"/>
                          </a:rPr>
                        </m:ctrlPr>
                      </m:dPr>
                      <m:e>
                        <m:r>
                          <a:rPr lang="en-US" altLang="zh-CN" b="1" i="1">
                            <a:solidFill>
                              <a:schemeClr val="tx1"/>
                            </a:solidFill>
                            <a:latin typeface="Cambria Math" panose="02040503050406030204" pitchFamily="18" charset="0"/>
                            <a:ea typeface="微软雅黑" panose="020B0503020204020204" pitchFamily="34" charset="-122"/>
                          </a:rPr>
                          <m:t>𝒏</m:t>
                        </m:r>
                      </m:e>
                    </m:d>
                  </m:oMath>
                </a14:m>
                <a:r>
                  <a:rPr lang="zh-CN" altLang="zh-CN" b="1" dirty="0">
                    <a:solidFill>
                      <a:schemeClr val="tx1"/>
                    </a:solidFill>
                    <a:latin typeface="Times New Roman" panose="02020603050405020304" pitchFamily="18" charset="0"/>
                    <a:ea typeface="微软雅黑" panose="020B0503020204020204" pitchFamily="34" charset="-122"/>
                  </a:rPr>
                  <a:t>，就可以确定在</a:t>
                </a:r>
                <a14:m>
                  <m:oMath xmlns:m="http://schemas.openxmlformats.org/officeDocument/2006/math">
                    <m:r>
                      <a:rPr lang="en-US" altLang="zh-CN" b="1" i="1">
                        <a:solidFill>
                          <a:schemeClr val="tx1"/>
                        </a:solidFill>
                        <a:latin typeface="Cambria Math" panose="02040503050406030204" pitchFamily="18" charset="0"/>
                        <a:ea typeface="微软雅黑" panose="020B0503020204020204" pitchFamily="34" charset="-122"/>
                      </a:rPr>
                      <m:t>𝒕</m:t>
                    </m:r>
                  </m:oMath>
                </a14:m>
                <a:r>
                  <a:rPr lang="zh-CN" altLang="zh-CN" b="1" dirty="0">
                    <a:solidFill>
                      <a:schemeClr val="tx1"/>
                    </a:solidFill>
                    <a:latin typeface="Times New Roman" panose="02020603050405020304" pitchFamily="18" charset="0"/>
                    <a:ea typeface="微软雅黑" panose="020B0503020204020204" pitchFamily="34" charset="-122"/>
                  </a:rPr>
                  <a:t>时刻，噪声电压取值在</a:t>
                </a:r>
                <a14:m>
                  <m:oMath xmlns:m="http://schemas.openxmlformats.org/officeDocument/2006/math">
                    <m:sSub>
                      <m:sSubPr>
                        <m:ctrlPr>
                          <a:rPr lang="zh-CN" altLang="zh-CN" b="1" i="1">
                            <a:solidFill>
                              <a:schemeClr val="tx1"/>
                            </a:solidFill>
                            <a:latin typeface="Cambria Math" panose="02040503050406030204" pitchFamily="18" charset="0"/>
                            <a:ea typeface="微软雅黑" panose="020B0503020204020204" pitchFamily="34" charset="-122"/>
                          </a:rPr>
                        </m:ctrlPr>
                      </m:sSubPr>
                      <m:e>
                        <m:r>
                          <a:rPr lang="en-US" altLang="zh-CN" b="1" i="1">
                            <a:solidFill>
                              <a:schemeClr val="tx1"/>
                            </a:solidFill>
                            <a:latin typeface="Cambria Math" panose="02040503050406030204" pitchFamily="18" charset="0"/>
                            <a:ea typeface="微软雅黑" panose="020B0503020204020204" pitchFamily="34" charset="-122"/>
                          </a:rPr>
                          <m:t>𝒏</m:t>
                        </m:r>
                      </m:e>
                      <m:sub>
                        <m:r>
                          <a:rPr lang="en-US" altLang="zh-CN" b="1" i="1">
                            <a:solidFill>
                              <a:schemeClr val="tx1"/>
                            </a:solidFill>
                            <a:latin typeface="Cambria Math" panose="02040503050406030204" pitchFamily="18" charset="0"/>
                            <a:ea typeface="微软雅黑" panose="020B0503020204020204" pitchFamily="34" charset="-122"/>
                          </a:rPr>
                          <m:t>𝟏</m:t>
                        </m:r>
                      </m:sub>
                    </m:sSub>
                  </m:oMath>
                </a14:m>
                <a:r>
                  <a:rPr lang="zh-CN" altLang="zh-CN" b="1" dirty="0">
                    <a:solidFill>
                      <a:schemeClr val="tx1"/>
                    </a:solidFill>
                    <a:latin typeface="Times New Roman" panose="02020603050405020304" pitchFamily="18" charset="0"/>
                    <a:ea typeface="微软雅黑" panose="020B0503020204020204" pitchFamily="34" charset="-122"/>
                  </a:rPr>
                  <a:t>与</a:t>
                </a:r>
                <a14:m>
                  <m:oMath xmlns:m="http://schemas.openxmlformats.org/officeDocument/2006/math">
                    <m:sSub>
                      <m:sSubPr>
                        <m:ctrlPr>
                          <a:rPr lang="zh-CN" altLang="zh-CN" b="1" i="1">
                            <a:solidFill>
                              <a:schemeClr val="tx1"/>
                            </a:solidFill>
                            <a:latin typeface="Cambria Math" panose="02040503050406030204" pitchFamily="18" charset="0"/>
                            <a:ea typeface="微软雅黑" panose="020B0503020204020204" pitchFamily="34" charset="-122"/>
                          </a:rPr>
                        </m:ctrlPr>
                      </m:sSubPr>
                      <m:e>
                        <m:r>
                          <a:rPr lang="en-US" altLang="zh-CN" b="1" i="1">
                            <a:solidFill>
                              <a:schemeClr val="tx1"/>
                            </a:solidFill>
                            <a:latin typeface="Cambria Math" panose="02040503050406030204" pitchFamily="18" charset="0"/>
                            <a:ea typeface="微软雅黑" panose="020B0503020204020204" pitchFamily="34" charset="-122"/>
                          </a:rPr>
                          <m:t>𝒏</m:t>
                        </m:r>
                      </m:e>
                      <m:sub>
                        <m:r>
                          <a:rPr lang="en-US" altLang="zh-CN" b="1" i="1">
                            <a:solidFill>
                              <a:schemeClr val="tx1"/>
                            </a:solidFill>
                            <a:latin typeface="Cambria Math" panose="02040503050406030204" pitchFamily="18" charset="0"/>
                            <a:ea typeface="微软雅黑" panose="020B0503020204020204" pitchFamily="34" charset="-122"/>
                          </a:rPr>
                          <m:t>𝟐</m:t>
                        </m:r>
                      </m:sub>
                    </m:sSub>
                  </m:oMath>
                </a14:m>
                <a:r>
                  <a:rPr lang="zh-CN" altLang="zh-CN" b="1" dirty="0">
                    <a:solidFill>
                      <a:schemeClr val="tx1"/>
                    </a:solidFill>
                    <a:latin typeface="Times New Roman" panose="02020603050405020304" pitchFamily="18" charset="0"/>
                    <a:ea typeface="微软雅黑" panose="020B0503020204020204" pitchFamily="34" charset="-122"/>
                  </a:rPr>
                  <a:t>之间的概率为：</a:t>
                </a:r>
              </a:p>
              <a:p>
                <a:pPr marL="285750" indent="-285750">
                  <a:lnSpc>
                    <a:spcPct val="125000"/>
                  </a:lnSpc>
                  <a:buClr>
                    <a:schemeClr val="accent3">
                      <a:lumMod val="75000"/>
                    </a:schemeClr>
                  </a:buClr>
                  <a:buFont typeface="Wingdings" pitchFamily="2" charset="2"/>
                  <a:buChar char="Ø"/>
                </a:pPr>
                <a:endParaRPr lang="en-US" altLang="zh-CN" b="1" dirty="0">
                  <a:solidFill>
                    <a:schemeClr val="tx1"/>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endParaRPr lang="en-US" altLang="zh-CN" b="1" dirty="0">
                  <a:solidFill>
                    <a:schemeClr val="tx1"/>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r>
                  <a:rPr lang="zh-CN" altLang="en-US" b="1" dirty="0">
                    <a:solidFill>
                      <a:schemeClr val="tx1"/>
                    </a:solidFill>
                    <a:latin typeface="Times New Roman" panose="02020603050405020304" pitchFamily="18" charset="0"/>
                    <a:ea typeface="微软雅黑" panose="020B0503020204020204" pitchFamily="34" charset="-122"/>
                  </a:rPr>
                  <a:t>则该噪声的期望为：</a:t>
                </a:r>
                <a:endParaRPr lang="en-US" altLang="zh-CN" b="1" dirty="0">
                  <a:solidFill>
                    <a:schemeClr val="tx1"/>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endParaRPr lang="en-US" altLang="zh-CN" b="1" dirty="0">
                  <a:solidFill>
                    <a:schemeClr val="tx1"/>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endParaRPr lang="en-US" altLang="zh-CN" b="1" dirty="0">
                  <a:solidFill>
                    <a:schemeClr val="tx1"/>
                  </a:solidFill>
                  <a:latin typeface="Times New Roman" panose="02020603050405020304" pitchFamily="18" charset="0"/>
                  <a:ea typeface="微软雅黑" panose="020B0503020204020204" pitchFamily="34" charset="-122"/>
                </a:endParaRPr>
              </a:p>
            </p:txBody>
          </p:sp>
        </mc:Choice>
        <mc:Fallback xmlns="">
          <p:sp>
            <p:nvSpPr>
              <p:cNvPr id="5" name="矩形 4"/>
              <p:cNvSpPr>
                <a:spLocks noRot="1" noChangeAspect="1" noMove="1" noResize="1" noEditPoints="1" noAdjustHandles="1" noChangeArrowheads="1" noChangeShapeType="1" noTextEdit="1"/>
              </p:cNvSpPr>
              <p:nvPr/>
            </p:nvSpPr>
            <p:spPr>
              <a:xfrm>
                <a:off x="241756" y="2107905"/>
                <a:ext cx="8686800" cy="2516073"/>
              </a:xfrm>
              <a:prstGeom prst="rect">
                <a:avLst/>
              </a:prstGeom>
              <a:blipFill>
                <a:blip r:embed="rId3"/>
                <a:stretch>
                  <a:fillRect l="-350"/>
                </a:stretch>
              </a:blipFill>
            </p:spPr>
            <p:txBody>
              <a:bodyPr/>
              <a:lstStyle/>
              <a:p>
                <a:r>
                  <a:rPr lang="zh-CN" altLang="en-US">
                    <a:noFill/>
                  </a:rPr>
                  <a:t> </a:t>
                </a:r>
              </a:p>
            </p:txBody>
          </p:sp>
        </mc:Fallback>
      </mc:AlternateContent>
      <p:sp>
        <p:nvSpPr>
          <p:cNvPr id="6" name="矩形 5"/>
          <p:cNvSpPr/>
          <p:nvPr/>
        </p:nvSpPr>
        <p:spPr>
          <a:xfrm>
            <a:off x="899592" y="1482338"/>
            <a:ext cx="2052228" cy="369332"/>
          </a:xfrm>
          <a:prstGeom prst="rect">
            <a:avLst/>
          </a:prstGeom>
          <a:ln>
            <a:solidFill>
              <a:schemeClr val="accent3">
                <a:lumMod val="75000"/>
              </a:schemeClr>
            </a:solidFill>
          </a:ln>
        </p:spPr>
        <p:style>
          <a:lnRef idx="2">
            <a:schemeClr val="accent3"/>
          </a:lnRef>
          <a:fillRef idx="1">
            <a:schemeClr val="lt1"/>
          </a:fillRef>
          <a:effectRef idx="0">
            <a:schemeClr val="accent3"/>
          </a:effectRef>
          <a:fontRef idx="minor">
            <a:schemeClr val="dk1"/>
          </a:fontRef>
        </p:style>
        <p:txBody>
          <a:bodyPr wrap="square">
            <a:spAutoFit/>
          </a:bodyPr>
          <a:lstStyle/>
          <a:p>
            <a:pPr lvl="0" algn="ct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噪声的概率分布</a:t>
            </a:r>
          </a:p>
        </p:txBody>
      </p:sp>
      <p:sp>
        <p:nvSpPr>
          <p:cNvPr id="7" name="七角星 6"/>
          <p:cNvSpPr/>
          <p:nvPr/>
        </p:nvSpPr>
        <p:spPr>
          <a:xfrm>
            <a:off x="395536" y="1236115"/>
            <a:ext cx="648072" cy="576064"/>
          </a:xfrm>
          <a:prstGeom prst="star7">
            <a:avLst/>
          </a:prstGeom>
          <a:solidFill>
            <a:schemeClr val="accent3">
              <a:lumMod val="40000"/>
              <a:lumOff val="60000"/>
            </a:schemeClr>
          </a:solidFill>
          <a:ln>
            <a:solidFill>
              <a:schemeClr val="accent3">
                <a:lumMod val="75000"/>
              </a:schemeClr>
            </a:solidFill>
          </a:ln>
          <a:scene3d>
            <a:camera prst="orthographicFront"/>
            <a:lightRig rig="threePt" dir="t"/>
          </a:scene3d>
          <a:sp3d>
            <a:bevelT w="152400" h="50800" prst="softRound"/>
          </a:sp3d>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CN" sz="2800" b="1" dirty="0">
                <a:latin typeface="Times New Roman" panose="02020603050405020304" pitchFamily="18" charset="0"/>
                <a:ea typeface="微软雅黑" panose="020B0503020204020204" pitchFamily="34" charset="-122"/>
                <a:sym typeface="Times New Roman" panose="02020603050405020304" pitchFamily="18" charset="0"/>
              </a:rPr>
              <a:t>1</a:t>
            </a:r>
            <a:endParaRPr lang="zh-CN" altLang="en-US" sz="2800" b="1" dirty="0">
              <a:latin typeface="Times New Roman" panose="02020603050405020304" pitchFamily="18" charset="0"/>
              <a:ea typeface="微软雅黑" panose="020B0503020204020204" pitchFamily="34" charset="-122"/>
              <a:sym typeface="Times New Roman" panose="02020603050405020304" pitchFamily="18" charset="0"/>
            </a:endParaRPr>
          </a:p>
        </p:txBody>
      </p:sp>
      <mc:AlternateContent xmlns:mc="http://schemas.openxmlformats.org/markup-compatibility/2006" xmlns:a14="http://schemas.microsoft.com/office/drawing/2010/main">
        <mc:Choice Requires="a14">
          <p:sp>
            <p:nvSpPr>
              <p:cNvPr id="9" name="Rectangular Callout 6"/>
              <p:cNvSpPr/>
              <p:nvPr/>
            </p:nvSpPr>
            <p:spPr bwMode="auto">
              <a:xfrm>
                <a:off x="3743908" y="1455626"/>
                <a:ext cx="1944216" cy="540060"/>
              </a:xfrm>
              <a:prstGeom prst="wedgeRectCallout">
                <a:avLst>
                  <a:gd name="adj1" fmla="val 60614"/>
                  <a:gd name="adj2" fmla="val 86468"/>
                </a:avLst>
              </a:prstGeom>
              <a:solidFill>
                <a:schemeClr val="accent3">
                  <a:lumMod val="60000"/>
                  <a:lumOff val="40000"/>
                </a:schemeClr>
              </a:solidFill>
            </p:spPr>
            <p:style>
              <a:lnRef idx="1">
                <a:schemeClr val="accent5"/>
              </a:lnRef>
              <a:fillRef idx="3">
                <a:schemeClr val="accent5"/>
              </a:fillRef>
              <a:effectRef idx="2">
                <a:schemeClr val="accent5"/>
              </a:effectRef>
              <a:fontRef idx="minor">
                <a:schemeClr val="lt1"/>
              </a:fontRef>
            </p:style>
            <p:txBody>
              <a:bodyPr rtlCol="0" anchor="ctr"/>
              <a:lstStyle/>
              <a:p>
                <a:pPr algn="ctr"/>
                <a:r>
                  <a:rPr lang="zh-CN" altLang="zh-CN" b="1" dirty="0">
                    <a:solidFill>
                      <a:schemeClr val="tx1"/>
                    </a:solidFill>
                    <a:latin typeface="Times New Roman" panose="02020603050405020304" pitchFamily="18" charset="0"/>
                    <a:ea typeface="微软雅黑" panose="020B0503020204020204" pitchFamily="34" charset="-122"/>
                  </a:rPr>
                  <a:t>噪声电压在</a:t>
                </a:r>
                <a14:m>
                  <m:oMath xmlns:m="http://schemas.openxmlformats.org/officeDocument/2006/math">
                    <m:r>
                      <a:rPr lang="en-US" altLang="zh-CN" b="1">
                        <a:solidFill>
                          <a:schemeClr val="tx1"/>
                        </a:solidFill>
                        <a:latin typeface="Cambria Math" panose="02040503050406030204" pitchFamily="18" charset="0"/>
                        <a:ea typeface="微软雅黑" panose="020B0503020204020204" pitchFamily="34" charset="-122"/>
                      </a:rPr>
                      <m:t>𝑡</m:t>
                    </m:r>
                  </m:oMath>
                </a14:m>
                <a:r>
                  <a:rPr lang="zh-CN" altLang="zh-CN" b="1" dirty="0">
                    <a:solidFill>
                      <a:schemeClr val="tx1"/>
                    </a:solidFill>
                    <a:latin typeface="Times New Roman" panose="02020603050405020304" pitchFamily="18" charset="0"/>
                    <a:ea typeface="微软雅黑" panose="020B0503020204020204" pitchFamily="34" charset="-122"/>
                  </a:rPr>
                  <a:t>时刻取值为</a:t>
                </a:r>
                <a14:m>
                  <m:oMath xmlns:m="http://schemas.openxmlformats.org/officeDocument/2006/math">
                    <m:r>
                      <a:rPr lang="en-US" altLang="zh-CN" b="1">
                        <a:solidFill>
                          <a:schemeClr val="tx1"/>
                        </a:solidFill>
                        <a:latin typeface="Cambria Math" panose="02040503050406030204" pitchFamily="18" charset="0"/>
                        <a:ea typeface="微软雅黑" panose="020B0503020204020204" pitchFamily="34" charset="-122"/>
                      </a:rPr>
                      <m:t>𝑛</m:t>
                    </m:r>
                  </m:oMath>
                </a14:m>
                <a:r>
                  <a:rPr lang="zh-CN" altLang="zh-CN" b="1" dirty="0">
                    <a:solidFill>
                      <a:schemeClr val="tx1"/>
                    </a:solidFill>
                    <a:latin typeface="Times New Roman" panose="02020603050405020304" pitchFamily="18" charset="0"/>
                    <a:ea typeface="微软雅黑" panose="020B0503020204020204" pitchFamily="34" charset="-122"/>
                  </a:rPr>
                  <a:t>的概率</a:t>
                </a:r>
                <a:endParaRPr lang="en-US" b="1" dirty="0">
                  <a:solidFill>
                    <a:schemeClr val="tx1"/>
                  </a:solidFill>
                  <a:latin typeface="Times New Roman" panose="02020603050405020304" pitchFamily="18" charset="0"/>
                  <a:ea typeface="微软雅黑" panose="020B0503020204020204" pitchFamily="34" charset="-122"/>
                </a:endParaRPr>
              </a:p>
            </p:txBody>
          </p:sp>
        </mc:Choice>
        <mc:Fallback xmlns="">
          <p:sp>
            <p:nvSpPr>
              <p:cNvPr id="9" name="Rectangular Callout 6"/>
              <p:cNvSpPr>
                <a:spLocks noRot="1" noChangeAspect="1" noMove="1" noResize="1" noEditPoints="1" noAdjustHandles="1" noChangeArrowheads="1" noChangeShapeType="1" noTextEdit="1"/>
              </p:cNvSpPr>
              <p:nvPr/>
            </p:nvSpPr>
            <p:spPr bwMode="auto">
              <a:xfrm>
                <a:off x="3743908" y="1455626"/>
                <a:ext cx="1944216" cy="540060"/>
              </a:xfrm>
              <a:prstGeom prst="wedgeRectCallout">
                <a:avLst>
                  <a:gd name="adj1" fmla="val 60614"/>
                  <a:gd name="adj2" fmla="val 86468"/>
                </a:avLst>
              </a:prstGeom>
              <a:blipFill>
                <a:blip r:embed="rId4"/>
                <a:stretch>
                  <a:fillRect/>
                </a:stretch>
              </a:blipFill>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 name="矩形 1"/>
              <p:cNvSpPr/>
              <p:nvPr/>
            </p:nvSpPr>
            <p:spPr>
              <a:xfrm>
                <a:off x="2885929" y="2884778"/>
                <a:ext cx="3372142" cy="72404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b="1" i="1">
                          <a:latin typeface="Cambria Math" panose="02040503050406030204" pitchFamily="18" charset="0"/>
                        </a:rPr>
                        <m:t>𝑷</m:t>
                      </m:r>
                      <m:r>
                        <a:rPr lang="zh-CN" altLang="en-US" b="1" i="0">
                          <a:latin typeface="Cambria Math" panose="02040503050406030204" pitchFamily="18" charset="0"/>
                        </a:rPr>
                        <m:t>(</m:t>
                      </m:r>
                      <m:sSub>
                        <m:sSubPr>
                          <m:ctrlPr>
                            <a:rPr lang="zh-CN" altLang="en-US" b="1" i="1">
                              <a:latin typeface="Cambria Math" panose="02040503050406030204" pitchFamily="18" charset="0"/>
                            </a:rPr>
                          </m:ctrlPr>
                        </m:sSubPr>
                        <m:e>
                          <m:r>
                            <a:rPr lang="zh-CN" altLang="en-US" b="1" i="1">
                              <a:latin typeface="Cambria Math" panose="02040503050406030204" pitchFamily="18" charset="0"/>
                            </a:rPr>
                            <m:t>𝒏</m:t>
                          </m:r>
                        </m:e>
                        <m:sub>
                          <m:r>
                            <a:rPr lang="zh-CN" altLang="en-US" b="1" i="0">
                              <a:latin typeface="Cambria Math" panose="02040503050406030204" pitchFamily="18" charset="0"/>
                            </a:rPr>
                            <m:t>𝟏</m:t>
                          </m:r>
                        </m:sub>
                      </m:sSub>
                      <m:r>
                        <a:rPr lang="zh-CN" altLang="en-US" b="1" i="0">
                          <a:latin typeface="Cambria Math" panose="02040503050406030204" pitchFamily="18" charset="0"/>
                        </a:rPr>
                        <m:t>&lt;</m:t>
                      </m:r>
                      <m:r>
                        <a:rPr lang="zh-CN" altLang="en-US" b="1" i="1">
                          <a:latin typeface="Cambria Math" panose="02040503050406030204" pitchFamily="18" charset="0"/>
                        </a:rPr>
                        <m:t>𝒏</m:t>
                      </m:r>
                      <m:r>
                        <a:rPr lang="zh-CN" altLang="en-US" b="1" i="0">
                          <a:latin typeface="Cambria Math" panose="02040503050406030204" pitchFamily="18" charset="0"/>
                        </a:rPr>
                        <m:t>&lt;</m:t>
                      </m:r>
                      <m:sSub>
                        <m:sSubPr>
                          <m:ctrlPr>
                            <a:rPr lang="zh-CN" altLang="en-US" b="1" i="1">
                              <a:latin typeface="Cambria Math" panose="02040503050406030204" pitchFamily="18" charset="0"/>
                            </a:rPr>
                          </m:ctrlPr>
                        </m:sSubPr>
                        <m:e>
                          <m:r>
                            <a:rPr lang="zh-CN" altLang="en-US" b="1" i="1">
                              <a:latin typeface="Cambria Math" panose="02040503050406030204" pitchFamily="18" charset="0"/>
                            </a:rPr>
                            <m:t>𝒏</m:t>
                          </m:r>
                        </m:e>
                        <m:sub>
                          <m:r>
                            <a:rPr lang="zh-CN" altLang="en-US" b="1" i="0">
                              <a:latin typeface="Cambria Math" panose="02040503050406030204" pitchFamily="18" charset="0"/>
                            </a:rPr>
                            <m:t>𝟐</m:t>
                          </m:r>
                        </m:sub>
                      </m:sSub>
                      <m:r>
                        <a:rPr lang="zh-CN" altLang="en-US" b="1" i="0">
                          <a:latin typeface="Cambria Math" panose="02040503050406030204" pitchFamily="18" charset="0"/>
                        </a:rPr>
                        <m:t>)=</m:t>
                      </m:r>
                      <m:nary>
                        <m:naryPr>
                          <m:limLoc m:val="subSup"/>
                          <m:grow m:val="on"/>
                          <m:ctrlPr>
                            <a:rPr lang="zh-CN" altLang="en-US" b="1" i="1">
                              <a:latin typeface="Cambria Math" panose="02040503050406030204" pitchFamily="18" charset="0"/>
                            </a:rPr>
                          </m:ctrlPr>
                        </m:naryPr>
                        <m:sub>
                          <m:sSub>
                            <m:sSubPr>
                              <m:ctrlPr>
                                <a:rPr lang="zh-CN" altLang="en-US" b="1" i="1">
                                  <a:latin typeface="Cambria Math" panose="02040503050406030204" pitchFamily="18" charset="0"/>
                                </a:rPr>
                              </m:ctrlPr>
                            </m:sSubPr>
                            <m:e>
                              <m:r>
                                <a:rPr lang="zh-CN" altLang="en-US" b="1" i="1">
                                  <a:latin typeface="Cambria Math" panose="02040503050406030204" pitchFamily="18" charset="0"/>
                                </a:rPr>
                                <m:t>𝒏</m:t>
                              </m:r>
                            </m:e>
                            <m:sub>
                              <m:r>
                                <a:rPr lang="zh-CN" altLang="en-US" b="1" i="0">
                                  <a:latin typeface="Cambria Math" panose="02040503050406030204" pitchFamily="18" charset="0"/>
                                </a:rPr>
                                <m:t>𝟏</m:t>
                              </m:r>
                            </m:sub>
                          </m:sSub>
                        </m:sub>
                        <m:sup>
                          <m:sSub>
                            <m:sSubPr>
                              <m:ctrlPr>
                                <a:rPr lang="zh-CN" altLang="en-US" b="1" i="1">
                                  <a:latin typeface="Cambria Math" panose="02040503050406030204" pitchFamily="18" charset="0"/>
                                </a:rPr>
                              </m:ctrlPr>
                            </m:sSubPr>
                            <m:e>
                              <m:r>
                                <a:rPr lang="zh-CN" altLang="en-US" b="1" i="1">
                                  <a:latin typeface="Cambria Math" panose="02040503050406030204" pitchFamily="18" charset="0"/>
                                </a:rPr>
                                <m:t>𝒏</m:t>
                              </m:r>
                            </m:e>
                            <m:sub>
                              <m:r>
                                <a:rPr lang="zh-CN" altLang="en-US" b="1" i="0">
                                  <a:latin typeface="Cambria Math" panose="02040503050406030204" pitchFamily="18" charset="0"/>
                                </a:rPr>
                                <m:t>𝟐</m:t>
                              </m:r>
                            </m:sub>
                          </m:sSub>
                        </m:sup>
                        <m:e>
                          <m:r>
                            <a:rPr lang="zh-CN" altLang="en-US" b="1" i="0">
                              <a:latin typeface="Cambria Math" panose="02040503050406030204" pitchFamily="18" charset="0"/>
                            </a:rPr>
                            <m:t> </m:t>
                          </m:r>
                        </m:e>
                      </m:nary>
                      <m:r>
                        <a:rPr lang="zh-CN" altLang="en-US" b="1" i="1">
                          <a:latin typeface="Cambria Math" panose="02040503050406030204" pitchFamily="18" charset="0"/>
                        </a:rPr>
                        <m:t>𝒑</m:t>
                      </m:r>
                      <m:r>
                        <a:rPr lang="zh-CN" altLang="en-US" b="1" i="0">
                          <a:latin typeface="Cambria Math" panose="02040503050406030204" pitchFamily="18" charset="0"/>
                        </a:rPr>
                        <m:t>(</m:t>
                      </m:r>
                      <m:r>
                        <a:rPr lang="zh-CN" altLang="en-US" b="1" i="1">
                          <a:latin typeface="Cambria Math" panose="02040503050406030204" pitchFamily="18" charset="0"/>
                        </a:rPr>
                        <m:t>𝒏</m:t>
                      </m:r>
                      <m:r>
                        <a:rPr lang="zh-CN" altLang="en-US" b="1" i="0">
                          <a:latin typeface="Cambria Math" panose="02040503050406030204" pitchFamily="18" charset="0"/>
                        </a:rPr>
                        <m:t>)</m:t>
                      </m:r>
                      <m:r>
                        <a:rPr lang="zh-CN" altLang="en-US" b="1" i="0">
                          <a:latin typeface="Cambria Math" panose="02040503050406030204" pitchFamily="18" charset="0"/>
                        </a:rPr>
                        <m:t>𝐝</m:t>
                      </m:r>
                      <m:r>
                        <a:rPr lang="zh-CN" altLang="en-US" b="1" i="1">
                          <a:latin typeface="Cambria Math" panose="02040503050406030204" pitchFamily="18" charset="0"/>
                        </a:rPr>
                        <m:t>𝒏</m:t>
                      </m:r>
                    </m:oMath>
                  </m:oMathPara>
                </a14:m>
                <a:endParaRPr lang="zh-CN" altLang="en-US" b="1" dirty="0"/>
              </a:p>
            </p:txBody>
          </p:sp>
        </mc:Choice>
        <mc:Fallback xmlns="">
          <p:sp>
            <p:nvSpPr>
              <p:cNvPr id="2" name="矩形 1"/>
              <p:cNvSpPr>
                <a:spLocks noRot="1" noChangeAspect="1" noMove="1" noResize="1" noEditPoints="1" noAdjustHandles="1" noChangeArrowheads="1" noChangeShapeType="1" noTextEdit="1"/>
              </p:cNvSpPr>
              <p:nvPr/>
            </p:nvSpPr>
            <p:spPr>
              <a:xfrm>
                <a:off x="2885929" y="2884778"/>
                <a:ext cx="3372142" cy="724044"/>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矩形 2"/>
              <p:cNvSpPr/>
              <p:nvPr/>
            </p:nvSpPr>
            <p:spPr>
              <a:xfrm>
                <a:off x="3395973" y="3867894"/>
                <a:ext cx="2352054" cy="6899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b="1" i="1">
                          <a:latin typeface="Cambria Math" panose="02040503050406030204" pitchFamily="18" charset="0"/>
                        </a:rPr>
                        <m:t>𝑬</m:t>
                      </m:r>
                      <m:r>
                        <a:rPr lang="zh-CN" altLang="en-US" b="1" i="0">
                          <a:latin typeface="Cambria Math" panose="02040503050406030204" pitchFamily="18" charset="0"/>
                        </a:rPr>
                        <m:t>[</m:t>
                      </m:r>
                      <m:r>
                        <a:rPr lang="zh-CN" altLang="en-US" b="1" i="1">
                          <a:latin typeface="Cambria Math" panose="02040503050406030204" pitchFamily="18" charset="0"/>
                        </a:rPr>
                        <m:t>𝒏</m:t>
                      </m:r>
                      <m:r>
                        <a:rPr lang="zh-CN" altLang="en-US" b="1" i="0">
                          <a:latin typeface="Cambria Math" panose="02040503050406030204" pitchFamily="18" charset="0"/>
                        </a:rPr>
                        <m:t>]=</m:t>
                      </m:r>
                      <m:nary>
                        <m:naryPr>
                          <m:limLoc m:val="subSup"/>
                          <m:grow m:val="on"/>
                          <m:ctrlPr>
                            <a:rPr lang="zh-CN" altLang="en-US" b="1" i="1">
                              <a:latin typeface="Cambria Math" panose="02040503050406030204" pitchFamily="18" charset="0"/>
                            </a:rPr>
                          </m:ctrlPr>
                        </m:naryPr>
                        <m:sub>
                          <m:r>
                            <a:rPr lang="zh-CN" altLang="en-US" b="1" i="0">
                              <a:latin typeface="Cambria Math" panose="02040503050406030204" pitchFamily="18" charset="0"/>
                            </a:rPr>
                            <m:t>−∞</m:t>
                          </m:r>
                        </m:sub>
                        <m:sup>
                          <m:r>
                            <a:rPr lang="zh-CN" altLang="en-US" b="1" i="0">
                              <a:latin typeface="Cambria Math" panose="02040503050406030204" pitchFamily="18" charset="0"/>
                            </a:rPr>
                            <m:t>∞</m:t>
                          </m:r>
                        </m:sup>
                        <m:e>
                          <m:r>
                            <a:rPr lang="zh-CN" altLang="en-US" b="1" i="0">
                              <a:latin typeface="Cambria Math" panose="02040503050406030204" pitchFamily="18" charset="0"/>
                            </a:rPr>
                            <m:t> </m:t>
                          </m:r>
                        </m:e>
                      </m:nary>
                      <m:r>
                        <a:rPr lang="zh-CN" altLang="en-US" b="1" i="1">
                          <a:latin typeface="Cambria Math" panose="02040503050406030204" pitchFamily="18" charset="0"/>
                        </a:rPr>
                        <m:t>𝒏𝒑</m:t>
                      </m:r>
                      <m:r>
                        <a:rPr lang="zh-CN" altLang="en-US" b="1" i="0">
                          <a:latin typeface="Cambria Math" panose="02040503050406030204" pitchFamily="18" charset="0"/>
                        </a:rPr>
                        <m:t>(</m:t>
                      </m:r>
                      <m:r>
                        <a:rPr lang="zh-CN" altLang="en-US" b="1" i="1">
                          <a:latin typeface="Cambria Math" panose="02040503050406030204" pitchFamily="18" charset="0"/>
                        </a:rPr>
                        <m:t>𝒏</m:t>
                      </m:r>
                      <m:r>
                        <a:rPr lang="zh-CN" altLang="en-US" b="1" i="0">
                          <a:latin typeface="Cambria Math" panose="02040503050406030204" pitchFamily="18" charset="0"/>
                        </a:rPr>
                        <m:t>)</m:t>
                      </m:r>
                      <m:r>
                        <a:rPr lang="zh-CN" altLang="en-US" b="1" i="0">
                          <a:latin typeface="Cambria Math" panose="02040503050406030204" pitchFamily="18" charset="0"/>
                        </a:rPr>
                        <m:t>𝐝</m:t>
                      </m:r>
                      <m:r>
                        <a:rPr lang="zh-CN" altLang="en-US" b="1" i="1">
                          <a:latin typeface="Cambria Math" panose="02040503050406030204" pitchFamily="18" charset="0"/>
                        </a:rPr>
                        <m:t>𝒏</m:t>
                      </m:r>
                    </m:oMath>
                  </m:oMathPara>
                </a14:m>
                <a:endParaRPr lang="zh-CN" altLang="en-US" b="1" dirty="0"/>
              </a:p>
            </p:txBody>
          </p:sp>
        </mc:Choice>
        <mc:Fallback xmlns="">
          <p:sp>
            <p:nvSpPr>
              <p:cNvPr id="3" name="矩形 2"/>
              <p:cNvSpPr>
                <a:spLocks noRot="1" noChangeAspect="1" noMove="1" noResize="1" noEditPoints="1" noAdjustHandles="1" noChangeArrowheads="1" noChangeShapeType="1" noTextEdit="1"/>
              </p:cNvSpPr>
              <p:nvPr/>
            </p:nvSpPr>
            <p:spPr>
              <a:xfrm>
                <a:off x="3395973" y="3867894"/>
                <a:ext cx="2352054" cy="689932"/>
              </a:xfrm>
              <a:prstGeom prst="rect">
                <a:avLst/>
              </a:prstGeom>
              <a:blipFill>
                <a:blip r:embed="rId6"/>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71269412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1" y="411510"/>
            <a:ext cx="1763687"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1" name="矩形 10"/>
          <p:cNvSpPr/>
          <p:nvPr/>
        </p:nvSpPr>
        <p:spPr>
          <a:xfrm>
            <a:off x="71500" y="434685"/>
            <a:ext cx="1569660" cy="461665"/>
          </a:xfrm>
          <a:prstGeom prst="rect">
            <a:avLst/>
          </a:prstGeom>
        </p:spPr>
        <p:txBody>
          <a:bodyPr wrap="none">
            <a:spAutoFit/>
          </a:bodyPr>
          <a:lstStyle/>
          <a:p>
            <a:r>
              <a:rPr lang="en-US" altLang="zh-CN" sz="2400" b="1" dirty="0">
                <a:solidFill>
                  <a:schemeClr val="bg1"/>
                </a:solidFill>
                <a:latin typeface="Times New Roman" panose="02020603050405020304" pitchFamily="18" charset="0"/>
                <a:ea typeface="微软雅黑" pitchFamily="34" charset="-122"/>
                <a:sym typeface="Times New Roman" panose="02020603050405020304" pitchFamily="18" charset="0"/>
              </a:rPr>
              <a:t> 4.5.1 </a:t>
            </a:r>
            <a:r>
              <a:rPr lang="zh-CN" altLang="en-US" sz="2400" b="1" dirty="0">
                <a:solidFill>
                  <a:schemeClr val="bg1"/>
                </a:solidFill>
                <a:latin typeface="Times New Roman" panose="02020603050405020304" pitchFamily="18" charset="0"/>
                <a:ea typeface="微软雅黑" pitchFamily="34" charset="-122"/>
                <a:sym typeface="Times New Roman" panose="02020603050405020304" pitchFamily="18" charset="0"/>
              </a:rPr>
              <a:t>噪声</a:t>
            </a:r>
          </a:p>
        </p:txBody>
      </p:sp>
      <p:sp>
        <p:nvSpPr>
          <p:cNvPr id="5" name="矩形 4"/>
          <p:cNvSpPr/>
          <p:nvPr/>
        </p:nvSpPr>
        <p:spPr>
          <a:xfrm>
            <a:off x="241756" y="1743658"/>
            <a:ext cx="8686800" cy="3208571"/>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marL="285750" indent="-285750">
              <a:lnSpc>
                <a:spcPct val="125000"/>
              </a:lnSpc>
              <a:buClr>
                <a:schemeClr val="accent3">
                  <a:lumMod val="75000"/>
                </a:schemeClr>
              </a:buClr>
              <a:buFont typeface="Wingdings" pitchFamily="2" charset="2"/>
              <a:buChar char="Ø"/>
            </a:pPr>
            <a:r>
              <a:rPr lang="zh-CN" altLang="en-US" b="1" dirty="0">
                <a:solidFill>
                  <a:schemeClr val="tx1"/>
                </a:solidFill>
                <a:latin typeface="Times New Roman" panose="02020603050405020304" pitchFamily="18" charset="0"/>
                <a:ea typeface="微软雅黑" panose="020B0503020204020204" pitchFamily="34" charset="-122"/>
              </a:rPr>
              <a:t>从而可求得其方差为：</a:t>
            </a:r>
            <a:endParaRPr lang="en-US" altLang="zh-CN" b="1" dirty="0">
              <a:solidFill>
                <a:schemeClr val="tx1"/>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endParaRPr lang="en-US" altLang="zh-CN" b="1" dirty="0">
              <a:solidFill>
                <a:schemeClr val="tx1"/>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endParaRPr lang="en-US" altLang="zh-CN" b="1" dirty="0">
              <a:solidFill>
                <a:schemeClr val="tx1"/>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r>
              <a:rPr lang="zh-CN" altLang="en-US" b="1" dirty="0">
                <a:solidFill>
                  <a:schemeClr val="tx1"/>
                </a:solidFill>
                <a:latin typeface="Times New Roman" panose="02020603050405020304" pitchFamily="18" charset="0"/>
                <a:ea typeface="微软雅黑" panose="020B0503020204020204" pitchFamily="34" charset="-122"/>
              </a:rPr>
              <a:t>电路处于稳定状态时，噪声的数学期望和方差一般不再随时间变化；</a:t>
            </a:r>
            <a:endParaRPr lang="en-US" altLang="zh-CN" b="1" dirty="0">
              <a:solidFill>
                <a:schemeClr val="tx1"/>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r>
              <a:rPr lang="zh-CN" altLang="en-US" b="1" dirty="0">
                <a:solidFill>
                  <a:schemeClr val="tx1"/>
                </a:solidFill>
                <a:latin typeface="Times New Roman" panose="02020603050405020304" pitchFamily="18" charset="0"/>
                <a:ea typeface="微软雅黑" panose="020B0503020204020204" pitchFamily="34" charset="-122"/>
              </a:rPr>
              <a:t>噪声各种状态等概率出现的性质使得其统计平均可用时间平均来计算，即：</a:t>
            </a:r>
            <a:endParaRPr lang="en-US" altLang="zh-CN" b="1" dirty="0">
              <a:solidFill>
                <a:schemeClr val="tx1"/>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endParaRPr lang="en-US" altLang="zh-CN" b="1" dirty="0">
              <a:solidFill>
                <a:schemeClr val="tx1"/>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endParaRPr lang="en-US" altLang="zh-CN" b="1" dirty="0">
              <a:solidFill>
                <a:schemeClr val="tx1"/>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endParaRPr lang="en-US" altLang="zh-CN" b="1" dirty="0">
              <a:solidFill>
                <a:schemeClr val="tx1"/>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endParaRPr lang="en-US" altLang="zh-CN" b="1" dirty="0">
              <a:solidFill>
                <a:schemeClr val="tx1"/>
              </a:solidFill>
              <a:latin typeface="Times New Roman" panose="02020603050405020304" pitchFamily="18" charset="0"/>
              <a:ea typeface="微软雅黑" panose="020B0503020204020204" pitchFamily="34" charset="-122"/>
            </a:endParaRPr>
          </a:p>
        </p:txBody>
      </p:sp>
      <p:sp>
        <p:nvSpPr>
          <p:cNvPr id="6" name="矩形 5"/>
          <p:cNvSpPr/>
          <p:nvPr/>
        </p:nvSpPr>
        <p:spPr>
          <a:xfrm>
            <a:off x="899592" y="1287799"/>
            <a:ext cx="2052228" cy="369332"/>
          </a:xfrm>
          <a:prstGeom prst="rect">
            <a:avLst/>
          </a:prstGeom>
          <a:ln>
            <a:solidFill>
              <a:schemeClr val="accent3">
                <a:lumMod val="75000"/>
              </a:schemeClr>
            </a:solidFill>
          </a:ln>
        </p:spPr>
        <p:style>
          <a:lnRef idx="2">
            <a:schemeClr val="accent3"/>
          </a:lnRef>
          <a:fillRef idx="1">
            <a:schemeClr val="lt1"/>
          </a:fillRef>
          <a:effectRef idx="0">
            <a:schemeClr val="accent3"/>
          </a:effectRef>
          <a:fontRef idx="minor">
            <a:schemeClr val="dk1"/>
          </a:fontRef>
        </p:style>
        <p:txBody>
          <a:bodyPr wrap="square">
            <a:spAutoFit/>
          </a:bodyPr>
          <a:lstStyle/>
          <a:p>
            <a:pPr lvl="0" algn="ct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噪声的概率分布</a:t>
            </a:r>
          </a:p>
        </p:txBody>
      </p:sp>
      <p:sp>
        <p:nvSpPr>
          <p:cNvPr id="7" name="七角星 6"/>
          <p:cNvSpPr/>
          <p:nvPr/>
        </p:nvSpPr>
        <p:spPr>
          <a:xfrm>
            <a:off x="395536" y="1041576"/>
            <a:ext cx="648072" cy="576064"/>
          </a:xfrm>
          <a:prstGeom prst="star7">
            <a:avLst/>
          </a:prstGeom>
          <a:solidFill>
            <a:schemeClr val="accent3">
              <a:lumMod val="40000"/>
              <a:lumOff val="60000"/>
            </a:schemeClr>
          </a:solidFill>
          <a:ln>
            <a:solidFill>
              <a:schemeClr val="accent3">
                <a:lumMod val="75000"/>
              </a:schemeClr>
            </a:solidFill>
          </a:ln>
          <a:scene3d>
            <a:camera prst="orthographicFront"/>
            <a:lightRig rig="threePt" dir="t"/>
          </a:scene3d>
          <a:sp3d>
            <a:bevelT w="152400" h="50800" prst="softRound"/>
          </a:sp3d>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CN" sz="2800" b="1" dirty="0">
                <a:latin typeface="Times New Roman" panose="02020603050405020304" pitchFamily="18" charset="0"/>
                <a:ea typeface="微软雅黑" panose="020B0503020204020204" pitchFamily="34" charset="-122"/>
                <a:sym typeface="Times New Roman" panose="02020603050405020304" pitchFamily="18" charset="0"/>
              </a:rPr>
              <a:t>1</a:t>
            </a:r>
            <a:endParaRPr lang="zh-CN" altLang="en-US" sz="2800" b="1" dirty="0">
              <a:latin typeface="Times New Roman" panose="02020603050405020304" pitchFamily="18" charset="0"/>
              <a:ea typeface="微软雅黑" panose="020B0503020204020204" pitchFamily="34" charset="-122"/>
              <a:sym typeface="Times New Roman" panose="02020603050405020304" pitchFamily="18" charset="0"/>
            </a:endParaRPr>
          </a:p>
        </p:txBody>
      </p:sp>
      <mc:AlternateContent xmlns:mc="http://schemas.openxmlformats.org/markup-compatibility/2006" xmlns:a14="http://schemas.microsoft.com/office/drawing/2010/main">
        <mc:Choice Requires="a14">
          <p:sp>
            <p:nvSpPr>
              <p:cNvPr id="8" name="矩形 7"/>
              <p:cNvSpPr/>
              <p:nvPr/>
            </p:nvSpPr>
            <p:spPr>
              <a:xfrm>
                <a:off x="2015716" y="2139702"/>
                <a:ext cx="5112568" cy="6899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b="1" i="1">
                          <a:latin typeface="Cambria Math" panose="02040503050406030204" pitchFamily="18" charset="0"/>
                        </a:rPr>
                        <m:t>𝑫</m:t>
                      </m:r>
                      <m:r>
                        <a:rPr lang="zh-CN" altLang="en-US" b="1">
                          <a:latin typeface="Cambria Math" panose="02040503050406030204" pitchFamily="18" charset="0"/>
                        </a:rPr>
                        <m:t>[</m:t>
                      </m:r>
                      <m:r>
                        <a:rPr lang="zh-CN" altLang="en-US" b="1" i="1">
                          <a:latin typeface="Cambria Math" panose="02040503050406030204" pitchFamily="18" charset="0"/>
                        </a:rPr>
                        <m:t>𝒏</m:t>
                      </m:r>
                      <m:r>
                        <a:rPr lang="zh-CN" altLang="en-US" b="1">
                          <a:latin typeface="Cambria Math" panose="02040503050406030204" pitchFamily="18" charset="0"/>
                        </a:rPr>
                        <m:t>]=</m:t>
                      </m:r>
                      <m:nary>
                        <m:naryPr>
                          <m:limLoc m:val="subSup"/>
                          <m:grow m:val="on"/>
                          <m:ctrlPr>
                            <a:rPr lang="zh-CN" altLang="en-US" b="1" i="1">
                              <a:latin typeface="Cambria Math" panose="02040503050406030204" pitchFamily="18" charset="0"/>
                            </a:rPr>
                          </m:ctrlPr>
                        </m:naryPr>
                        <m:sub>
                          <m:r>
                            <a:rPr lang="zh-CN" altLang="en-US" b="1">
                              <a:latin typeface="Cambria Math" panose="02040503050406030204" pitchFamily="18" charset="0"/>
                            </a:rPr>
                            <m:t>−∞</m:t>
                          </m:r>
                        </m:sub>
                        <m:sup>
                          <m:r>
                            <a:rPr lang="zh-CN" altLang="en-US" b="1">
                              <a:latin typeface="Cambria Math" panose="02040503050406030204" pitchFamily="18" charset="0"/>
                            </a:rPr>
                            <m:t>∞</m:t>
                          </m:r>
                        </m:sup>
                        <m:e>
                          <m:r>
                            <a:rPr lang="zh-CN" altLang="en-US" b="1">
                              <a:latin typeface="Cambria Math" panose="02040503050406030204" pitchFamily="18" charset="0"/>
                            </a:rPr>
                            <m:t> </m:t>
                          </m:r>
                        </m:e>
                      </m:nary>
                      <m:sSup>
                        <m:sSupPr>
                          <m:ctrlPr>
                            <a:rPr lang="en-US" altLang="zh-CN" b="1" i="1">
                              <a:latin typeface="Cambria Math" panose="02040503050406030204" pitchFamily="18" charset="0"/>
                            </a:rPr>
                          </m:ctrlPr>
                        </m:sSupPr>
                        <m:e>
                          <m:r>
                            <a:rPr lang="zh-CN" altLang="en-US" b="1">
                              <a:latin typeface="Cambria Math" panose="02040503050406030204" pitchFamily="18" charset="0"/>
                            </a:rPr>
                            <m:t>(</m:t>
                          </m:r>
                          <m:r>
                            <a:rPr lang="zh-CN" altLang="en-US" b="1" i="1">
                              <a:latin typeface="Cambria Math" panose="02040503050406030204" pitchFamily="18" charset="0"/>
                            </a:rPr>
                            <m:t>𝒏</m:t>
                          </m:r>
                          <m:r>
                            <a:rPr lang="zh-CN" altLang="en-US" b="1">
                              <a:latin typeface="Cambria Math" panose="02040503050406030204" pitchFamily="18" charset="0"/>
                            </a:rPr>
                            <m:t>−</m:t>
                          </m:r>
                          <m:r>
                            <a:rPr lang="zh-CN" altLang="en-US" b="1" i="1">
                              <a:latin typeface="Cambria Math" panose="02040503050406030204" pitchFamily="18" charset="0"/>
                            </a:rPr>
                            <m:t>𝑬</m:t>
                          </m:r>
                          <m:r>
                            <a:rPr lang="zh-CN" altLang="en-US" b="1">
                              <a:latin typeface="Cambria Math" panose="02040503050406030204" pitchFamily="18" charset="0"/>
                            </a:rPr>
                            <m:t>[</m:t>
                          </m:r>
                          <m:r>
                            <a:rPr lang="zh-CN" altLang="en-US" b="1" i="1">
                              <a:latin typeface="Cambria Math" panose="02040503050406030204" pitchFamily="18" charset="0"/>
                            </a:rPr>
                            <m:t>𝒏</m:t>
                          </m:r>
                          <m:r>
                            <a:rPr lang="zh-CN" altLang="en-US" b="1">
                              <a:latin typeface="Cambria Math" panose="02040503050406030204" pitchFamily="18" charset="0"/>
                            </a:rPr>
                            <m:t>])</m:t>
                          </m:r>
                        </m:e>
                        <m:sup>
                          <m:r>
                            <a:rPr lang="en-US" altLang="zh-CN" b="1" i="1">
                              <a:latin typeface="Cambria Math" panose="02040503050406030204" pitchFamily="18" charset="0"/>
                            </a:rPr>
                            <m:t>𝟐</m:t>
                          </m:r>
                        </m:sup>
                      </m:sSup>
                      <m:r>
                        <a:rPr lang="zh-CN" altLang="en-US" b="1" i="1">
                          <a:latin typeface="Cambria Math" panose="02040503050406030204" pitchFamily="18" charset="0"/>
                        </a:rPr>
                        <m:t>𝒑</m:t>
                      </m:r>
                      <m:r>
                        <a:rPr lang="zh-CN" altLang="en-US" b="1">
                          <a:latin typeface="Cambria Math" panose="02040503050406030204" pitchFamily="18" charset="0"/>
                        </a:rPr>
                        <m:t>(</m:t>
                      </m:r>
                      <m:r>
                        <a:rPr lang="zh-CN" altLang="en-US" b="1" i="1">
                          <a:latin typeface="Cambria Math" panose="02040503050406030204" pitchFamily="18" charset="0"/>
                        </a:rPr>
                        <m:t>𝒏</m:t>
                      </m:r>
                      <m:r>
                        <a:rPr lang="zh-CN" altLang="en-US" b="1">
                          <a:latin typeface="Cambria Math" panose="02040503050406030204" pitchFamily="18" charset="0"/>
                        </a:rPr>
                        <m:t>)</m:t>
                      </m:r>
                      <m:r>
                        <a:rPr lang="zh-CN" altLang="en-US" b="1" i="1">
                          <a:latin typeface="Cambria Math" panose="02040503050406030204" pitchFamily="18" charset="0"/>
                        </a:rPr>
                        <m:t>𝒅𝒏</m:t>
                      </m:r>
                      <m:r>
                        <a:rPr lang="zh-CN" altLang="en-US" b="1">
                          <a:latin typeface="Cambria Math" panose="02040503050406030204" pitchFamily="18" charset="0"/>
                        </a:rPr>
                        <m:t>=</m:t>
                      </m:r>
                      <m:r>
                        <a:rPr lang="zh-CN" altLang="en-US" b="1" i="1">
                          <a:latin typeface="Cambria Math" panose="02040503050406030204" pitchFamily="18" charset="0"/>
                        </a:rPr>
                        <m:t>𝑬</m:t>
                      </m:r>
                      <m:r>
                        <a:rPr lang="zh-CN" altLang="en-US" b="1">
                          <a:latin typeface="Cambria Math" panose="02040503050406030204" pitchFamily="18" charset="0"/>
                        </a:rPr>
                        <m:t>[</m:t>
                      </m:r>
                      <m:sSup>
                        <m:sSupPr>
                          <m:ctrlPr>
                            <a:rPr lang="zh-CN" altLang="en-US" b="1" i="1">
                              <a:latin typeface="Cambria Math" panose="02040503050406030204" pitchFamily="18" charset="0"/>
                            </a:rPr>
                          </m:ctrlPr>
                        </m:sSupPr>
                        <m:e>
                          <m:r>
                            <a:rPr lang="zh-CN" altLang="en-US" b="1" i="1">
                              <a:latin typeface="Cambria Math" panose="02040503050406030204" pitchFamily="18" charset="0"/>
                            </a:rPr>
                            <m:t>𝒏</m:t>
                          </m:r>
                        </m:e>
                        <m:sup>
                          <m:r>
                            <a:rPr lang="zh-CN" altLang="en-US" b="1" i="1">
                              <a:latin typeface="Cambria Math" panose="02040503050406030204" pitchFamily="18" charset="0"/>
                            </a:rPr>
                            <m:t>𝟐</m:t>
                          </m:r>
                        </m:sup>
                      </m:sSup>
                      <m:r>
                        <a:rPr lang="zh-CN" altLang="en-US" b="1">
                          <a:latin typeface="Cambria Math" panose="02040503050406030204" pitchFamily="18" charset="0"/>
                        </a:rPr>
                        <m:t>]−</m:t>
                      </m:r>
                      <m:sSup>
                        <m:sSupPr>
                          <m:ctrlPr>
                            <a:rPr lang="zh-CN" altLang="en-US" b="1" i="1">
                              <a:latin typeface="Cambria Math" panose="02040503050406030204" pitchFamily="18" charset="0"/>
                            </a:rPr>
                          </m:ctrlPr>
                        </m:sSupPr>
                        <m:e>
                          <m:r>
                            <a:rPr lang="zh-CN" altLang="en-US" b="1" i="1">
                              <a:latin typeface="Cambria Math" panose="02040503050406030204" pitchFamily="18" charset="0"/>
                            </a:rPr>
                            <m:t>𝑬</m:t>
                          </m:r>
                        </m:e>
                        <m:sup>
                          <m:r>
                            <a:rPr lang="zh-CN" altLang="en-US" b="1" i="1">
                              <a:latin typeface="Cambria Math" panose="02040503050406030204" pitchFamily="18" charset="0"/>
                            </a:rPr>
                            <m:t>𝟐</m:t>
                          </m:r>
                        </m:sup>
                      </m:sSup>
                      <m:r>
                        <a:rPr lang="zh-CN" altLang="en-US" b="1">
                          <a:latin typeface="Cambria Math" panose="02040503050406030204" pitchFamily="18" charset="0"/>
                        </a:rPr>
                        <m:t>[</m:t>
                      </m:r>
                      <m:r>
                        <a:rPr lang="zh-CN" altLang="en-US" b="1" i="1">
                          <a:latin typeface="Cambria Math" panose="02040503050406030204" pitchFamily="18" charset="0"/>
                        </a:rPr>
                        <m:t>𝒏</m:t>
                      </m:r>
                      <m:r>
                        <a:rPr lang="zh-CN" altLang="en-US" b="1">
                          <a:latin typeface="Cambria Math" panose="02040503050406030204" pitchFamily="18" charset="0"/>
                        </a:rPr>
                        <m:t>]</m:t>
                      </m:r>
                    </m:oMath>
                  </m:oMathPara>
                </a14:m>
                <a:endParaRPr lang="zh-CN" altLang="en-US" b="1" dirty="0"/>
              </a:p>
            </p:txBody>
          </p:sp>
        </mc:Choice>
        <mc:Fallback xmlns="">
          <p:sp>
            <p:nvSpPr>
              <p:cNvPr id="8" name="矩形 7"/>
              <p:cNvSpPr>
                <a:spLocks noRot="1" noChangeAspect="1" noMove="1" noResize="1" noEditPoints="1" noAdjustHandles="1" noChangeArrowheads="1" noChangeShapeType="1" noTextEdit="1"/>
              </p:cNvSpPr>
              <p:nvPr/>
            </p:nvSpPr>
            <p:spPr>
              <a:xfrm>
                <a:off x="2015716" y="2139702"/>
                <a:ext cx="5112568" cy="689932"/>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p:cNvSpPr/>
              <p:nvPr/>
            </p:nvSpPr>
            <p:spPr>
              <a:xfrm>
                <a:off x="2951820" y="3507854"/>
                <a:ext cx="3278590" cy="71917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b="1" i="1">
                          <a:latin typeface="Cambria Math" panose="02040503050406030204" pitchFamily="18" charset="0"/>
                        </a:rPr>
                        <m:t>𝑬</m:t>
                      </m:r>
                      <m:r>
                        <a:rPr lang="zh-CN" altLang="en-US" b="1" i="0">
                          <a:latin typeface="Cambria Math" panose="02040503050406030204" pitchFamily="18" charset="0"/>
                        </a:rPr>
                        <m:t>[</m:t>
                      </m:r>
                      <m:r>
                        <a:rPr lang="zh-CN" altLang="en-US" b="1" i="1">
                          <a:latin typeface="Cambria Math" panose="02040503050406030204" pitchFamily="18" charset="0"/>
                        </a:rPr>
                        <m:t>𝒏</m:t>
                      </m:r>
                      <m:r>
                        <a:rPr lang="zh-CN" altLang="en-US" b="1" i="0">
                          <a:latin typeface="Cambria Math" panose="02040503050406030204" pitchFamily="18" charset="0"/>
                        </a:rPr>
                        <m:t>]=</m:t>
                      </m:r>
                      <m:limUpp>
                        <m:limUppPr>
                          <m:ctrlPr>
                            <a:rPr lang="zh-CN" altLang="en-US" b="1" i="1">
                              <a:latin typeface="Cambria Math" panose="02040503050406030204" pitchFamily="18" charset="0"/>
                            </a:rPr>
                          </m:ctrlPr>
                        </m:limUppPr>
                        <m:e>
                          <m:r>
                            <a:rPr lang="zh-CN" altLang="en-US" b="1" i="1">
                              <a:latin typeface="Cambria Math" panose="02040503050406030204" pitchFamily="18" charset="0"/>
                            </a:rPr>
                            <m:t>𝒏</m:t>
                          </m:r>
                        </m:e>
                        <m:lim>
                          <m:r>
                            <a:rPr lang="zh-CN" altLang="en-US" b="1" i="0">
                              <a:latin typeface="Cambria Math" panose="02040503050406030204" pitchFamily="18" charset="0"/>
                            </a:rPr>
                            <m:t>¯</m:t>
                          </m:r>
                        </m:lim>
                      </m:limUpp>
                      <m:r>
                        <a:rPr lang="zh-CN" altLang="en-US" b="1" i="0">
                          <a:latin typeface="Cambria Math" panose="02040503050406030204" pitchFamily="18" charset="0"/>
                        </a:rPr>
                        <m:t>=</m:t>
                      </m:r>
                      <m:limLow>
                        <m:limLowPr>
                          <m:ctrlPr>
                            <a:rPr lang="zh-CN" altLang="en-US" b="1" i="1">
                              <a:latin typeface="Cambria Math" panose="02040503050406030204" pitchFamily="18" charset="0"/>
                            </a:rPr>
                          </m:ctrlPr>
                        </m:limLowPr>
                        <m:e>
                          <m:r>
                            <a:rPr lang="zh-CN" altLang="en-US" b="1" i="1">
                              <a:latin typeface="Cambria Math" panose="02040503050406030204" pitchFamily="18" charset="0"/>
                            </a:rPr>
                            <m:t>𝒍𝒊𝒎</m:t>
                          </m:r>
                        </m:e>
                        <m:lim>
                          <m:r>
                            <a:rPr lang="zh-CN" altLang="en-US" b="1" i="1">
                              <a:latin typeface="Cambria Math" panose="02040503050406030204" pitchFamily="18" charset="0"/>
                            </a:rPr>
                            <m:t>𝑻</m:t>
                          </m:r>
                          <m:r>
                            <a:rPr lang="zh-CN" altLang="en-US" b="1" i="0">
                              <a:latin typeface="Cambria Math" panose="02040503050406030204" pitchFamily="18" charset="0"/>
                            </a:rPr>
                            <m:t>→∞</m:t>
                          </m:r>
                        </m:lim>
                      </m:limLow>
                      <m:r>
                        <a:rPr lang="zh-CN" altLang="en-US" b="1" i="0">
                          <a:latin typeface="Cambria Math" panose="02040503050406030204" pitchFamily="18" charset="0"/>
                        </a:rPr>
                        <m:t> </m:t>
                      </m:r>
                      <m:f>
                        <m:fPr>
                          <m:ctrlPr>
                            <a:rPr lang="zh-CN" altLang="en-US" b="1" i="1">
                              <a:latin typeface="Cambria Math" panose="02040503050406030204" pitchFamily="18" charset="0"/>
                            </a:rPr>
                          </m:ctrlPr>
                        </m:fPr>
                        <m:num>
                          <m:r>
                            <a:rPr lang="zh-CN" altLang="en-US" b="1" i="0">
                              <a:latin typeface="Cambria Math" panose="02040503050406030204" pitchFamily="18" charset="0"/>
                            </a:rPr>
                            <m:t>𝟏</m:t>
                          </m:r>
                        </m:num>
                        <m:den>
                          <m:r>
                            <a:rPr lang="zh-CN" altLang="en-US" b="1" i="0">
                              <a:latin typeface="Cambria Math" panose="02040503050406030204" pitchFamily="18" charset="0"/>
                            </a:rPr>
                            <m:t>𝟐</m:t>
                          </m:r>
                          <m:r>
                            <a:rPr lang="zh-CN" altLang="en-US" b="1" i="1">
                              <a:latin typeface="Cambria Math" panose="02040503050406030204" pitchFamily="18" charset="0"/>
                            </a:rPr>
                            <m:t>𝑻</m:t>
                          </m:r>
                        </m:den>
                      </m:f>
                      <m:nary>
                        <m:naryPr>
                          <m:limLoc m:val="subSup"/>
                          <m:grow m:val="on"/>
                          <m:ctrlPr>
                            <a:rPr lang="zh-CN" altLang="en-US" b="1" i="1">
                              <a:latin typeface="Cambria Math" panose="02040503050406030204" pitchFamily="18" charset="0"/>
                            </a:rPr>
                          </m:ctrlPr>
                        </m:naryPr>
                        <m:sub>
                          <m:r>
                            <a:rPr lang="zh-CN" altLang="en-US" b="1" i="0">
                              <a:latin typeface="Cambria Math" panose="02040503050406030204" pitchFamily="18" charset="0"/>
                            </a:rPr>
                            <m:t>−</m:t>
                          </m:r>
                          <m:r>
                            <a:rPr lang="zh-CN" altLang="en-US" b="1" i="1">
                              <a:latin typeface="Cambria Math" panose="02040503050406030204" pitchFamily="18" charset="0"/>
                            </a:rPr>
                            <m:t>𝑻</m:t>
                          </m:r>
                        </m:sub>
                        <m:sup>
                          <m:r>
                            <a:rPr lang="zh-CN" altLang="en-US" b="1" i="1">
                              <a:latin typeface="Cambria Math" panose="02040503050406030204" pitchFamily="18" charset="0"/>
                            </a:rPr>
                            <m:t>𝑻</m:t>
                          </m:r>
                        </m:sup>
                        <m:e>
                          <m:r>
                            <a:rPr lang="zh-CN" altLang="en-US" b="1" i="0">
                              <a:latin typeface="Cambria Math" panose="02040503050406030204" pitchFamily="18" charset="0"/>
                            </a:rPr>
                            <m:t> </m:t>
                          </m:r>
                        </m:e>
                      </m:nary>
                      <m:r>
                        <a:rPr lang="zh-CN" altLang="en-US" b="1" i="1">
                          <a:latin typeface="Cambria Math" panose="02040503050406030204" pitchFamily="18" charset="0"/>
                        </a:rPr>
                        <m:t>𝒏</m:t>
                      </m:r>
                      <m:r>
                        <a:rPr lang="zh-CN" altLang="en-US" b="1" i="0">
                          <a:latin typeface="Cambria Math" panose="02040503050406030204" pitchFamily="18" charset="0"/>
                        </a:rPr>
                        <m:t>(</m:t>
                      </m:r>
                      <m:r>
                        <a:rPr lang="zh-CN" altLang="en-US" b="1" i="1">
                          <a:latin typeface="Cambria Math" panose="02040503050406030204" pitchFamily="18" charset="0"/>
                        </a:rPr>
                        <m:t>𝒕</m:t>
                      </m:r>
                      <m:r>
                        <a:rPr lang="zh-CN" altLang="en-US" b="1" i="0">
                          <a:latin typeface="Cambria Math" panose="02040503050406030204" pitchFamily="18" charset="0"/>
                        </a:rPr>
                        <m:t>)</m:t>
                      </m:r>
                      <m:r>
                        <a:rPr lang="zh-CN" altLang="en-US" b="1" i="0">
                          <a:latin typeface="Cambria Math" panose="02040503050406030204" pitchFamily="18" charset="0"/>
                        </a:rPr>
                        <m:t>𝐝</m:t>
                      </m:r>
                      <m:r>
                        <a:rPr lang="zh-CN" altLang="en-US" b="1" i="1">
                          <a:latin typeface="Cambria Math" panose="02040503050406030204" pitchFamily="18" charset="0"/>
                        </a:rPr>
                        <m:t>𝒕</m:t>
                      </m:r>
                    </m:oMath>
                  </m:oMathPara>
                </a14:m>
                <a:endParaRPr lang="zh-CN" altLang="en-US" b="1" dirty="0"/>
              </a:p>
            </p:txBody>
          </p:sp>
        </mc:Choice>
        <mc:Fallback xmlns="">
          <p:sp>
            <p:nvSpPr>
              <p:cNvPr id="12" name="矩形 11"/>
              <p:cNvSpPr>
                <a:spLocks noRot="1" noChangeAspect="1" noMove="1" noResize="1" noEditPoints="1" noAdjustHandles="1" noChangeArrowheads="1" noChangeShapeType="1" noTextEdit="1"/>
              </p:cNvSpPr>
              <p:nvPr/>
            </p:nvSpPr>
            <p:spPr>
              <a:xfrm>
                <a:off x="2951820" y="3507854"/>
                <a:ext cx="3278590" cy="719171"/>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矩形 12"/>
              <p:cNvSpPr/>
              <p:nvPr/>
            </p:nvSpPr>
            <p:spPr>
              <a:xfrm>
                <a:off x="2771800" y="4180421"/>
                <a:ext cx="3610219" cy="71917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b="1" i="1">
                          <a:latin typeface="Cambria Math" panose="02040503050406030204" pitchFamily="18" charset="0"/>
                        </a:rPr>
                        <m:t>𝑬</m:t>
                      </m:r>
                      <m:r>
                        <a:rPr lang="zh-CN" altLang="en-US" b="1" i="0">
                          <a:latin typeface="Cambria Math" panose="02040503050406030204" pitchFamily="18" charset="0"/>
                        </a:rPr>
                        <m:t>[</m:t>
                      </m:r>
                      <m:sSup>
                        <m:sSupPr>
                          <m:ctrlPr>
                            <a:rPr lang="zh-CN" altLang="en-US" b="1" i="1">
                              <a:latin typeface="Cambria Math" panose="02040503050406030204" pitchFamily="18" charset="0"/>
                            </a:rPr>
                          </m:ctrlPr>
                        </m:sSupPr>
                        <m:e>
                          <m:r>
                            <a:rPr lang="zh-CN" altLang="en-US" b="1" i="1">
                              <a:latin typeface="Cambria Math" panose="02040503050406030204" pitchFamily="18" charset="0"/>
                            </a:rPr>
                            <m:t>𝒏</m:t>
                          </m:r>
                        </m:e>
                        <m:sup>
                          <m:r>
                            <a:rPr lang="zh-CN" altLang="en-US" b="1" i="0">
                              <a:latin typeface="Cambria Math" panose="02040503050406030204" pitchFamily="18" charset="0"/>
                            </a:rPr>
                            <m:t>𝟐</m:t>
                          </m:r>
                        </m:sup>
                      </m:sSup>
                      <m:r>
                        <a:rPr lang="zh-CN" altLang="en-US" b="1" i="0">
                          <a:latin typeface="Cambria Math" panose="02040503050406030204" pitchFamily="18" charset="0"/>
                        </a:rPr>
                        <m:t>]=</m:t>
                      </m:r>
                      <m:sSup>
                        <m:sSupPr>
                          <m:ctrlPr>
                            <a:rPr lang="zh-CN" altLang="en-US" b="1" i="1">
                              <a:latin typeface="Cambria Math" panose="02040503050406030204" pitchFamily="18" charset="0"/>
                            </a:rPr>
                          </m:ctrlPr>
                        </m:sSupPr>
                        <m:e>
                          <m:limUpp>
                            <m:limUppPr>
                              <m:ctrlPr>
                                <a:rPr lang="zh-CN" altLang="en-US" b="1" i="1">
                                  <a:latin typeface="Cambria Math" panose="02040503050406030204" pitchFamily="18" charset="0"/>
                                </a:rPr>
                              </m:ctrlPr>
                            </m:limUppPr>
                            <m:e>
                              <m:r>
                                <a:rPr lang="zh-CN" altLang="en-US" b="1" i="1">
                                  <a:latin typeface="Cambria Math" panose="02040503050406030204" pitchFamily="18" charset="0"/>
                                </a:rPr>
                                <m:t>𝒏</m:t>
                              </m:r>
                            </m:e>
                            <m:lim>
                              <m:r>
                                <a:rPr lang="zh-CN" altLang="en-US" b="1" i="0">
                                  <a:latin typeface="Cambria Math" panose="02040503050406030204" pitchFamily="18" charset="0"/>
                                </a:rPr>
                                <m:t>¯</m:t>
                              </m:r>
                            </m:lim>
                          </m:limUpp>
                        </m:e>
                        <m:sup>
                          <m:r>
                            <a:rPr lang="zh-CN" altLang="en-US" b="1" i="0">
                              <a:latin typeface="Cambria Math" panose="02040503050406030204" pitchFamily="18" charset="0"/>
                            </a:rPr>
                            <m:t>𝟐</m:t>
                          </m:r>
                        </m:sup>
                      </m:sSup>
                      <m:r>
                        <a:rPr lang="zh-CN" altLang="en-US" b="1" i="0">
                          <a:latin typeface="Cambria Math" panose="02040503050406030204" pitchFamily="18" charset="0"/>
                        </a:rPr>
                        <m:t>=</m:t>
                      </m:r>
                      <m:limLow>
                        <m:limLowPr>
                          <m:ctrlPr>
                            <a:rPr lang="zh-CN" altLang="en-US" b="1" i="1">
                              <a:latin typeface="Cambria Math" panose="02040503050406030204" pitchFamily="18" charset="0"/>
                            </a:rPr>
                          </m:ctrlPr>
                        </m:limLowPr>
                        <m:e>
                          <m:r>
                            <a:rPr lang="zh-CN" altLang="en-US" b="1" i="1">
                              <a:latin typeface="Cambria Math" panose="02040503050406030204" pitchFamily="18" charset="0"/>
                            </a:rPr>
                            <m:t>𝒍𝒊𝒎</m:t>
                          </m:r>
                        </m:e>
                        <m:lim>
                          <m:r>
                            <a:rPr lang="zh-CN" altLang="en-US" b="1" i="1">
                              <a:latin typeface="Cambria Math" panose="02040503050406030204" pitchFamily="18" charset="0"/>
                            </a:rPr>
                            <m:t>𝑻</m:t>
                          </m:r>
                          <m:r>
                            <a:rPr lang="zh-CN" altLang="en-US" b="1" i="0">
                              <a:latin typeface="Cambria Math" panose="02040503050406030204" pitchFamily="18" charset="0"/>
                            </a:rPr>
                            <m:t>→∞</m:t>
                          </m:r>
                        </m:lim>
                      </m:limLow>
                      <m:r>
                        <a:rPr lang="zh-CN" altLang="en-US" b="1" i="0">
                          <a:latin typeface="Cambria Math" panose="02040503050406030204" pitchFamily="18" charset="0"/>
                        </a:rPr>
                        <m:t> </m:t>
                      </m:r>
                      <m:f>
                        <m:fPr>
                          <m:ctrlPr>
                            <a:rPr lang="zh-CN" altLang="en-US" b="1" i="1">
                              <a:latin typeface="Cambria Math" panose="02040503050406030204" pitchFamily="18" charset="0"/>
                            </a:rPr>
                          </m:ctrlPr>
                        </m:fPr>
                        <m:num>
                          <m:r>
                            <a:rPr lang="zh-CN" altLang="en-US" b="1" i="0">
                              <a:latin typeface="Cambria Math" panose="02040503050406030204" pitchFamily="18" charset="0"/>
                            </a:rPr>
                            <m:t>𝟏</m:t>
                          </m:r>
                        </m:num>
                        <m:den>
                          <m:r>
                            <a:rPr lang="zh-CN" altLang="en-US" b="1" i="0">
                              <a:latin typeface="Cambria Math" panose="02040503050406030204" pitchFamily="18" charset="0"/>
                            </a:rPr>
                            <m:t>𝟐</m:t>
                          </m:r>
                          <m:r>
                            <a:rPr lang="zh-CN" altLang="en-US" b="1" i="1">
                              <a:latin typeface="Cambria Math" panose="02040503050406030204" pitchFamily="18" charset="0"/>
                            </a:rPr>
                            <m:t>𝑻</m:t>
                          </m:r>
                        </m:den>
                      </m:f>
                      <m:nary>
                        <m:naryPr>
                          <m:limLoc m:val="subSup"/>
                          <m:grow m:val="on"/>
                          <m:ctrlPr>
                            <a:rPr lang="zh-CN" altLang="en-US" b="1" i="1">
                              <a:latin typeface="Cambria Math" panose="02040503050406030204" pitchFamily="18" charset="0"/>
                            </a:rPr>
                          </m:ctrlPr>
                        </m:naryPr>
                        <m:sub>
                          <m:r>
                            <a:rPr lang="zh-CN" altLang="en-US" b="1" i="0">
                              <a:latin typeface="Cambria Math" panose="02040503050406030204" pitchFamily="18" charset="0"/>
                            </a:rPr>
                            <m:t>−</m:t>
                          </m:r>
                          <m:r>
                            <a:rPr lang="zh-CN" altLang="en-US" b="1" i="1">
                              <a:latin typeface="Cambria Math" panose="02040503050406030204" pitchFamily="18" charset="0"/>
                            </a:rPr>
                            <m:t>𝑻</m:t>
                          </m:r>
                        </m:sub>
                        <m:sup>
                          <m:r>
                            <a:rPr lang="zh-CN" altLang="en-US" b="1" i="1">
                              <a:latin typeface="Cambria Math" panose="02040503050406030204" pitchFamily="18" charset="0"/>
                            </a:rPr>
                            <m:t>𝑻</m:t>
                          </m:r>
                        </m:sup>
                        <m:e>
                          <m:r>
                            <a:rPr lang="zh-CN" altLang="en-US" b="1" i="0">
                              <a:latin typeface="Cambria Math" panose="02040503050406030204" pitchFamily="18" charset="0"/>
                            </a:rPr>
                            <m:t> </m:t>
                          </m:r>
                        </m:e>
                      </m:nary>
                      <m:sSup>
                        <m:sSupPr>
                          <m:ctrlPr>
                            <a:rPr lang="zh-CN" altLang="en-US" b="1" i="1">
                              <a:latin typeface="Cambria Math" panose="02040503050406030204" pitchFamily="18" charset="0"/>
                            </a:rPr>
                          </m:ctrlPr>
                        </m:sSupPr>
                        <m:e>
                          <m:r>
                            <a:rPr lang="zh-CN" altLang="en-US" b="1" i="1">
                              <a:latin typeface="Cambria Math" panose="02040503050406030204" pitchFamily="18" charset="0"/>
                            </a:rPr>
                            <m:t>𝒏</m:t>
                          </m:r>
                        </m:e>
                        <m:sup>
                          <m:r>
                            <a:rPr lang="zh-CN" altLang="en-US" b="1" i="0">
                              <a:latin typeface="Cambria Math" panose="02040503050406030204" pitchFamily="18" charset="0"/>
                            </a:rPr>
                            <m:t>𝟐</m:t>
                          </m:r>
                        </m:sup>
                      </m:sSup>
                      <m:r>
                        <a:rPr lang="zh-CN" altLang="en-US" b="1" i="0">
                          <a:latin typeface="Cambria Math" panose="02040503050406030204" pitchFamily="18" charset="0"/>
                        </a:rPr>
                        <m:t>(</m:t>
                      </m:r>
                      <m:r>
                        <a:rPr lang="zh-CN" altLang="en-US" b="1" i="1">
                          <a:latin typeface="Cambria Math" panose="02040503050406030204" pitchFamily="18" charset="0"/>
                        </a:rPr>
                        <m:t>𝒕</m:t>
                      </m:r>
                      <m:r>
                        <a:rPr lang="zh-CN" altLang="en-US" b="1" i="0">
                          <a:latin typeface="Cambria Math" panose="02040503050406030204" pitchFamily="18" charset="0"/>
                        </a:rPr>
                        <m:t>)</m:t>
                      </m:r>
                      <m:r>
                        <a:rPr lang="zh-CN" altLang="en-US" b="1" i="0">
                          <a:latin typeface="Cambria Math" panose="02040503050406030204" pitchFamily="18" charset="0"/>
                        </a:rPr>
                        <m:t>𝐝</m:t>
                      </m:r>
                      <m:r>
                        <a:rPr lang="zh-CN" altLang="en-US" b="1" i="1">
                          <a:latin typeface="Cambria Math" panose="02040503050406030204" pitchFamily="18" charset="0"/>
                        </a:rPr>
                        <m:t>𝒕</m:t>
                      </m:r>
                    </m:oMath>
                  </m:oMathPara>
                </a14:m>
                <a:endParaRPr lang="zh-CN" altLang="en-US" b="1" dirty="0"/>
              </a:p>
            </p:txBody>
          </p:sp>
        </mc:Choice>
        <mc:Fallback xmlns="">
          <p:sp>
            <p:nvSpPr>
              <p:cNvPr id="13" name="矩形 12"/>
              <p:cNvSpPr>
                <a:spLocks noRot="1" noChangeAspect="1" noMove="1" noResize="1" noEditPoints="1" noAdjustHandles="1" noChangeArrowheads="1" noChangeShapeType="1" noTextEdit="1"/>
              </p:cNvSpPr>
              <p:nvPr/>
            </p:nvSpPr>
            <p:spPr>
              <a:xfrm>
                <a:off x="2771800" y="4180421"/>
                <a:ext cx="3610219" cy="719171"/>
              </a:xfrm>
              <a:prstGeom prst="rect">
                <a:avLst/>
              </a:prstGeom>
              <a:blipFill>
                <a:blip r:embed="rId5"/>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21114820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1" y="411510"/>
            <a:ext cx="1763687"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1" name="矩形 10"/>
          <p:cNvSpPr/>
          <p:nvPr/>
        </p:nvSpPr>
        <p:spPr>
          <a:xfrm>
            <a:off x="71500" y="434685"/>
            <a:ext cx="1569660" cy="461665"/>
          </a:xfrm>
          <a:prstGeom prst="rect">
            <a:avLst/>
          </a:prstGeom>
        </p:spPr>
        <p:txBody>
          <a:bodyPr wrap="none">
            <a:spAutoFit/>
          </a:bodyPr>
          <a:lstStyle/>
          <a:p>
            <a:r>
              <a:rPr lang="en-US" altLang="zh-CN" sz="2400" b="1" dirty="0">
                <a:solidFill>
                  <a:schemeClr val="bg1"/>
                </a:solidFill>
                <a:latin typeface="Times New Roman" panose="02020603050405020304" pitchFamily="18" charset="0"/>
                <a:ea typeface="微软雅黑" pitchFamily="34" charset="-122"/>
                <a:sym typeface="Times New Roman" panose="02020603050405020304" pitchFamily="18" charset="0"/>
              </a:rPr>
              <a:t> 4.5.1 </a:t>
            </a:r>
            <a:r>
              <a:rPr lang="zh-CN" altLang="en-US" sz="2400" b="1" dirty="0">
                <a:solidFill>
                  <a:schemeClr val="bg1"/>
                </a:solidFill>
                <a:latin typeface="Times New Roman" panose="02020603050405020304" pitchFamily="18" charset="0"/>
                <a:ea typeface="微软雅黑" pitchFamily="34" charset="-122"/>
                <a:sym typeface="Times New Roman" panose="02020603050405020304" pitchFamily="18" charset="0"/>
              </a:rPr>
              <a:t>噪声</a:t>
            </a:r>
          </a:p>
        </p:txBody>
      </p:sp>
      <mc:AlternateContent xmlns:mc="http://schemas.openxmlformats.org/markup-compatibility/2006" xmlns:a14="http://schemas.microsoft.com/office/drawing/2010/main">
        <mc:Choice Requires="a14">
          <p:sp>
            <p:nvSpPr>
              <p:cNvPr id="5" name="矩形 4"/>
              <p:cNvSpPr/>
              <p:nvPr/>
            </p:nvSpPr>
            <p:spPr>
              <a:xfrm>
                <a:off x="241756" y="1876940"/>
                <a:ext cx="8686800" cy="2862322"/>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marL="285750" indent="-285750">
                  <a:lnSpc>
                    <a:spcPct val="125000"/>
                  </a:lnSpc>
                  <a:buClr>
                    <a:schemeClr val="accent3">
                      <a:lumMod val="75000"/>
                    </a:schemeClr>
                  </a:buClr>
                  <a:buFont typeface="Wingdings" pitchFamily="2" charset="2"/>
                  <a:buChar char="Ø"/>
                </a:pPr>
                <a:r>
                  <a:rPr lang="zh-CN" altLang="en-US" b="1" dirty="0">
                    <a:solidFill>
                      <a:schemeClr val="tx1"/>
                    </a:solidFill>
                    <a:latin typeface="Times New Roman" panose="02020603050405020304" pitchFamily="18" charset="0"/>
                    <a:ea typeface="微软雅黑" panose="020B0503020204020204" pitchFamily="34" charset="-122"/>
                  </a:rPr>
                  <a:t>噪声在电子电路中表现为一种</a:t>
                </a:r>
                <a:r>
                  <a:rPr lang="zh-CN" altLang="en-US" b="1" dirty="0">
                    <a:solidFill>
                      <a:schemeClr val="accent1"/>
                    </a:solidFill>
                    <a:latin typeface="Times New Roman" panose="02020603050405020304" pitchFamily="18" charset="0"/>
                    <a:ea typeface="微软雅黑" panose="020B0503020204020204" pitchFamily="34" charset="-122"/>
                  </a:rPr>
                  <a:t>平稳随机</a:t>
                </a:r>
                <a:r>
                  <a:rPr lang="zh-CN" altLang="en-US" b="1" dirty="0">
                    <a:solidFill>
                      <a:schemeClr val="tx1"/>
                    </a:solidFill>
                    <a:latin typeface="Times New Roman" panose="02020603050405020304" pitchFamily="18" charset="0"/>
                    <a:ea typeface="微软雅黑" panose="020B0503020204020204" pitchFamily="34" charset="-122"/>
                  </a:rPr>
                  <a:t>过程；</a:t>
                </a:r>
                <a:endParaRPr lang="en-US" altLang="zh-CN" b="1" dirty="0">
                  <a:solidFill>
                    <a:schemeClr val="tx1"/>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r>
                  <a:rPr lang="zh-CN" altLang="en-US" b="1" dirty="0">
                    <a:solidFill>
                      <a:schemeClr val="tx1"/>
                    </a:solidFill>
                    <a:latin typeface="Times New Roman" panose="02020603050405020304" pitchFamily="18" charset="0"/>
                    <a:ea typeface="微软雅黑" panose="020B0503020204020204" pitchFamily="34" charset="-122"/>
                  </a:rPr>
                  <a:t>平稳随机过程的一个重要特征量是它的自相关函数，表示随机过程两个</a:t>
                </a:r>
                <a:r>
                  <a:rPr lang="zh-CN" altLang="en-US" b="1" dirty="0">
                    <a:solidFill>
                      <a:schemeClr val="accent1"/>
                    </a:solidFill>
                    <a:latin typeface="Times New Roman" panose="02020603050405020304" pitchFamily="18" charset="0"/>
                    <a:ea typeface="微软雅黑" panose="020B0503020204020204" pitchFamily="34" charset="-122"/>
                  </a:rPr>
                  <a:t>不同时间</a:t>
                </a:r>
                <a:r>
                  <a:rPr lang="zh-CN" altLang="en-US" b="1" dirty="0">
                    <a:solidFill>
                      <a:schemeClr val="tx1"/>
                    </a:solidFill>
                    <a:latin typeface="Times New Roman" panose="02020603050405020304" pitchFamily="18" charset="0"/>
                    <a:ea typeface="微软雅黑" panose="020B0503020204020204" pitchFamily="34" charset="-122"/>
                  </a:rPr>
                  <a:t>上的</a:t>
                </a:r>
                <a:r>
                  <a:rPr lang="zh-CN" altLang="en-US" b="1" dirty="0">
                    <a:solidFill>
                      <a:schemeClr val="accent1"/>
                    </a:solidFill>
                    <a:latin typeface="Times New Roman" panose="02020603050405020304" pitchFamily="18" charset="0"/>
                    <a:ea typeface="微软雅黑" panose="020B0503020204020204" pitchFamily="34" charset="-122"/>
                  </a:rPr>
                  <a:t>相关</a:t>
                </a:r>
                <a:r>
                  <a:rPr lang="zh-CN" altLang="en-US" b="1" dirty="0">
                    <a:solidFill>
                      <a:schemeClr val="tx1"/>
                    </a:solidFill>
                    <a:latin typeface="Times New Roman" panose="02020603050405020304" pitchFamily="18" charset="0"/>
                    <a:ea typeface="微软雅黑" panose="020B0503020204020204" pitchFamily="34" charset="-122"/>
                  </a:rPr>
                  <a:t>性；</a:t>
                </a:r>
                <a:endParaRPr lang="en-US" altLang="zh-CN" b="1" dirty="0">
                  <a:solidFill>
                    <a:schemeClr val="tx1"/>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r>
                  <a:rPr lang="zh-CN" altLang="en-US" b="1">
                    <a:solidFill>
                      <a:schemeClr val="tx1"/>
                    </a:solidFill>
                    <a:latin typeface="Times New Roman" panose="02020603050405020304" pitchFamily="18" charset="0"/>
                    <a:ea typeface="微软雅黑" panose="020B0503020204020204" pitchFamily="34" charset="-122"/>
                  </a:rPr>
                  <a:t>自相关函数</a:t>
                </a:r>
                <a:r>
                  <a:rPr lang="zh-CN" altLang="en-US" b="1" dirty="0">
                    <a:solidFill>
                      <a:schemeClr val="tx1"/>
                    </a:solidFill>
                    <a:latin typeface="Times New Roman" panose="02020603050405020304" pitchFamily="18" charset="0"/>
                    <a:ea typeface="微软雅黑" panose="020B0503020204020204" pitchFamily="34" charset="-122"/>
                  </a:rPr>
                  <a:t>定义为：</a:t>
                </a:r>
                <a:endParaRPr lang="en-US" altLang="zh-CN" b="1" dirty="0">
                  <a:solidFill>
                    <a:schemeClr val="tx1"/>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endParaRPr lang="en-US" altLang="zh-CN" b="1" dirty="0">
                  <a:solidFill>
                    <a:schemeClr val="tx1"/>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endParaRPr lang="en-US" altLang="zh-CN" b="1" dirty="0">
                  <a:solidFill>
                    <a:schemeClr val="tx1"/>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r>
                  <a:rPr lang="zh-CN" altLang="en-US" b="1" dirty="0">
                    <a:solidFill>
                      <a:schemeClr val="tx1"/>
                    </a:solidFill>
                    <a:latin typeface="Times New Roman" panose="02020603050405020304" pitchFamily="18" charset="0"/>
                    <a:ea typeface="微软雅黑" panose="020B0503020204020204" pitchFamily="34" charset="-122"/>
                  </a:rPr>
                  <a:t>电噪声的相关函数具有以下特性：</a:t>
                </a:r>
                <a:endParaRPr lang="en-US" altLang="zh-CN" b="1" dirty="0">
                  <a:solidFill>
                    <a:schemeClr val="tx1"/>
                  </a:solidFill>
                  <a:latin typeface="Times New Roman" panose="02020603050405020304" pitchFamily="18" charset="0"/>
                  <a:ea typeface="微软雅黑" panose="020B0503020204020204" pitchFamily="34" charset="-122"/>
                </a:endParaRPr>
              </a:p>
              <a:p>
                <a:pPr marL="742950" lvl="2" indent="-285750">
                  <a:lnSpc>
                    <a:spcPct val="125000"/>
                  </a:lnSpc>
                  <a:buClr>
                    <a:schemeClr val="accent3">
                      <a:lumMod val="75000"/>
                    </a:schemeClr>
                  </a:buClr>
                  <a:buFont typeface="Wingdings" panose="05000000000000000000" pitchFamily="2" charset="2"/>
                  <a:buChar char="u"/>
                </a:pPr>
                <a14:m>
                  <m:oMath xmlns:m="http://schemas.openxmlformats.org/officeDocument/2006/math">
                    <m:r>
                      <a:rPr lang="en-US" altLang="zh-CN" b="1" i="1">
                        <a:solidFill>
                          <a:schemeClr val="tx1"/>
                        </a:solidFill>
                        <a:latin typeface="Cambria Math" panose="02040503050406030204" pitchFamily="18" charset="0"/>
                        <a:ea typeface="微软雅黑" panose="020B0503020204020204" pitchFamily="34" charset="-122"/>
                      </a:rPr>
                      <m:t>𝑹</m:t>
                    </m:r>
                    <m:d>
                      <m:dPr>
                        <m:ctrlPr>
                          <a:rPr lang="zh-CN" altLang="zh-CN" b="1" i="1">
                            <a:solidFill>
                              <a:schemeClr val="tx1"/>
                            </a:solidFill>
                            <a:latin typeface="Cambria Math" panose="02040503050406030204" pitchFamily="18" charset="0"/>
                            <a:ea typeface="微软雅黑" panose="020B0503020204020204" pitchFamily="34" charset="-122"/>
                          </a:rPr>
                        </m:ctrlPr>
                      </m:dPr>
                      <m:e>
                        <m:r>
                          <a:rPr lang="en-US" altLang="zh-CN" b="1" i="1">
                            <a:solidFill>
                              <a:schemeClr val="tx1"/>
                            </a:solidFill>
                            <a:latin typeface="Cambria Math" panose="02040503050406030204" pitchFamily="18" charset="0"/>
                            <a:ea typeface="微软雅黑" panose="020B0503020204020204" pitchFamily="34" charset="-122"/>
                          </a:rPr>
                          <m:t>𝝉</m:t>
                        </m:r>
                      </m:e>
                    </m:d>
                  </m:oMath>
                </a14:m>
                <a:r>
                  <a:rPr lang="en-US" altLang="zh-CN" b="1" dirty="0">
                    <a:solidFill>
                      <a:schemeClr val="tx1"/>
                    </a:solidFill>
                    <a:latin typeface="Times New Roman" panose="02020603050405020304" pitchFamily="18" charset="0"/>
                    <a:ea typeface="微软雅黑" panose="020B0503020204020204" pitchFamily="34" charset="-122"/>
                  </a:rPr>
                  <a:t> </a:t>
                </a:r>
                <a:r>
                  <a:rPr lang="zh-CN" altLang="zh-CN" b="1" dirty="0">
                    <a:solidFill>
                      <a:schemeClr val="tx1"/>
                    </a:solidFill>
                    <a:latin typeface="Times New Roman" panose="02020603050405020304" pitchFamily="18" charset="0"/>
                    <a:ea typeface="微软雅黑" panose="020B0503020204020204" pitchFamily="34" charset="-122"/>
                  </a:rPr>
                  <a:t>仅与时间差</a:t>
                </a:r>
                <a14:m>
                  <m:oMath xmlns:m="http://schemas.openxmlformats.org/officeDocument/2006/math">
                    <m:r>
                      <a:rPr lang="en-US" altLang="zh-CN" b="1" i="1">
                        <a:solidFill>
                          <a:schemeClr val="tx1"/>
                        </a:solidFill>
                        <a:latin typeface="Cambria Math" panose="02040503050406030204" pitchFamily="18" charset="0"/>
                        <a:ea typeface="微软雅黑" panose="020B0503020204020204" pitchFamily="34" charset="-122"/>
                      </a:rPr>
                      <m:t>𝝉</m:t>
                    </m:r>
                  </m:oMath>
                </a14:m>
                <a:r>
                  <a:rPr lang="zh-CN" altLang="zh-CN" b="1" dirty="0">
                    <a:solidFill>
                      <a:schemeClr val="tx1"/>
                    </a:solidFill>
                    <a:latin typeface="Times New Roman" panose="02020603050405020304" pitchFamily="18" charset="0"/>
                    <a:ea typeface="微软雅黑" panose="020B0503020204020204" pitchFamily="34" charset="-122"/>
                  </a:rPr>
                  <a:t>有关，与计算的时间起点无关</a:t>
                </a:r>
                <a:r>
                  <a:rPr lang="zh-CN" altLang="en-US" b="1" dirty="0">
                    <a:solidFill>
                      <a:schemeClr val="tx1"/>
                    </a:solidFill>
                    <a:latin typeface="Times New Roman" panose="02020603050405020304" pitchFamily="18" charset="0"/>
                    <a:ea typeface="微软雅黑" panose="020B0503020204020204" pitchFamily="34" charset="-122"/>
                  </a:rPr>
                  <a:t>；</a:t>
                </a:r>
                <a:endParaRPr lang="en-US" altLang="zh-CN" b="1" dirty="0">
                  <a:solidFill>
                    <a:schemeClr val="tx1"/>
                  </a:solidFill>
                  <a:latin typeface="Times New Roman" panose="02020603050405020304" pitchFamily="18" charset="0"/>
                  <a:ea typeface="微软雅黑" panose="020B0503020204020204" pitchFamily="34" charset="-122"/>
                </a:endParaRPr>
              </a:p>
            </p:txBody>
          </p:sp>
        </mc:Choice>
        <mc:Fallback xmlns="">
          <p:sp>
            <p:nvSpPr>
              <p:cNvPr id="5" name="矩形 4"/>
              <p:cNvSpPr>
                <a:spLocks noRot="1" noChangeAspect="1" noMove="1" noResize="1" noEditPoints="1" noAdjustHandles="1" noChangeArrowheads="1" noChangeShapeType="1" noTextEdit="1"/>
              </p:cNvSpPr>
              <p:nvPr/>
            </p:nvSpPr>
            <p:spPr>
              <a:xfrm>
                <a:off x="241756" y="1876940"/>
                <a:ext cx="8686800" cy="2862322"/>
              </a:xfrm>
              <a:prstGeom prst="rect">
                <a:avLst/>
              </a:prstGeom>
              <a:blipFill>
                <a:blip r:embed="rId3"/>
                <a:stretch>
                  <a:fillRect l="-350" b="-1057"/>
                </a:stretch>
              </a:blipFill>
            </p:spPr>
            <p:txBody>
              <a:bodyPr/>
              <a:lstStyle/>
              <a:p>
                <a:r>
                  <a:rPr lang="zh-CN" altLang="en-US">
                    <a:noFill/>
                  </a:rPr>
                  <a:t> </a:t>
                </a:r>
              </a:p>
            </p:txBody>
          </p:sp>
        </mc:Fallback>
      </mc:AlternateContent>
      <p:sp>
        <p:nvSpPr>
          <p:cNvPr id="6" name="矩形 5"/>
          <p:cNvSpPr/>
          <p:nvPr/>
        </p:nvSpPr>
        <p:spPr>
          <a:xfrm>
            <a:off x="899592" y="1349073"/>
            <a:ext cx="2340260" cy="369332"/>
          </a:xfrm>
          <a:prstGeom prst="rect">
            <a:avLst/>
          </a:prstGeom>
          <a:ln>
            <a:solidFill>
              <a:schemeClr val="accent3">
                <a:lumMod val="75000"/>
              </a:schemeClr>
            </a:solidFill>
          </a:ln>
        </p:spPr>
        <p:style>
          <a:lnRef idx="2">
            <a:schemeClr val="accent3"/>
          </a:lnRef>
          <a:fillRef idx="1">
            <a:schemeClr val="lt1"/>
          </a:fillRef>
          <a:effectRef idx="0">
            <a:schemeClr val="accent3"/>
          </a:effectRef>
          <a:fontRef idx="minor">
            <a:schemeClr val="dk1"/>
          </a:fontRef>
        </p:style>
        <p:txBody>
          <a:bodyPr wrap="square">
            <a:spAutoFit/>
          </a:bodyPr>
          <a:lstStyle/>
          <a:p>
            <a:pPr lvl="0" algn="ct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噪声的自相关函数</a:t>
            </a:r>
          </a:p>
        </p:txBody>
      </p:sp>
      <p:sp>
        <p:nvSpPr>
          <p:cNvPr id="7" name="七角星 6"/>
          <p:cNvSpPr/>
          <p:nvPr/>
        </p:nvSpPr>
        <p:spPr>
          <a:xfrm>
            <a:off x="395536" y="1102850"/>
            <a:ext cx="648072" cy="576064"/>
          </a:xfrm>
          <a:prstGeom prst="star7">
            <a:avLst/>
          </a:prstGeom>
          <a:solidFill>
            <a:schemeClr val="accent3">
              <a:lumMod val="40000"/>
              <a:lumOff val="60000"/>
            </a:schemeClr>
          </a:solidFill>
          <a:ln>
            <a:solidFill>
              <a:schemeClr val="accent3">
                <a:lumMod val="75000"/>
              </a:schemeClr>
            </a:solidFill>
          </a:ln>
          <a:scene3d>
            <a:camera prst="orthographicFront"/>
            <a:lightRig rig="threePt" dir="t"/>
          </a:scene3d>
          <a:sp3d>
            <a:bevelT w="152400" h="50800" prst="softRound"/>
          </a:sp3d>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CN" sz="2800" b="1" dirty="0">
                <a:latin typeface="Times New Roman" panose="02020603050405020304" pitchFamily="18" charset="0"/>
                <a:ea typeface="微软雅黑" panose="020B0503020204020204" pitchFamily="34" charset="-122"/>
                <a:sym typeface="Times New Roman" panose="02020603050405020304" pitchFamily="18" charset="0"/>
              </a:rPr>
              <a:t>2</a:t>
            </a:r>
            <a:endParaRPr lang="zh-CN" altLang="en-US" sz="2800" b="1" dirty="0">
              <a:latin typeface="Times New Roman" panose="02020603050405020304" pitchFamily="18" charset="0"/>
              <a:ea typeface="微软雅黑" panose="020B0503020204020204" pitchFamily="34" charset="-122"/>
              <a:sym typeface="Times New Roman" panose="02020603050405020304" pitchFamily="18" charset="0"/>
            </a:endParaRPr>
          </a:p>
        </p:txBody>
      </p:sp>
      <mc:AlternateContent xmlns:mc="http://schemas.openxmlformats.org/markup-compatibility/2006" xmlns:a14="http://schemas.microsoft.com/office/drawing/2010/main">
        <mc:Choice Requires="a14">
          <p:sp>
            <p:nvSpPr>
              <p:cNvPr id="2" name="矩形 1"/>
              <p:cNvSpPr/>
              <p:nvPr/>
            </p:nvSpPr>
            <p:spPr>
              <a:xfrm>
                <a:off x="2768041" y="3255826"/>
                <a:ext cx="3640163" cy="71917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ctrlPr>
                            <a:rPr lang="zh-CN" altLang="en-US" b="1" i="1">
                              <a:latin typeface="Cambria Math" panose="02040503050406030204" pitchFamily="18" charset="0"/>
                            </a:rPr>
                          </m:ctrlPr>
                        </m:dPr>
                        <m:e>
                          <m:r>
                            <a:rPr lang="zh-CN" altLang="en-US" b="1" i="1">
                              <a:latin typeface="Cambria Math" panose="02040503050406030204" pitchFamily="18" charset="0"/>
                            </a:rPr>
                            <m:t>𝑹</m:t>
                          </m:r>
                          <m:d>
                            <m:dPr>
                              <m:endChr m:val=""/>
                              <m:ctrlPr>
                                <a:rPr lang="zh-CN" altLang="en-US" b="1" i="1">
                                  <a:latin typeface="Cambria Math" panose="02040503050406030204" pitchFamily="18" charset="0"/>
                                </a:rPr>
                              </m:ctrlPr>
                            </m:dPr>
                            <m:e>
                              <m:m>
                                <m:mPr>
                                  <m:mcs>
                                    <m:mc>
                                      <m:mcPr>
                                        <m:count m:val="1"/>
                                        <m:mcJc m:val="center"/>
                                      </m:mcPr>
                                    </m:mc>
                                  </m:mcs>
                                  <m:ctrlPr>
                                    <a:rPr lang="zh-CN" altLang="en-US" b="1" i="1">
                                      <a:latin typeface="Cambria Math" panose="02040503050406030204" pitchFamily="18" charset="0"/>
                                    </a:rPr>
                                  </m:ctrlPr>
                                </m:mPr>
                                <m:mr>
                                  <m:e>
                                    <m:r>
                                      <a:rPr lang="zh-CN" altLang="en-US" b="1" i="1">
                                        <a:latin typeface="Cambria Math" panose="02040503050406030204" pitchFamily="18" charset="0"/>
                                      </a:rPr>
                                      <m:t>𝝉</m:t>
                                    </m:r>
                                  </m:e>
                                </m:mr>
                              </m:m>
                            </m:e>
                          </m:d>
                        </m:e>
                      </m:d>
                      <m:r>
                        <a:rPr lang="zh-CN" altLang="en-US" b="1" i="0">
                          <a:latin typeface="Cambria Math" panose="02040503050406030204" pitchFamily="18" charset="0"/>
                        </a:rPr>
                        <m:t>=</m:t>
                      </m:r>
                      <m:limLow>
                        <m:limLowPr>
                          <m:ctrlPr>
                            <a:rPr lang="zh-CN" altLang="en-US" b="1" i="1">
                              <a:latin typeface="Cambria Math" panose="02040503050406030204" pitchFamily="18" charset="0"/>
                            </a:rPr>
                          </m:ctrlPr>
                        </m:limLowPr>
                        <m:e>
                          <m:r>
                            <a:rPr lang="zh-CN" altLang="en-US" b="1" i="0">
                              <a:latin typeface="Cambria Math" panose="02040503050406030204" pitchFamily="18" charset="0"/>
                            </a:rPr>
                            <m:t>𝐥𝐢𝐦</m:t>
                          </m:r>
                        </m:e>
                        <m:lim>
                          <m:r>
                            <a:rPr lang="zh-CN" altLang="en-US" b="1" i="1">
                              <a:latin typeface="Cambria Math" panose="02040503050406030204" pitchFamily="18" charset="0"/>
                            </a:rPr>
                            <m:t>𝑻</m:t>
                          </m:r>
                          <m:r>
                            <a:rPr lang="zh-CN" altLang="en-US" b="1" i="0">
                              <a:latin typeface="Cambria Math" panose="02040503050406030204" pitchFamily="18" charset="0"/>
                            </a:rPr>
                            <m:t>→∞</m:t>
                          </m:r>
                        </m:lim>
                      </m:limLow>
                      <m:f>
                        <m:fPr>
                          <m:ctrlPr>
                            <a:rPr lang="zh-CN" altLang="en-US" b="1" i="1">
                              <a:latin typeface="Cambria Math" panose="02040503050406030204" pitchFamily="18" charset="0"/>
                            </a:rPr>
                          </m:ctrlPr>
                        </m:fPr>
                        <m:num>
                          <m:r>
                            <a:rPr lang="zh-CN" altLang="en-US" b="1" i="0">
                              <a:latin typeface="Cambria Math" panose="02040503050406030204" pitchFamily="18" charset="0"/>
                            </a:rPr>
                            <m:t>𝟏</m:t>
                          </m:r>
                        </m:num>
                        <m:den>
                          <m:r>
                            <a:rPr lang="zh-CN" altLang="en-US" b="1" i="0">
                              <a:latin typeface="Cambria Math" panose="02040503050406030204" pitchFamily="18" charset="0"/>
                            </a:rPr>
                            <m:t>𝟐</m:t>
                          </m:r>
                          <m:r>
                            <a:rPr lang="zh-CN" altLang="en-US" b="1" i="1">
                              <a:latin typeface="Cambria Math" panose="02040503050406030204" pitchFamily="18" charset="0"/>
                            </a:rPr>
                            <m:t>𝑻</m:t>
                          </m:r>
                        </m:den>
                      </m:f>
                      <m:nary>
                        <m:naryPr>
                          <m:limLoc m:val="subSup"/>
                          <m:ctrlPr>
                            <a:rPr lang="zh-CN" altLang="en-US" b="1" i="1">
                              <a:latin typeface="Cambria Math" panose="02040503050406030204" pitchFamily="18" charset="0"/>
                            </a:rPr>
                          </m:ctrlPr>
                        </m:naryPr>
                        <m:sub>
                          <m:r>
                            <a:rPr lang="zh-CN" altLang="en-US" b="1" i="0">
                              <a:latin typeface="Cambria Math" panose="02040503050406030204" pitchFamily="18" charset="0"/>
                            </a:rPr>
                            <m:t>−</m:t>
                          </m:r>
                          <m:r>
                            <a:rPr lang="zh-CN" altLang="en-US" b="1" i="1">
                              <a:latin typeface="Cambria Math" panose="02040503050406030204" pitchFamily="18" charset="0"/>
                            </a:rPr>
                            <m:t>𝑻</m:t>
                          </m:r>
                        </m:sub>
                        <m:sup>
                          <m:r>
                            <a:rPr lang="zh-CN" altLang="en-US" b="1" i="1">
                              <a:latin typeface="Cambria Math" panose="02040503050406030204" pitchFamily="18" charset="0"/>
                            </a:rPr>
                            <m:t>𝑻</m:t>
                          </m:r>
                        </m:sup>
                        <m:e>
                          <m:r>
                            <a:rPr lang="zh-CN" altLang="en-US" b="1" i="1">
                              <a:latin typeface="Cambria Math" panose="02040503050406030204" pitchFamily="18" charset="0"/>
                            </a:rPr>
                            <m:t>𝒏</m:t>
                          </m:r>
                        </m:e>
                      </m:nary>
                      <m:d>
                        <m:dPr>
                          <m:ctrlPr>
                            <a:rPr lang="zh-CN" altLang="en-US" b="1" i="1">
                              <a:latin typeface="Cambria Math" panose="02040503050406030204" pitchFamily="18" charset="0"/>
                            </a:rPr>
                          </m:ctrlPr>
                        </m:dPr>
                        <m:e>
                          <m:m>
                            <m:mPr>
                              <m:mcs>
                                <m:mc>
                                  <m:mcPr>
                                    <m:count m:val="1"/>
                                    <m:mcJc m:val="center"/>
                                  </m:mcPr>
                                </m:mc>
                              </m:mcs>
                              <m:ctrlPr>
                                <a:rPr lang="zh-CN" altLang="en-US" b="1" i="1">
                                  <a:latin typeface="Cambria Math" panose="02040503050406030204" pitchFamily="18" charset="0"/>
                                </a:rPr>
                              </m:ctrlPr>
                            </m:mPr>
                            <m:mr>
                              <m:e>
                                <m:r>
                                  <a:rPr lang="zh-CN" altLang="en-US" b="1" i="1">
                                    <a:latin typeface="Cambria Math" panose="02040503050406030204" pitchFamily="18" charset="0"/>
                                  </a:rPr>
                                  <m:t>𝒕</m:t>
                                </m:r>
                              </m:e>
                            </m:mr>
                          </m:m>
                        </m:e>
                      </m:d>
                      <m:r>
                        <a:rPr lang="zh-CN" altLang="en-US" b="1" i="1">
                          <a:latin typeface="Cambria Math" panose="02040503050406030204" pitchFamily="18" charset="0"/>
                        </a:rPr>
                        <m:t>𝒏</m:t>
                      </m:r>
                      <m:d>
                        <m:dPr>
                          <m:ctrlPr>
                            <a:rPr lang="zh-CN" altLang="en-US" b="1" i="1">
                              <a:latin typeface="Cambria Math" panose="02040503050406030204" pitchFamily="18" charset="0"/>
                            </a:rPr>
                          </m:ctrlPr>
                        </m:dPr>
                        <m:e>
                          <m:m>
                            <m:mPr>
                              <m:mcs>
                                <m:mc>
                                  <m:mcPr>
                                    <m:count m:val="1"/>
                                    <m:mcJc m:val="center"/>
                                  </m:mcPr>
                                </m:mc>
                              </m:mcs>
                              <m:ctrlPr>
                                <a:rPr lang="zh-CN" altLang="en-US" b="1" i="1">
                                  <a:latin typeface="Cambria Math" panose="02040503050406030204" pitchFamily="18" charset="0"/>
                                </a:rPr>
                              </m:ctrlPr>
                            </m:mPr>
                            <m:mr>
                              <m:e>
                                <m:r>
                                  <a:rPr lang="zh-CN" altLang="en-US" b="1" i="1">
                                    <a:latin typeface="Cambria Math" panose="02040503050406030204" pitchFamily="18" charset="0"/>
                                  </a:rPr>
                                  <m:t>𝒕</m:t>
                                </m:r>
                              </m:e>
                            </m:mr>
                          </m:m>
                          <m:r>
                            <a:rPr lang="zh-CN" altLang="en-US" b="1" i="0">
                              <a:latin typeface="Cambria Math" panose="02040503050406030204" pitchFamily="18" charset="0"/>
                            </a:rPr>
                            <m:t>−</m:t>
                          </m:r>
                          <m:r>
                            <a:rPr lang="zh-CN" altLang="en-US" b="1" i="1">
                              <a:latin typeface="Cambria Math" panose="02040503050406030204" pitchFamily="18" charset="0"/>
                            </a:rPr>
                            <m:t>𝝉</m:t>
                          </m:r>
                        </m:e>
                      </m:d>
                      <m:r>
                        <a:rPr lang="zh-CN" altLang="en-US" b="1" i="0">
                          <a:latin typeface="Cambria Math" panose="02040503050406030204" pitchFamily="18" charset="0"/>
                        </a:rPr>
                        <m:t>𝐝</m:t>
                      </m:r>
                      <m:r>
                        <a:rPr lang="zh-CN" altLang="en-US" b="1" i="1">
                          <a:latin typeface="Cambria Math" panose="02040503050406030204" pitchFamily="18" charset="0"/>
                        </a:rPr>
                        <m:t>𝒕</m:t>
                      </m:r>
                    </m:oMath>
                  </m:oMathPara>
                </a14:m>
                <a:endParaRPr lang="zh-CN" altLang="en-US" b="1" dirty="0"/>
              </a:p>
            </p:txBody>
          </p:sp>
        </mc:Choice>
        <mc:Fallback xmlns="">
          <p:sp>
            <p:nvSpPr>
              <p:cNvPr id="2" name="矩形 1"/>
              <p:cNvSpPr>
                <a:spLocks noRot="1" noChangeAspect="1" noMove="1" noResize="1" noEditPoints="1" noAdjustHandles="1" noChangeArrowheads="1" noChangeShapeType="1" noTextEdit="1"/>
              </p:cNvSpPr>
              <p:nvPr/>
            </p:nvSpPr>
            <p:spPr>
              <a:xfrm>
                <a:off x="2768041" y="3255826"/>
                <a:ext cx="3640163" cy="719171"/>
              </a:xfrm>
              <a:prstGeom prst="rect">
                <a:avLst/>
              </a:prstGeom>
              <a:blipFill>
                <a:blip r:embed="rId4"/>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40105864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1" y="411510"/>
            <a:ext cx="1763687"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1" name="矩形 10"/>
          <p:cNvSpPr/>
          <p:nvPr/>
        </p:nvSpPr>
        <p:spPr>
          <a:xfrm>
            <a:off x="71500" y="434685"/>
            <a:ext cx="1569660" cy="461665"/>
          </a:xfrm>
          <a:prstGeom prst="rect">
            <a:avLst/>
          </a:prstGeom>
        </p:spPr>
        <p:txBody>
          <a:bodyPr wrap="none">
            <a:spAutoFit/>
          </a:bodyPr>
          <a:lstStyle/>
          <a:p>
            <a:r>
              <a:rPr lang="en-US" altLang="zh-CN" sz="2400" b="1" dirty="0">
                <a:solidFill>
                  <a:schemeClr val="bg1"/>
                </a:solidFill>
                <a:latin typeface="Times New Roman" panose="02020603050405020304" pitchFamily="18" charset="0"/>
                <a:ea typeface="微软雅黑" pitchFamily="34" charset="-122"/>
                <a:sym typeface="Times New Roman" panose="02020603050405020304" pitchFamily="18" charset="0"/>
              </a:rPr>
              <a:t> 4.5.1 </a:t>
            </a:r>
            <a:r>
              <a:rPr lang="zh-CN" altLang="en-US" sz="2400" b="1" dirty="0">
                <a:solidFill>
                  <a:schemeClr val="bg1"/>
                </a:solidFill>
                <a:latin typeface="Times New Roman" panose="02020603050405020304" pitchFamily="18" charset="0"/>
                <a:ea typeface="微软雅黑" pitchFamily="34" charset="-122"/>
                <a:sym typeface="Times New Roman" panose="02020603050405020304" pitchFamily="18" charset="0"/>
              </a:rPr>
              <a:t>噪声</a:t>
            </a:r>
          </a:p>
        </p:txBody>
      </p:sp>
      <mc:AlternateContent xmlns:mc="http://schemas.openxmlformats.org/markup-compatibility/2006" xmlns:a14="http://schemas.microsoft.com/office/drawing/2010/main">
        <mc:Choice Requires="a14">
          <p:sp>
            <p:nvSpPr>
              <p:cNvPr id="5" name="矩形 4"/>
              <p:cNvSpPr/>
              <p:nvPr/>
            </p:nvSpPr>
            <p:spPr>
              <a:xfrm>
                <a:off x="241756" y="1876940"/>
                <a:ext cx="8686800" cy="2862322"/>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marL="742950" lvl="2" indent="-285750">
                  <a:lnSpc>
                    <a:spcPct val="125000"/>
                  </a:lnSpc>
                  <a:buClr>
                    <a:schemeClr val="accent3">
                      <a:lumMod val="75000"/>
                    </a:schemeClr>
                  </a:buClr>
                  <a:buFont typeface="Wingdings" panose="05000000000000000000" pitchFamily="2" charset="2"/>
                  <a:buChar char="u"/>
                </a:pPr>
                <a:r>
                  <a:rPr lang="zh-CN" altLang="zh-CN" b="1" dirty="0">
                    <a:solidFill>
                      <a:schemeClr val="tx1"/>
                    </a:solidFill>
                    <a:latin typeface="Times New Roman" panose="02020603050405020304" pitchFamily="18" charset="0"/>
                    <a:ea typeface="微软雅黑" panose="020B0503020204020204" pitchFamily="34" charset="-122"/>
                  </a:rPr>
                  <a:t>由于绝大多数噪声相互独立，因此</a:t>
                </a:r>
                <a14:m>
                  <m:oMath xmlns:m="http://schemas.openxmlformats.org/officeDocument/2006/math">
                    <m:r>
                      <a:rPr lang="en-US" altLang="zh-CN" b="1" i="1">
                        <a:solidFill>
                          <a:schemeClr val="tx1"/>
                        </a:solidFill>
                        <a:latin typeface="Cambria Math" panose="02040503050406030204" pitchFamily="18" charset="0"/>
                        <a:ea typeface="微软雅黑" panose="020B0503020204020204" pitchFamily="34" charset="-122"/>
                      </a:rPr>
                      <m:t>𝑹</m:t>
                    </m:r>
                    <m:d>
                      <m:dPr>
                        <m:ctrlPr>
                          <a:rPr lang="zh-CN" altLang="zh-CN" b="1" i="1">
                            <a:solidFill>
                              <a:schemeClr val="tx1"/>
                            </a:solidFill>
                            <a:latin typeface="Cambria Math" panose="02040503050406030204" pitchFamily="18" charset="0"/>
                            <a:ea typeface="微软雅黑" panose="020B0503020204020204" pitchFamily="34" charset="-122"/>
                          </a:rPr>
                        </m:ctrlPr>
                      </m:dPr>
                      <m:e>
                        <m:r>
                          <a:rPr lang="en-US" altLang="zh-CN" b="1" i="1">
                            <a:solidFill>
                              <a:schemeClr val="tx1"/>
                            </a:solidFill>
                            <a:latin typeface="Cambria Math" panose="02040503050406030204" pitchFamily="18" charset="0"/>
                            <a:ea typeface="微软雅黑" panose="020B0503020204020204" pitchFamily="34" charset="-122"/>
                          </a:rPr>
                          <m:t>𝝉</m:t>
                        </m:r>
                      </m:e>
                    </m:d>
                  </m:oMath>
                </a14:m>
                <a:r>
                  <a:rPr lang="zh-CN" altLang="zh-CN" b="1" dirty="0">
                    <a:solidFill>
                      <a:schemeClr val="tx1"/>
                    </a:solidFill>
                    <a:latin typeface="Times New Roman" panose="02020603050405020304" pitchFamily="18" charset="0"/>
                    <a:ea typeface="微软雅黑" panose="020B0503020204020204" pitchFamily="34" charset="-122"/>
                  </a:rPr>
                  <a:t>随</a:t>
                </a:r>
                <a14:m>
                  <m:oMath xmlns:m="http://schemas.openxmlformats.org/officeDocument/2006/math">
                    <m:r>
                      <a:rPr lang="en-US" altLang="zh-CN" b="1" i="1">
                        <a:solidFill>
                          <a:schemeClr val="tx1"/>
                        </a:solidFill>
                        <a:latin typeface="Cambria Math" panose="02040503050406030204" pitchFamily="18" charset="0"/>
                        <a:ea typeface="微软雅黑" panose="020B0503020204020204" pitchFamily="34" charset="-122"/>
                      </a:rPr>
                      <m:t>𝝉</m:t>
                    </m:r>
                  </m:oMath>
                </a14:m>
                <a:r>
                  <a:rPr lang="zh-CN" altLang="zh-CN" b="1" dirty="0">
                    <a:solidFill>
                      <a:schemeClr val="tx1"/>
                    </a:solidFill>
                    <a:latin typeface="Times New Roman" panose="02020603050405020304" pitchFamily="18" charset="0"/>
                    <a:ea typeface="微软雅黑" panose="020B0503020204020204" pitchFamily="34" charset="-122"/>
                  </a:rPr>
                  <a:t>增加而衰减，表示随机过程在时间上相关性逐渐减小。当</a:t>
                </a:r>
                <a14:m>
                  <m:oMath xmlns:m="http://schemas.openxmlformats.org/officeDocument/2006/math">
                    <m:r>
                      <a:rPr lang="en-US" altLang="zh-CN" b="1" i="1">
                        <a:solidFill>
                          <a:schemeClr val="tx1"/>
                        </a:solidFill>
                        <a:latin typeface="Cambria Math" panose="02040503050406030204" pitchFamily="18" charset="0"/>
                        <a:ea typeface="微软雅黑" panose="020B0503020204020204" pitchFamily="34" charset="-122"/>
                      </a:rPr>
                      <m:t>𝝉</m:t>
                    </m:r>
                    <m:r>
                      <a:rPr lang="en-US" altLang="zh-CN" b="1">
                        <a:solidFill>
                          <a:schemeClr val="tx1"/>
                        </a:solidFill>
                        <a:latin typeface="Cambria Math" panose="02040503050406030204" pitchFamily="18" charset="0"/>
                        <a:ea typeface="微软雅黑" panose="020B0503020204020204" pitchFamily="34" charset="-122"/>
                      </a:rPr>
                      <m:t>→∞</m:t>
                    </m:r>
                  </m:oMath>
                </a14:m>
                <a:r>
                  <a:rPr lang="zh-CN" altLang="zh-CN" b="1" dirty="0">
                    <a:solidFill>
                      <a:schemeClr val="tx1"/>
                    </a:solidFill>
                    <a:latin typeface="Times New Roman" panose="02020603050405020304" pitchFamily="18" charset="0"/>
                    <a:ea typeface="微软雅黑" panose="020B0503020204020204" pitchFamily="34" charset="-122"/>
                  </a:rPr>
                  <a:t>时，</a:t>
                </a:r>
                <a14:m>
                  <m:oMath xmlns:m="http://schemas.openxmlformats.org/officeDocument/2006/math">
                    <m:r>
                      <a:rPr lang="en-US" altLang="zh-CN" b="1" i="1">
                        <a:solidFill>
                          <a:schemeClr val="tx1"/>
                        </a:solidFill>
                        <a:latin typeface="Cambria Math" panose="02040503050406030204" pitchFamily="18" charset="0"/>
                        <a:ea typeface="微软雅黑" panose="020B0503020204020204" pitchFamily="34" charset="-122"/>
                      </a:rPr>
                      <m:t>𝑹</m:t>
                    </m:r>
                    <m:d>
                      <m:dPr>
                        <m:ctrlPr>
                          <a:rPr lang="zh-CN" altLang="zh-CN" b="1" i="1">
                            <a:solidFill>
                              <a:schemeClr val="tx1"/>
                            </a:solidFill>
                            <a:latin typeface="Cambria Math" panose="02040503050406030204" pitchFamily="18" charset="0"/>
                            <a:ea typeface="微软雅黑" panose="020B0503020204020204" pitchFamily="34" charset="-122"/>
                          </a:rPr>
                        </m:ctrlPr>
                      </m:dPr>
                      <m:e>
                        <m:r>
                          <a:rPr lang="en-US" altLang="zh-CN" b="1" i="1">
                            <a:solidFill>
                              <a:schemeClr val="tx1"/>
                            </a:solidFill>
                            <a:latin typeface="Cambria Math" panose="02040503050406030204" pitchFamily="18" charset="0"/>
                            <a:ea typeface="微软雅黑" panose="020B0503020204020204" pitchFamily="34" charset="-122"/>
                          </a:rPr>
                          <m:t>𝝉</m:t>
                        </m:r>
                      </m:e>
                    </m:d>
                    <m:r>
                      <a:rPr lang="en-US" altLang="zh-CN" b="1">
                        <a:solidFill>
                          <a:schemeClr val="tx1"/>
                        </a:solidFill>
                        <a:latin typeface="Cambria Math" panose="02040503050406030204" pitchFamily="18" charset="0"/>
                        <a:ea typeface="微软雅黑" panose="020B0503020204020204" pitchFamily="34" charset="-122"/>
                      </a:rPr>
                      <m:t>→</m:t>
                    </m:r>
                    <m:r>
                      <a:rPr lang="en-US" altLang="zh-CN" b="1" i="1">
                        <a:solidFill>
                          <a:schemeClr val="tx1"/>
                        </a:solidFill>
                        <a:latin typeface="Cambria Math" panose="02040503050406030204" pitchFamily="18" charset="0"/>
                        <a:ea typeface="微软雅黑" panose="020B0503020204020204" pitchFamily="34" charset="-122"/>
                      </a:rPr>
                      <m:t>𝟎</m:t>
                    </m:r>
                  </m:oMath>
                </a14:m>
                <a:r>
                  <a:rPr lang="zh-CN" altLang="en-US" b="1" dirty="0">
                    <a:solidFill>
                      <a:schemeClr val="tx1"/>
                    </a:solidFill>
                    <a:latin typeface="Times New Roman" panose="02020603050405020304" pitchFamily="18" charset="0"/>
                    <a:ea typeface="微软雅黑" panose="020B0503020204020204" pitchFamily="34" charset="-122"/>
                  </a:rPr>
                  <a:t>；</a:t>
                </a:r>
                <a:endParaRPr lang="en-US" altLang="zh-CN" b="1" dirty="0">
                  <a:solidFill>
                    <a:schemeClr val="tx1"/>
                  </a:solidFill>
                  <a:latin typeface="Times New Roman" panose="02020603050405020304" pitchFamily="18" charset="0"/>
                  <a:ea typeface="微软雅黑" panose="020B0503020204020204" pitchFamily="34" charset="-122"/>
                </a:endParaRPr>
              </a:p>
              <a:p>
                <a:pPr marL="742950" lvl="2" indent="-285750">
                  <a:lnSpc>
                    <a:spcPct val="125000"/>
                  </a:lnSpc>
                  <a:buClr>
                    <a:schemeClr val="accent3">
                      <a:lumMod val="75000"/>
                    </a:schemeClr>
                  </a:buClr>
                  <a:buFont typeface="Wingdings" panose="05000000000000000000" pitchFamily="2" charset="2"/>
                  <a:buChar char="u"/>
                </a:pPr>
                <a:r>
                  <a:rPr lang="zh-CN" altLang="zh-CN" b="1" dirty="0">
                    <a:solidFill>
                      <a:schemeClr val="tx1"/>
                    </a:solidFill>
                    <a:latin typeface="Times New Roman" panose="02020603050405020304" pitchFamily="18" charset="0"/>
                    <a:ea typeface="微软雅黑" panose="020B0503020204020204" pitchFamily="34" charset="-122"/>
                  </a:rPr>
                  <a:t>当</a:t>
                </a:r>
                <a14:m>
                  <m:oMath xmlns:m="http://schemas.openxmlformats.org/officeDocument/2006/math">
                    <m:r>
                      <a:rPr lang="en-US" altLang="zh-CN" b="1" i="1">
                        <a:solidFill>
                          <a:schemeClr val="tx1"/>
                        </a:solidFill>
                        <a:latin typeface="Cambria Math" panose="02040503050406030204" pitchFamily="18" charset="0"/>
                        <a:ea typeface="微软雅黑" panose="020B0503020204020204" pitchFamily="34" charset="-122"/>
                      </a:rPr>
                      <m:t>𝝉</m:t>
                    </m:r>
                    <m:r>
                      <a:rPr lang="en-US" altLang="zh-CN" b="1">
                        <a:solidFill>
                          <a:schemeClr val="tx1"/>
                        </a:solidFill>
                        <a:latin typeface="Cambria Math" panose="02040503050406030204" pitchFamily="18" charset="0"/>
                        <a:ea typeface="微软雅黑" panose="020B0503020204020204" pitchFamily="34" charset="-122"/>
                      </a:rPr>
                      <m:t>=</m:t>
                    </m:r>
                    <m:r>
                      <a:rPr lang="en-US" altLang="zh-CN" b="1" i="1">
                        <a:solidFill>
                          <a:schemeClr val="tx1"/>
                        </a:solidFill>
                        <a:latin typeface="Cambria Math" panose="02040503050406030204" pitchFamily="18" charset="0"/>
                        <a:ea typeface="微软雅黑" panose="020B0503020204020204" pitchFamily="34" charset="-122"/>
                      </a:rPr>
                      <m:t>𝟎</m:t>
                    </m:r>
                  </m:oMath>
                </a14:m>
                <a:r>
                  <a:rPr lang="en-US" altLang="zh-CN" b="1" dirty="0">
                    <a:solidFill>
                      <a:schemeClr val="tx1"/>
                    </a:solidFill>
                    <a:latin typeface="Times New Roman" panose="02020603050405020304" pitchFamily="18" charset="0"/>
                    <a:ea typeface="微软雅黑" panose="020B0503020204020204" pitchFamily="34" charset="-122"/>
                  </a:rPr>
                  <a:t> </a:t>
                </a:r>
                <a:r>
                  <a:rPr lang="zh-CN" altLang="zh-CN" b="1" dirty="0">
                    <a:solidFill>
                      <a:schemeClr val="tx1"/>
                    </a:solidFill>
                    <a:latin typeface="Times New Roman" panose="02020603050405020304" pitchFamily="18" charset="0"/>
                    <a:ea typeface="微软雅黑" panose="020B0503020204020204" pitchFamily="34" charset="-122"/>
                  </a:rPr>
                  <a:t>时，</a:t>
                </a:r>
                <a14:m>
                  <m:oMath xmlns:m="http://schemas.openxmlformats.org/officeDocument/2006/math">
                    <m:r>
                      <a:rPr lang="en-US" altLang="zh-CN" b="1" i="1">
                        <a:solidFill>
                          <a:schemeClr val="tx1"/>
                        </a:solidFill>
                        <a:latin typeface="Cambria Math" panose="02040503050406030204" pitchFamily="18" charset="0"/>
                        <a:ea typeface="微软雅黑" panose="020B0503020204020204" pitchFamily="34" charset="-122"/>
                      </a:rPr>
                      <m:t>𝑹</m:t>
                    </m:r>
                    <m:d>
                      <m:dPr>
                        <m:ctrlPr>
                          <a:rPr lang="zh-CN" altLang="zh-CN" b="1" i="1">
                            <a:solidFill>
                              <a:schemeClr val="tx1"/>
                            </a:solidFill>
                            <a:latin typeface="Cambria Math" panose="02040503050406030204" pitchFamily="18" charset="0"/>
                            <a:ea typeface="微软雅黑" panose="020B0503020204020204" pitchFamily="34" charset="-122"/>
                          </a:rPr>
                        </m:ctrlPr>
                      </m:dPr>
                      <m:e>
                        <m:r>
                          <a:rPr lang="en-US" altLang="zh-CN" b="1" i="1">
                            <a:solidFill>
                              <a:schemeClr val="tx1"/>
                            </a:solidFill>
                            <a:latin typeface="Cambria Math" panose="02040503050406030204" pitchFamily="18" charset="0"/>
                            <a:ea typeface="微软雅黑" panose="020B0503020204020204" pitchFamily="34" charset="-122"/>
                          </a:rPr>
                          <m:t>𝝉</m:t>
                        </m:r>
                      </m:e>
                    </m:d>
                  </m:oMath>
                </a14:m>
                <a:r>
                  <a:rPr lang="en-US" altLang="zh-CN" b="1" dirty="0">
                    <a:solidFill>
                      <a:schemeClr val="tx1"/>
                    </a:solidFill>
                    <a:latin typeface="Times New Roman" panose="02020603050405020304" pitchFamily="18" charset="0"/>
                    <a:ea typeface="微软雅黑" panose="020B0503020204020204" pitchFamily="34" charset="-122"/>
                  </a:rPr>
                  <a:t> </a:t>
                </a:r>
                <a:r>
                  <a:rPr lang="zh-CN" altLang="zh-CN" b="1" dirty="0">
                    <a:solidFill>
                      <a:schemeClr val="tx1"/>
                    </a:solidFill>
                    <a:latin typeface="Times New Roman" panose="02020603050405020304" pitchFamily="18" charset="0"/>
                    <a:ea typeface="微软雅黑" panose="020B0503020204020204" pitchFamily="34" charset="-122"/>
                  </a:rPr>
                  <a:t>具有最大值：</a:t>
                </a:r>
              </a:p>
              <a:p>
                <a:pPr marL="742950" lvl="2" indent="-285750">
                  <a:lnSpc>
                    <a:spcPct val="125000"/>
                  </a:lnSpc>
                  <a:buClr>
                    <a:schemeClr val="accent3">
                      <a:lumMod val="75000"/>
                    </a:schemeClr>
                  </a:buClr>
                  <a:buFont typeface="Wingdings" panose="05000000000000000000" pitchFamily="2" charset="2"/>
                  <a:buChar char="u"/>
                </a:pPr>
                <a:endParaRPr lang="en-US" altLang="zh-CN" b="1" dirty="0">
                  <a:solidFill>
                    <a:schemeClr val="tx1"/>
                  </a:solidFill>
                  <a:latin typeface="Times New Roman" panose="02020603050405020304" pitchFamily="18" charset="0"/>
                  <a:ea typeface="微软雅黑" panose="020B0503020204020204" pitchFamily="34" charset="-122"/>
                </a:endParaRPr>
              </a:p>
              <a:p>
                <a:pPr marL="742950" lvl="2" indent="-285750">
                  <a:lnSpc>
                    <a:spcPct val="125000"/>
                  </a:lnSpc>
                  <a:buClr>
                    <a:schemeClr val="accent3">
                      <a:lumMod val="75000"/>
                    </a:schemeClr>
                  </a:buClr>
                  <a:buFont typeface="Wingdings" panose="05000000000000000000" pitchFamily="2" charset="2"/>
                  <a:buChar char="u"/>
                </a:pPr>
                <a:endParaRPr lang="en-US" altLang="zh-CN" b="1" dirty="0">
                  <a:solidFill>
                    <a:schemeClr val="tx1"/>
                  </a:solidFill>
                  <a:latin typeface="Times New Roman" panose="02020603050405020304" pitchFamily="18" charset="0"/>
                  <a:ea typeface="微软雅黑" panose="020B0503020204020204" pitchFamily="34" charset="-122"/>
                </a:endParaRPr>
              </a:p>
              <a:p>
                <a:pPr marL="742950" lvl="2" indent="-285750">
                  <a:lnSpc>
                    <a:spcPct val="125000"/>
                  </a:lnSpc>
                  <a:buClr>
                    <a:schemeClr val="accent3">
                      <a:lumMod val="75000"/>
                    </a:schemeClr>
                  </a:buClr>
                  <a:buFont typeface="Wingdings" panose="05000000000000000000" pitchFamily="2" charset="2"/>
                  <a:buChar char="u"/>
                </a:pPr>
                <a:endParaRPr lang="en-US" altLang="zh-CN" b="1" i="1" dirty="0">
                  <a:solidFill>
                    <a:schemeClr val="tx1"/>
                  </a:solidFill>
                  <a:latin typeface="Cambria Math" panose="02040503050406030204" pitchFamily="18" charset="0"/>
                  <a:ea typeface="微软雅黑" panose="020B0503020204020204" pitchFamily="34" charset="-122"/>
                </a:endParaRPr>
              </a:p>
              <a:p>
                <a:pPr marL="742950" lvl="2" indent="-285750">
                  <a:lnSpc>
                    <a:spcPct val="125000"/>
                  </a:lnSpc>
                  <a:buClr>
                    <a:schemeClr val="accent3">
                      <a:lumMod val="75000"/>
                    </a:schemeClr>
                  </a:buClr>
                  <a:buFont typeface="Wingdings" panose="05000000000000000000" pitchFamily="2" charset="2"/>
                  <a:buChar char="u"/>
                </a:pPr>
                <a14:m>
                  <m:oMath xmlns:m="http://schemas.openxmlformats.org/officeDocument/2006/math">
                    <m:r>
                      <a:rPr lang="en-US" altLang="zh-CN" b="1" i="1">
                        <a:solidFill>
                          <a:schemeClr val="tx1"/>
                        </a:solidFill>
                        <a:latin typeface="Cambria Math" panose="02040503050406030204" pitchFamily="18" charset="0"/>
                        <a:ea typeface="微软雅黑" panose="020B0503020204020204" pitchFamily="34" charset="-122"/>
                      </a:rPr>
                      <m:t>𝑹</m:t>
                    </m:r>
                    <m:d>
                      <m:dPr>
                        <m:ctrlPr>
                          <a:rPr lang="zh-CN" altLang="zh-CN" b="1" i="1">
                            <a:solidFill>
                              <a:schemeClr val="tx1"/>
                            </a:solidFill>
                            <a:latin typeface="Cambria Math" panose="02040503050406030204" pitchFamily="18" charset="0"/>
                            <a:ea typeface="微软雅黑" panose="020B0503020204020204" pitchFamily="34" charset="-122"/>
                          </a:rPr>
                        </m:ctrlPr>
                      </m:dPr>
                      <m:e>
                        <m:r>
                          <a:rPr lang="en-US" altLang="zh-CN" b="1" i="1">
                            <a:solidFill>
                              <a:schemeClr val="tx1"/>
                            </a:solidFill>
                            <a:latin typeface="Cambria Math" panose="02040503050406030204" pitchFamily="18" charset="0"/>
                            <a:ea typeface="微软雅黑" panose="020B0503020204020204" pitchFamily="34" charset="-122"/>
                          </a:rPr>
                          <m:t>𝝉</m:t>
                        </m:r>
                      </m:e>
                    </m:d>
                    <m:r>
                      <a:rPr lang="en-US" altLang="zh-CN" b="1">
                        <a:solidFill>
                          <a:schemeClr val="tx1"/>
                        </a:solidFill>
                        <a:latin typeface="Cambria Math" panose="02040503050406030204" pitchFamily="18" charset="0"/>
                        <a:ea typeface="微软雅黑" panose="020B0503020204020204" pitchFamily="34" charset="-122"/>
                      </a:rPr>
                      <m:t> </m:t>
                    </m:r>
                  </m:oMath>
                </a14:m>
                <a:r>
                  <a:rPr lang="zh-CN" altLang="zh-CN" b="1" dirty="0">
                    <a:solidFill>
                      <a:schemeClr val="tx1"/>
                    </a:solidFill>
                    <a:latin typeface="Times New Roman" panose="02020603050405020304" pitchFamily="18" charset="0"/>
                    <a:ea typeface="微软雅黑" panose="020B0503020204020204" pitchFamily="34" charset="-122"/>
                  </a:rPr>
                  <a:t>是一个偶函数，即</a:t>
                </a:r>
                <a14:m>
                  <m:oMath xmlns:m="http://schemas.openxmlformats.org/officeDocument/2006/math">
                    <m:r>
                      <a:rPr lang="en-US" altLang="zh-CN" b="1" i="1">
                        <a:solidFill>
                          <a:schemeClr val="tx1"/>
                        </a:solidFill>
                        <a:latin typeface="Cambria Math" panose="02040503050406030204" pitchFamily="18" charset="0"/>
                        <a:ea typeface="微软雅黑" panose="020B0503020204020204" pitchFamily="34" charset="-122"/>
                      </a:rPr>
                      <m:t>𝑹</m:t>
                    </m:r>
                    <m:d>
                      <m:dPr>
                        <m:ctrlPr>
                          <a:rPr lang="zh-CN" altLang="zh-CN" b="1" i="1">
                            <a:solidFill>
                              <a:schemeClr val="tx1"/>
                            </a:solidFill>
                            <a:latin typeface="Cambria Math" panose="02040503050406030204" pitchFamily="18" charset="0"/>
                            <a:ea typeface="微软雅黑" panose="020B0503020204020204" pitchFamily="34" charset="-122"/>
                          </a:rPr>
                        </m:ctrlPr>
                      </m:dPr>
                      <m:e>
                        <m:r>
                          <a:rPr lang="en-US" altLang="zh-CN" b="1" i="1">
                            <a:solidFill>
                              <a:schemeClr val="tx1"/>
                            </a:solidFill>
                            <a:latin typeface="Cambria Math" panose="02040503050406030204" pitchFamily="18" charset="0"/>
                            <a:ea typeface="微软雅黑" panose="020B0503020204020204" pitchFamily="34" charset="-122"/>
                          </a:rPr>
                          <m:t>𝝉</m:t>
                        </m:r>
                      </m:e>
                    </m:d>
                    <m:r>
                      <a:rPr lang="en-US" altLang="zh-CN" b="1">
                        <a:solidFill>
                          <a:schemeClr val="tx1"/>
                        </a:solidFill>
                        <a:latin typeface="Cambria Math" panose="02040503050406030204" pitchFamily="18" charset="0"/>
                        <a:ea typeface="微软雅黑" panose="020B0503020204020204" pitchFamily="34" charset="-122"/>
                      </a:rPr>
                      <m:t>=</m:t>
                    </m:r>
                    <m:r>
                      <a:rPr lang="en-US" altLang="zh-CN" b="1" i="1">
                        <a:solidFill>
                          <a:schemeClr val="tx1"/>
                        </a:solidFill>
                        <a:latin typeface="Cambria Math" panose="02040503050406030204" pitchFamily="18" charset="0"/>
                        <a:ea typeface="微软雅黑" panose="020B0503020204020204" pitchFamily="34" charset="-122"/>
                      </a:rPr>
                      <m:t>𝑹</m:t>
                    </m:r>
                    <m:d>
                      <m:dPr>
                        <m:ctrlPr>
                          <a:rPr lang="zh-CN" altLang="zh-CN" b="1" i="1">
                            <a:solidFill>
                              <a:schemeClr val="tx1"/>
                            </a:solidFill>
                            <a:latin typeface="Cambria Math" panose="02040503050406030204" pitchFamily="18" charset="0"/>
                            <a:ea typeface="微软雅黑" panose="020B0503020204020204" pitchFamily="34" charset="-122"/>
                          </a:rPr>
                        </m:ctrlPr>
                      </m:dPr>
                      <m:e>
                        <m:r>
                          <a:rPr lang="en-US" altLang="zh-CN" b="1">
                            <a:solidFill>
                              <a:schemeClr val="tx1"/>
                            </a:solidFill>
                            <a:latin typeface="Cambria Math" panose="02040503050406030204" pitchFamily="18" charset="0"/>
                            <a:ea typeface="微软雅黑" panose="020B0503020204020204" pitchFamily="34" charset="-122"/>
                          </a:rPr>
                          <m:t>−</m:t>
                        </m:r>
                        <m:r>
                          <a:rPr lang="en-US" altLang="zh-CN" b="1" i="1">
                            <a:solidFill>
                              <a:schemeClr val="tx1"/>
                            </a:solidFill>
                            <a:latin typeface="Cambria Math" panose="02040503050406030204" pitchFamily="18" charset="0"/>
                            <a:ea typeface="微软雅黑" panose="020B0503020204020204" pitchFamily="34" charset="-122"/>
                          </a:rPr>
                          <m:t>𝝉</m:t>
                        </m:r>
                      </m:e>
                    </m:d>
                  </m:oMath>
                </a14:m>
                <a:r>
                  <a:rPr lang="zh-CN" altLang="en-US" b="1" dirty="0">
                    <a:solidFill>
                      <a:schemeClr val="tx1"/>
                    </a:solidFill>
                    <a:latin typeface="Times New Roman" panose="02020603050405020304" pitchFamily="18" charset="0"/>
                    <a:ea typeface="微软雅黑" panose="020B0503020204020204" pitchFamily="34" charset="-122"/>
                  </a:rPr>
                  <a:t> ；</a:t>
                </a:r>
                <a:endParaRPr lang="en-US" altLang="zh-CN" b="1" dirty="0">
                  <a:solidFill>
                    <a:schemeClr val="tx1"/>
                  </a:solidFill>
                  <a:latin typeface="Times New Roman" panose="02020603050405020304" pitchFamily="18" charset="0"/>
                  <a:ea typeface="微软雅黑" panose="020B0503020204020204" pitchFamily="34" charset="-122"/>
                </a:endParaRPr>
              </a:p>
              <a:p>
                <a:pPr marL="742950" lvl="2" indent="-285750">
                  <a:lnSpc>
                    <a:spcPct val="125000"/>
                  </a:lnSpc>
                  <a:buClr>
                    <a:schemeClr val="accent3">
                      <a:lumMod val="75000"/>
                    </a:schemeClr>
                  </a:buClr>
                  <a:buFont typeface="Wingdings" panose="05000000000000000000" pitchFamily="2" charset="2"/>
                  <a:buChar char="u"/>
                </a:pPr>
                <a:r>
                  <a:rPr lang="zh-CN" altLang="zh-CN" b="1" dirty="0">
                    <a:solidFill>
                      <a:schemeClr val="tx1"/>
                    </a:solidFill>
                    <a:latin typeface="Times New Roman" panose="02020603050405020304" pitchFamily="18" charset="0"/>
                    <a:ea typeface="微软雅黑" panose="020B0503020204020204" pitchFamily="34" charset="-122"/>
                  </a:rPr>
                  <a:t>对于周期性的</a:t>
                </a:r>
                <a14:m>
                  <m:oMath xmlns:m="http://schemas.openxmlformats.org/officeDocument/2006/math">
                    <m:r>
                      <a:rPr lang="en-US" altLang="zh-CN" b="1" i="1">
                        <a:solidFill>
                          <a:schemeClr val="tx1"/>
                        </a:solidFill>
                        <a:latin typeface="Cambria Math" panose="02040503050406030204" pitchFamily="18" charset="0"/>
                        <a:ea typeface="微软雅黑" panose="020B0503020204020204" pitchFamily="34" charset="-122"/>
                      </a:rPr>
                      <m:t>𝒏</m:t>
                    </m:r>
                    <m:d>
                      <m:dPr>
                        <m:ctrlPr>
                          <a:rPr lang="zh-CN" altLang="zh-CN" b="1" i="1">
                            <a:solidFill>
                              <a:schemeClr val="tx1"/>
                            </a:solidFill>
                            <a:latin typeface="Cambria Math" panose="02040503050406030204" pitchFamily="18" charset="0"/>
                            <a:ea typeface="微软雅黑" panose="020B0503020204020204" pitchFamily="34" charset="-122"/>
                          </a:rPr>
                        </m:ctrlPr>
                      </m:dPr>
                      <m:e>
                        <m:r>
                          <a:rPr lang="en-US" altLang="zh-CN" b="1" i="1">
                            <a:solidFill>
                              <a:schemeClr val="tx1"/>
                            </a:solidFill>
                            <a:latin typeface="Cambria Math" panose="02040503050406030204" pitchFamily="18" charset="0"/>
                            <a:ea typeface="微软雅黑" panose="020B0503020204020204" pitchFamily="34" charset="-122"/>
                          </a:rPr>
                          <m:t>𝒕</m:t>
                        </m:r>
                      </m:e>
                    </m:d>
                  </m:oMath>
                </a14:m>
                <a:r>
                  <a:rPr lang="zh-CN" altLang="zh-CN" b="1" dirty="0">
                    <a:solidFill>
                      <a:schemeClr val="tx1"/>
                    </a:solidFill>
                    <a:latin typeface="Times New Roman" panose="02020603050405020304" pitchFamily="18" charset="0"/>
                    <a:ea typeface="微软雅黑" panose="020B0503020204020204" pitchFamily="34" charset="-122"/>
                  </a:rPr>
                  <a:t>，相关函数</a:t>
                </a:r>
                <a14:m>
                  <m:oMath xmlns:m="http://schemas.openxmlformats.org/officeDocument/2006/math">
                    <m:r>
                      <a:rPr lang="en-US" altLang="zh-CN" b="1" i="1">
                        <a:solidFill>
                          <a:schemeClr val="tx1"/>
                        </a:solidFill>
                        <a:latin typeface="Cambria Math" panose="02040503050406030204" pitchFamily="18" charset="0"/>
                        <a:ea typeface="微软雅黑" panose="020B0503020204020204" pitchFamily="34" charset="-122"/>
                      </a:rPr>
                      <m:t>𝑹</m:t>
                    </m:r>
                    <m:d>
                      <m:dPr>
                        <m:ctrlPr>
                          <a:rPr lang="zh-CN" altLang="zh-CN" b="1" i="1">
                            <a:solidFill>
                              <a:schemeClr val="tx1"/>
                            </a:solidFill>
                            <a:latin typeface="Cambria Math" panose="02040503050406030204" pitchFamily="18" charset="0"/>
                            <a:ea typeface="微软雅黑" panose="020B0503020204020204" pitchFamily="34" charset="-122"/>
                          </a:rPr>
                        </m:ctrlPr>
                      </m:dPr>
                      <m:e>
                        <m:r>
                          <a:rPr lang="en-US" altLang="zh-CN" b="1" i="1">
                            <a:solidFill>
                              <a:schemeClr val="tx1"/>
                            </a:solidFill>
                            <a:latin typeface="Cambria Math" panose="02040503050406030204" pitchFamily="18" charset="0"/>
                            <a:ea typeface="微软雅黑" panose="020B0503020204020204" pitchFamily="34" charset="-122"/>
                          </a:rPr>
                          <m:t>𝝉</m:t>
                        </m:r>
                      </m:e>
                    </m:d>
                  </m:oMath>
                </a14:m>
                <a:r>
                  <a:rPr lang="en-US" altLang="zh-CN" b="1" dirty="0">
                    <a:solidFill>
                      <a:schemeClr val="tx1"/>
                    </a:solidFill>
                    <a:latin typeface="Times New Roman" panose="02020603050405020304" pitchFamily="18" charset="0"/>
                    <a:ea typeface="微软雅黑" panose="020B0503020204020204" pitchFamily="34" charset="-122"/>
                  </a:rPr>
                  <a:t> </a:t>
                </a:r>
                <a:r>
                  <a:rPr lang="zh-CN" altLang="zh-CN" b="1" dirty="0">
                    <a:solidFill>
                      <a:schemeClr val="tx1"/>
                    </a:solidFill>
                    <a:latin typeface="Times New Roman" panose="02020603050405020304" pitchFamily="18" charset="0"/>
                    <a:ea typeface="微软雅黑" panose="020B0503020204020204" pitchFamily="34" charset="-122"/>
                  </a:rPr>
                  <a:t>具有与</a:t>
                </a:r>
                <a14:m>
                  <m:oMath xmlns:m="http://schemas.openxmlformats.org/officeDocument/2006/math">
                    <m:r>
                      <a:rPr lang="en-US" altLang="zh-CN" b="1" i="1">
                        <a:solidFill>
                          <a:schemeClr val="tx1"/>
                        </a:solidFill>
                        <a:latin typeface="Cambria Math" panose="02040503050406030204" pitchFamily="18" charset="0"/>
                        <a:ea typeface="微软雅黑" panose="020B0503020204020204" pitchFamily="34" charset="-122"/>
                      </a:rPr>
                      <m:t>𝒏</m:t>
                    </m:r>
                    <m:d>
                      <m:dPr>
                        <m:ctrlPr>
                          <a:rPr lang="zh-CN" altLang="zh-CN" b="1" i="1">
                            <a:solidFill>
                              <a:schemeClr val="tx1"/>
                            </a:solidFill>
                            <a:latin typeface="Cambria Math" panose="02040503050406030204" pitchFamily="18" charset="0"/>
                            <a:ea typeface="微软雅黑" panose="020B0503020204020204" pitchFamily="34" charset="-122"/>
                          </a:rPr>
                        </m:ctrlPr>
                      </m:dPr>
                      <m:e>
                        <m:r>
                          <a:rPr lang="en-US" altLang="zh-CN" b="1" i="1">
                            <a:solidFill>
                              <a:schemeClr val="tx1"/>
                            </a:solidFill>
                            <a:latin typeface="Cambria Math" panose="02040503050406030204" pitchFamily="18" charset="0"/>
                            <a:ea typeface="微软雅黑" panose="020B0503020204020204" pitchFamily="34" charset="-122"/>
                          </a:rPr>
                          <m:t>𝒕</m:t>
                        </m:r>
                      </m:e>
                    </m:d>
                  </m:oMath>
                </a14:m>
                <a:r>
                  <a:rPr lang="en-US" altLang="zh-CN" b="1" dirty="0">
                    <a:solidFill>
                      <a:schemeClr val="tx1"/>
                    </a:solidFill>
                    <a:latin typeface="Times New Roman" panose="02020603050405020304" pitchFamily="18" charset="0"/>
                    <a:ea typeface="微软雅黑" panose="020B0503020204020204" pitchFamily="34" charset="-122"/>
                  </a:rPr>
                  <a:t> </a:t>
                </a:r>
                <a:r>
                  <a:rPr lang="zh-CN" altLang="zh-CN" b="1" dirty="0">
                    <a:solidFill>
                      <a:schemeClr val="tx1"/>
                    </a:solidFill>
                    <a:latin typeface="Times New Roman" panose="02020603050405020304" pitchFamily="18" charset="0"/>
                    <a:ea typeface="微软雅黑" panose="020B0503020204020204" pitchFamily="34" charset="-122"/>
                  </a:rPr>
                  <a:t>相同的频谱</a:t>
                </a:r>
                <a:r>
                  <a:rPr lang="zh-CN" altLang="en-US" b="1" dirty="0">
                    <a:solidFill>
                      <a:schemeClr val="tx1"/>
                    </a:solidFill>
                    <a:latin typeface="Times New Roman" panose="02020603050405020304" pitchFamily="18" charset="0"/>
                    <a:ea typeface="微软雅黑" panose="020B0503020204020204" pitchFamily="34" charset="-122"/>
                  </a:rPr>
                  <a:t>。</a:t>
                </a:r>
                <a:endParaRPr lang="en-US" altLang="zh-CN" b="1" dirty="0">
                  <a:solidFill>
                    <a:schemeClr val="tx1"/>
                  </a:solidFill>
                  <a:latin typeface="Times New Roman" panose="02020603050405020304" pitchFamily="18" charset="0"/>
                  <a:ea typeface="微软雅黑" panose="020B0503020204020204" pitchFamily="34" charset="-122"/>
                </a:endParaRPr>
              </a:p>
            </p:txBody>
          </p:sp>
        </mc:Choice>
        <mc:Fallback xmlns="">
          <p:sp>
            <p:nvSpPr>
              <p:cNvPr id="5" name="矩形 4"/>
              <p:cNvSpPr>
                <a:spLocks noRot="1" noChangeAspect="1" noMove="1" noResize="1" noEditPoints="1" noAdjustHandles="1" noChangeArrowheads="1" noChangeShapeType="1" noTextEdit="1"/>
              </p:cNvSpPr>
              <p:nvPr/>
            </p:nvSpPr>
            <p:spPr>
              <a:xfrm>
                <a:off x="241756" y="1876940"/>
                <a:ext cx="8686800" cy="2862322"/>
              </a:xfrm>
              <a:prstGeom prst="rect">
                <a:avLst/>
              </a:prstGeom>
              <a:blipFill>
                <a:blip r:embed="rId3"/>
                <a:stretch>
                  <a:fillRect b="-1057"/>
                </a:stretch>
              </a:blipFill>
            </p:spPr>
            <p:txBody>
              <a:bodyPr/>
              <a:lstStyle/>
              <a:p>
                <a:r>
                  <a:rPr lang="zh-CN" altLang="en-US">
                    <a:noFill/>
                  </a:rPr>
                  <a:t> </a:t>
                </a:r>
              </a:p>
            </p:txBody>
          </p:sp>
        </mc:Fallback>
      </mc:AlternateContent>
      <p:sp>
        <p:nvSpPr>
          <p:cNvPr id="6" name="矩形 5"/>
          <p:cNvSpPr/>
          <p:nvPr/>
        </p:nvSpPr>
        <p:spPr>
          <a:xfrm>
            <a:off x="899592" y="1349073"/>
            <a:ext cx="2340260" cy="369332"/>
          </a:xfrm>
          <a:prstGeom prst="rect">
            <a:avLst/>
          </a:prstGeom>
          <a:ln>
            <a:solidFill>
              <a:schemeClr val="accent3">
                <a:lumMod val="75000"/>
              </a:schemeClr>
            </a:solidFill>
          </a:ln>
        </p:spPr>
        <p:style>
          <a:lnRef idx="2">
            <a:schemeClr val="accent3"/>
          </a:lnRef>
          <a:fillRef idx="1">
            <a:schemeClr val="lt1"/>
          </a:fillRef>
          <a:effectRef idx="0">
            <a:schemeClr val="accent3"/>
          </a:effectRef>
          <a:fontRef idx="minor">
            <a:schemeClr val="dk1"/>
          </a:fontRef>
        </p:style>
        <p:txBody>
          <a:bodyPr wrap="square">
            <a:spAutoFit/>
          </a:bodyPr>
          <a:lstStyle/>
          <a:p>
            <a:pPr lvl="0" algn="ct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噪声的自相关函数</a:t>
            </a:r>
          </a:p>
        </p:txBody>
      </p:sp>
      <p:sp>
        <p:nvSpPr>
          <p:cNvPr id="7" name="七角星 6"/>
          <p:cNvSpPr/>
          <p:nvPr/>
        </p:nvSpPr>
        <p:spPr>
          <a:xfrm>
            <a:off x="395536" y="1102850"/>
            <a:ext cx="648072" cy="576064"/>
          </a:xfrm>
          <a:prstGeom prst="star7">
            <a:avLst/>
          </a:prstGeom>
          <a:solidFill>
            <a:schemeClr val="accent3">
              <a:lumMod val="40000"/>
              <a:lumOff val="60000"/>
            </a:schemeClr>
          </a:solidFill>
          <a:ln>
            <a:solidFill>
              <a:schemeClr val="accent3">
                <a:lumMod val="75000"/>
              </a:schemeClr>
            </a:solidFill>
          </a:ln>
          <a:scene3d>
            <a:camera prst="orthographicFront"/>
            <a:lightRig rig="threePt" dir="t"/>
          </a:scene3d>
          <a:sp3d>
            <a:bevelT w="152400" h="50800" prst="softRound"/>
          </a:sp3d>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CN" sz="2800" b="1" dirty="0">
                <a:latin typeface="Times New Roman" panose="02020603050405020304" pitchFamily="18" charset="0"/>
                <a:ea typeface="微软雅黑" panose="020B0503020204020204" pitchFamily="34" charset="-122"/>
                <a:sym typeface="Times New Roman" panose="02020603050405020304" pitchFamily="18" charset="0"/>
              </a:rPr>
              <a:t>2</a:t>
            </a:r>
            <a:endParaRPr lang="zh-CN" altLang="en-US" sz="2800" b="1" dirty="0">
              <a:latin typeface="Times New Roman" panose="02020603050405020304" pitchFamily="18" charset="0"/>
              <a:ea typeface="微软雅黑" panose="020B0503020204020204" pitchFamily="34" charset="-122"/>
              <a:sym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矩形 2"/>
              <p:cNvSpPr/>
              <p:nvPr/>
            </p:nvSpPr>
            <p:spPr>
              <a:xfrm>
                <a:off x="1742675" y="3039802"/>
                <a:ext cx="5658650" cy="719171"/>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b="1" i="1">
                          <a:latin typeface="Cambria Math" panose="02040503050406030204" pitchFamily="18" charset="0"/>
                        </a:rPr>
                        <m:t>𝑹</m:t>
                      </m:r>
                      <m:d>
                        <m:dPr>
                          <m:ctrlPr>
                            <a:rPr lang="zh-CN" altLang="en-US" b="1" i="1">
                              <a:latin typeface="Cambria Math" panose="02040503050406030204" pitchFamily="18" charset="0"/>
                            </a:rPr>
                          </m:ctrlPr>
                        </m:dPr>
                        <m:e>
                          <m:r>
                            <a:rPr lang="zh-CN" altLang="en-US" b="1" i="0">
                              <a:latin typeface="Cambria Math" panose="02040503050406030204" pitchFamily="18" charset="0"/>
                            </a:rPr>
                            <m:t> </m:t>
                          </m:r>
                          <m:r>
                            <a:rPr lang="zh-CN" altLang="en-US" b="1" i="0">
                              <a:latin typeface="Cambria Math" panose="02040503050406030204" pitchFamily="18" charset="0"/>
                            </a:rPr>
                            <m:t>𝟎</m:t>
                          </m:r>
                          <m:r>
                            <a:rPr lang="zh-CN" altLang="en-US" b="1" i="0">
                              <a:latin typeface="Cambria Math" panose="02040503050406030204" pitchFamily="18" charset="0"/>
                            </a:rPr>
                            <m:t> </m:t>
                          </m:r>
                        </m:e>
                      </m:d>
                      <m:r>
                        <a:rPr lang="zh-CN" altLang="en-US" b="1" i="0">
                          <a:latin typeface="Cambria Math" panose="02040503050406030204" pitchFamily="18" charset="0"/>
                        </a:rPr>
                        <m:t> =</m:t>
                      </m:r>
                      <m:limLow>
                        <m:limLowPr>
                          <m:ctrlPr>
                            <a:rPr lang="zh-CN" altLang="en-US" b="1" i="1">
                              <a:latin typeface="Cambria Math" panose="02040503050406030204" pitchFamily="18" charset="0"/>
                            </a:rPr>
                          </m:ctrlPr>
                        </m:limLowPr>
                        <m:e>
                          <m:r>
                            <a:rPr lang="zh-CN" altLang="en-US" b="1" i="0">
                              <a:latin typeface="Cambria Math" panose="02040503050406030204" pitchFamily="18" charset="0"/>
                            </a:rPr>
                            <m:t>𝐥𝐢𝐦</m:t>
                          </m:r>
                        </m:e>
                        <m:lim>
                          <m:r>
                            <a:rPr lang="zh-CN" altLang="en-US" b="1" i="1">
                              <a:latin typeface="Cambria Math" panose="02040503050406030204" pitchFamily="18" charset="0"/>
                            </a:rPr>
                            <m:t>𝑻</m:t>
                          </m:r>
                          <m:r>
                            <a:rPr lang="zh-CN" altLang="en-US" b="1" i="0">
                              <a:latin typeface="Cambria Math" panose="02040503050406030204" pitchFamily="18" charset="0"/>
                            </a:rPr>
                            <m:t>→∞</m:t>
                          </m:r>
                        </m:lim>
                      </m:limLow>
                      <m:f>
                        <m:fPr>
                          <m:ctrlPr>
                            <a:rPr lang="zh-CN" altLang="en-US" b="1" i="1">
                              <a:latin typeface="Cambria Math" panose="02040503050406030204" pitchFamily="18" charset="0"/>
                            </a:rPr>
                          </m:ctrlPr>
                        </m:fPr>
                        <m:num>
                          <m:r>
                            <a:rPr lang="zh-CN" altLang="en-US" b="1" i="0">
                              <a:latin typeface="Cambria Math" panose="02040503050406030204" pitchFamily="18" charset="0"/>
                            </a:rPr>
                            <m:t>𝟏</m:t>
                          </m:r>
                        </m:num>
                        <m:den>
                          <m:r>
                            <a:rPr lang="zh-CN" altLang="en-US" b="1" i="0">
                              <a:latin typeface="Cambria Math" panose="02040503050406030204" pitchFamily="18" charset="0"/>
                            </a:rPr>
                            <m:t>𝟐</m:t>
                          </m:r>
                          <m:r>
                            <a:rPr lang="zh-CN" altLang="en-US" b="1" i="0">
                              <a:latin typeface="Cambria Math" panose="02040503050406030204" pitchFamily="18" charset="0"/>
                            </a:rPr>
                            <m:t> </m:t>
                          </m:r>
                          <m:r>
                            <a:rPr lang="zh-CN" altLang="en-US" b="1" i="1">
                              <a:latin typeface="Cambria Math" panose="02040503050406030204" pitchFamily="18" charset="0"/>
                            </a:rPr>
                            <m:t>𝑻</m:t>
                          </m:r>
                        </m:den>
                      </m:f>
                      <m:nary>
                        <m:naryPr>
                          <m:limLoc m:val="subSup"/>
                          <m:ctrlPr>
                            <a:rPr lang="zh-CN" altLang="en-US" b="1" i="1">
                              <a:latin typeface="Cambria Math" panose="02040503050406030204" pitchFamily="18" charset="0"/>
                            </a:rPr>
                          </m:ctrlPr>
                        </m:naryPr>
                        <m:sub>
                          <m:r>
                            <a:rPr lang="zh-CN" altLang="en-US" b="1" i="0">
                              <a:latin typeface="Cambria Math" panose="02040503050406030204" pitchFamily="18" charset="0"/>
                            </a:rPr>
                            <m:t>−</m:t>
                          </m:r>
                          <m:r>
                            <a:rPr lang="zh-CN" altLang="en-US" b="1" i="1">
                              <a:latin typeface="Cambria Math" panose="02040503050406030204" pitchFamily="18" charset="0"/>
                            </a:rPr>
                            <m:t>𝑻</m:t>
                          </m:r>
                        </m:sub>
                        <m:sup>
                          <m:r>
                            <a:rPr lang="zh-CN" altLang="en-US" b="1" i="1">
                              <a:latin typeface="Cambria Math" panose="02040503050406030204" pitchFamily="18" charset="0"/>
                            </a:rPr>
                            <m:t>𝑻</m:t>
                          </m:r>
                        </m:sup>
                        <m:e>
                          <m:sSup>
                            <m:sSupPr>
                              <m:ctrlPr>
                                <a:rPr lang="zh-CN" altLang="en-US" b="1" i="1">
                                  <a:latin typeface="Cambria Math" panose="02040503050406030204" pitchFamily="18" charset="0"/>
                                </a:rPr>
                              </m:ctrlPr>
                            </m:sSupPr>
                            <m:e>
                              <m:r>
                                <a:rPr lang="zh-CN" altLang="en-US" b="1" i="1">
                                  <a:latin typeface="Cambria Math" panose="02040503050406030204" pitchFamily="18" charset="0"/>
                                </a:rPr>
                                <m:t>𝒏</m:t>
                              </m:r>
                            </m:e>
                            <m:sup>
                              <m:r>
                                <a:rPr lang="zh-CN" altLang="en-US" b="1" i="0">
                                  <a:latin typeface="Cambria Math" panose="02040503050406030204" pitchFamily="18" charset="0"/>
                                </a:rPr>
                                <m:t>𝟐</m:t>
                              </m:r>
                            </m:sup>
                          </m:sSup>
                        </m:e>
                      </m:nary>
                      <m:d>
                        <m:dPr>
                          <m:ctrlPr>
                            <a:rPr lang="zh-CN" altLang="en-US" b="1" i="1">
                              <a:latin typeface="Cambria Math" panose="02040503050406030204" pitchFamily="18" charset="0"/>
                            </a:rPr>
                          </m:ctrlPr>
                        </m:dPr>
                        <m:e>
                          <m:r>
                            <a:rPr lang="zh-CN" altLang="en-US" b="1" i="0">
                              <a:latin typeface="Cambria Math" panose="02040503050406030204" pitchFamily="18" charset="0"/>
                            </a:rPr>
                            <m:t> </m:t>
                          </m:r>
                          <m:r>
                            <a:rPr lang="zh-CN" altLang="en-US" b="1" i="1">
                              <a:latin typeface="Cambria Math" panose="02040503050406030204" pitchFamily="18" charset="0"/>
                            </a:rPr>
                            <m:t>𝒕</m:t>
                          </m:r>
                          <m:r>
                            <a:rPr lang="zh-CN" altLang="en-US" b="1" i="0">
                              <a:latin typeface="Cambria Math" panose="02040503050406030204" pitchFamily="18" charset="0"/>
                            </a:rPr>
                            <m:t> </m:t>
                          </m:r>
                        </m:e>
                      </m:d>
                      <m:r>
                        <a:rPr lang="zh-CN" altLang="en-US" b="1" i="0">
                          <a:latin typeface="Cambria Math" panose="02040503050406030204" pitchFamily="18" charset="0"/>
                        </a:rPr>
                        <m:t> </m:t>
                      </m:r>
                      <m:r>
                        <a:rPr lang="zh-CN" altLang="en-US" b="1" i="0">
                          <a:latin typeface="Cambria Math" panose="02040503050406030204" pitchFamily="18" charset="0"/>
                        </a:rPr>
                        <m:t>𝐝</m:t>
                      </m:r>
                      <m:r>
                        <a:rPr lang="zh-CN" altLang="en-US" b="1" i="1">
                          <a:latin typeface="Cambria Math" panose="02040503050406030204" pitchFamily="18" charset="0"/>
                        </a:rPr>
                        <m:t>𝒕</m:t>
                      </m:r>
                      <m:r>
                        <a:rPr lang="zh-CN" altLang="en-US" b="1" i="0">
                          <a:latin typeface="Cambria Math" panose="02040503050406030204" pitchFamily="18" charset="0"/>
                        </a:rPr>
                        <m:t>=</m:t>
                      </m:r>
                      <m:sSup>
                        <m:sSupPr>
                          <m:ctrlPr>
                            <a:rPr lang="zh-CN" altLang="en-US" b="1" i="1">
                              <a:latin typeface="Cambria Math" panose="02040503050406030204" pitchFamily="18" charset="0"/>
                            </a:rPr>
                          </m:ctrlPr>
                        </m:sSupPr>
                        <m:e>
                          <m:bar>
                            <m:barPr>
                              <m:pos m:val="top"/>
                              <m:ctrlPr>
                                <a:rPr lang="zh-CN" altLang="en-US" b="1" i="1">
                                  <a:latin typeface="Cambria Math" panose="02040503050406030204" pitchFamily="18" charset="0"/>
                                </a:rPr>
                              </m:ctrlPr>
                            </m:barPr>
                            <m:e>
                              <m:r>
                                <a:rPr lang="zh-CN" altLang="en-US" b="1" i="1">
                                  <a:latin typeface="Cambria Math" panose="02040503050406030204" pitchFamily="18" charset="0"/>
                                </a:rPr>
                                <m:t>𝒏</m:t>
                              </m:r>
                            </m:e>
                          </m:bar>
                        </m:e>
                        <m:sup>
                          <m:r>
                            <a:rPr lang="zh-CN" altLang="en-US" b="1" i="0">
                              <a:latin typeface="Cambria Math" panose="02040503050406030204" pitchFamily="18" charset="0"/>
                            </a:rPr>
                            <m:t>𝟐</m:t>
                          </m:r>
                        </m:sup>
                      </m:sSup>
                      <m:r>
                        <a:rPr lang="zh-CN" altLang="en-US" b="1" i="0">
                          <a:latin typeface="Cambria Math" panose="02040503050406030204" pitchFamily="18" charset="0"/>
                        </a:rPr>
                        <m:t>=</m:t>
                      </m:r>
                      <m:r>
                        <a:rPr lang="zh-CN" altLang="en-US" b="1" i="1">
                          <a:latin typeface="Cambria Math" panose="02040503050406030204" pitchFamily="18" charset="0"/>
                        </a:rPr>
                        <m:t>𝑬</m:t>
                      </m:r>
                      <m:d>
                        <m:dPr>
                          <m:begChr m:val="["/>
                          <m:endChr m:val="]"/>
                          <m:ctrlPr>
                            <a:rPr lang="zh-CN" altLang="en-US" b="1" i="1">
                              <a:latin typeface="Cambria Math" panose="02040503050406030204" pitchFamily="18" charset="0"/>
                            </a:rPr>
                          </m:ctrlPr>
                        </m:dPr>
                        <m:e>
                          <m:r>
                            <a:rPr lang="zh-CN" altLang="en-US" b="1" i="0">
                              <a:latin typeface="Cambria Math" panose="02040503050406030204" pitchFamily="18" charset="0"/>
                            </a:rPr>
                            <m:t> </m:t>
                          </m:r>
                          <m:sSup>
                            <m:sSupPr>
                              <m:ctrlPr>
                                <a:rPr lang="zh-CN" altLang="en-US" b="1" i="1">
                                  <a:latin typeface="Cambria Math" panose="02040503050406030204" pitchFamily="18" charset="0"/>
                                </a:rPr>
                              </m:ctrlPr>
                            </m:sSupPr>
                            <m:e>
                              <m:r>
                                <a:rPr lang="zh-CN" altLang="en-US" b="1" i="1">
                                  <a:latin typeface="Cambria Math" panose="02040503050406030204" pitchFamily="18" charset="0"/>
                                </a:rPr>
                                <m:t>𝒏</m:t>
                              </m:r>
                            </m:e>
                            <m:sup>
                              <m:r>
                                <a:rPr lang="zh-CN" altLang="en-US" b="1" i="0">
                                  <a:latin typeface="Cambria Math" panose="02040503050406030204" pitchFamily="18" charset="0"/>
                                </a:rPr>
                                <m:t>𝟐</m:t>
                              </m:r>
                            </m:sup>
                          </m:sSup>
                          <m:r>
                            <a:rPr lang="zh-CN" altLang="en-US" b="1" i="0">
                              <a:latin typeface="Cambria Math" panose="02040503050406030204" pitchFamily="18" charset="0"/>
                            </a:rPr>
                            <m:t> </m:t>
                          </m:r>
                        </m:e>
                      </m:d>
                    </m:oMath>
                  </m:oMathPara>
                </a14:m>
                <a:endParaRPr lang="zh-CN" altLang="en-US" b="1" dirty="0"/>
              </a:p>
            </p:txBody>
          </p:sp>
        </mc:Choice>
        <mc:Fallback xmlns="">
          <p:sp>
            <p:nvSpPr>
              <p:cNvPr id="3" name="矩形 2"/>
              <p:cNvSpPr>
                <a:spLocks noRot="1" noChangeAspect="1" noMove="1" noResize="1" noEditPoints="1" noAdjustHandles="1" noChangeArrowheads="1" noChangeShapeType="1" noTextEdit="1"/>
              </p:cNvSpPr>
              <p:nvPr/>
            </p:nvSpPr>
            <p:spPr>
              <a:xfrm>
                <a:off x="1742675" y="3039802"/>
                <a:ext cx="5658650" cy="719171"/>
              </a:xfrm>
              <a:prstGeom prst="rect">
                <a:avLst/>
              </a:prstGeom>
              <a:blipFill>
                <a:blip r:embed="rId4"/>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87981054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1" y="411510"/>
            <a:ext cx="1763687"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1" name="矩形 10"/>
          <p:cNvSpPr/>
          <p:nvPr/>
        </p:nvSpPr>
        <p:spPr>
          <a:xfrm>
            <a:off x="71500" y="434685"/>
            <a:ext cx="1569660" cy="461665"/>
          </a:xfrm>
          <a:prstGeom prst="rect">
            <a:avLst/>
          </a:prstGeom>
        </p:spPr>
        <p:txBody>
          <a:bodyPr wrap="none">
            <a:spAutoFit/>
          </a:bodyPr>
          <a:lstStyle/>
          <a:p>
            <a:r>
              <a:rPr lang="en-US" altLang="zh-CN" sz="2400" b="1" dirty="0">
                <a:solidFill>
                  <a:schemeClr val="bg1"/>
                </a:solidFill>
                <a:latin typeface="Times New Roman" panose="02020603050405020304" pitchFamily="18" charset="0"/>
                <a:ea typeface="微软雅黑" pitchFamily="34" charset="-122"/>
                <a:sym typeface="Times New Roman" panose="02020603050405020304" pitchFamily="18" charset="0"/>
              </a:rPr>
              <a:t> 4.5.1 </a:t>
            </a:r>
            <a:r>
              <a:rPr lang="zh-CN" altLang="en-US" sz="2400" b="1" dirty="0">
                <a:solidFill>
                  <a:schemeClr val="bg1"/>
                </a:solidFill>
                <a:latin typeface="Times New Roman" panose="02020603050405020304" pitchFamily="18" charset="0"/>
                <a:ea typeface="微软雅黑" pitchFamily="34" charset="-122"/>
                <a:sym typeface="Times New Roman" panose="02020603050405020304" pitchFamily="18" charset="0"/>
              </a:rPr>
              <a:t>噪声</a:t>
            </a:r>
          </a:p>
        </p:txBody>
      </p:sp>
      <mc:AlternateContent xmlns:mc="http://schemas.openxmlformats.org/markup-compatibility/2006" xmlns:a14="http://schemas.microsoft.com/office/drawing/2010/main">
        <mc:Choice Requires="a14">
          <p:sp>
            <p:nvSpPr>
              <p:cNvPr id="5" name="矩形 4"/>
              <p:cNvSpPr/>
              <p:nvPr/>
            </p:nvSpPr>
            <p:spPr>
              <a:xfrm>
                <a:off x="241756" y="1876940"/>
                <a:ext cx="8686800" cy="2862322"/>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marL="285750" indent="-285750">
                  <a:lnSpc>
                    <a:spcPct val="125000"/>
                  </a:lnSpc>
                  <a:buClr>
                    <a:schemeClr val="accent3">
                      <a:lumMod val="75000"/>
                    </a:schemeClr>
                  </a:buClr>
                  <a:buFont typeface="Wingdings" pitchFamily="2" charset="2"/>
                  <a:buChar char="Ø"/>
                </a:pPr>
                <a:r>
                  <a:rPr lang="zh-CN" altLang="en-US" b="1" dirty="0">
                    <a:solidFill>
                      <a:schemeClr val="tx1"/>
                    </a:solidFill>
                    <a:latin typeface="Times New Roman" panose="02020603050405020304" pitchFamily="18" charset="0"/>
                    <a:ea typeface="微软雅黑" panose="020B0503020204020204" pitchFamily="34" charset="-122"/>
                  </a:rPr>
                  <a:t>研究放大器的输出噪声时，经常会遇到几个噪声源同时干扰的情况，这就涉及噪声的互相关问题；</a:t>
                </a:r>
                <a:endParaRPr lang="en-US" altLang="zh-CN" b="1" dirty="0">
                  <a:solidFill>
                    <a:schemeClr val="tx1"/>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r>
                  <a:rPr lang="zh-CN" altLang="en-US" b="1" dirty="0">
                    <a:solidFill>
                      <a:schemeClr val="tx1"/>
                    </a:solidFill>
                    <a:latin typeface="Times New Roman" panose="02020603050405020304" pitchFamily="18" charset="0"/>
                    <a:ea typeface="微软雅黑" panose="020B0503020204020204" pitchFamily="34" charset="-122"/>
                  </a:rPr>
                  <a:t>互相关函数描述了两个不同随机变量的统计关联；</a:t>
                </a:r>
                <a:endParaRPr lang="en-US" altLang="zh-CN" b="1" dirty="0">
                  <a:solidFill>
                    <a:schemeClr val="tx1"/>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r>
                  <a:rPr lang="zh-CN" altLang="zh-CN" b="1" dirty="0">
                    <a:solidFill>
                      <a:schemeClr val="tx1"/>
                    </a:solidFill>
                    <a:latin typeface="Times New Roman" panose="02020603050405020304" pitchFamily="18" charset="0"/>
                    <a:ea typeface="微软雅黑" panose="020B0503020204020204" pitchFamily="34" charset="-122"/>
                  </a:rPr>
                  <a:t>两个不同随机过程</a:t>
                </a:r>
                <a:r>
                  <a:rPr lang="en-US" altLang="zh-CN" b="1" dirty="0">
                    <a:solidFill>
                      <a:schemeClr val="tx1"/>
                    </a:solidFill>
                    <a:latin typeface="Times New Roman" panose="02020603050405020304" pitchFamily="18" charset="0"/>
                    <a:ea typeface="微软雅黑" panose="020B0503020204020204" pitchFamily="34" charset="-122"/>
                  </a:rPr>
                  <a:t>x(t) </a:t>
                </a:r>
                <a:r>
                  <a:rPr lang="zh-CN" altLang="zh-CN" b="1" dirty="0">
                    <a:solidFill>
                      <a:schemeClr val="tx1"/>
                    </a:solidFill>
                    <a:latin typeface="Times New Roman" panose="02020603050405020304" pitchFamily="18" charset="0"/>
                    <a:ea typeface="微软雅黑" panose="020B0503020204020204" pitchFamily="34" charset="-122"/>
                  </a:rPr>
                  <a:t>和</a:t>
                </a:r>
                <a:r>
                  <a:rPr lang="en-US" altLang="zh-CN" b="1" dirty="0">
                    <a:solidFill>
                      <a:schemeClr val="tx1"/>
                    </a:solidFill>
                    <a:latin typeface="Times New Roman" panose="02020603050405020304" pitchFamily="18" charset="0"/>
                    <a:ea typeface="微软雅黑" panose="020B0503020204020204" pitchFamily="34" charset="-122"/>
                  </a:rPr>
                  <a:t> y(t) </a:t>
                </a:r>
                <a:r>
                  <a:rPr lang="zh-CN" altLang="zh-CN" b="1" dirty="0">
                    <a:solidFill>
                      <a:schemeClr val="tx1"/>
                    </a:solidFill>
                    <a:latin typeface="Times New Roman" panose="02020603050405020304" pitchFamily="18" charset="0"/>
                    <a:ea typeface="微软雅黑" panose="020B0503020204020204" pitchFamily="34" charset="-122"/>
                  </a:rPr>
                  <a:t>之间的互相关性可用互相关函数来描述，定义为：</a:t>
                </a:r>
              </a:p>
              <a:p>
                <a:pPr marL="285750" indent="-285750">
                  <a:lnSpc>
                    <a:spcPct val="125000"/>
                  </a:lnSpc>
                  <a:buClr>
                    <a:schemeClr val="accent3">
                      <a:lumMod val="75000"/>
                    </a:schemeClr>
                  </a:buClr>
                  <a:buFont typeface="Wingdings" pitchFamily="2" charset="2"/>
                  <a:buChar char="Ø"/>
                </a:pPr>
                <a:endParaRPr lang="en-US" altLang="zh-CN" b="1" dirty="0">
                  <a:solidFill>
                    <a:schemeClr val="tx1"/>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r>
                  <a:rPr lang="zh-CN" altLang="zh-CN" b="1" dirty="0">
                    <a:solidFill>
                      <a:schemeClr val="tx1"/>
                    </a:solidFill>
                    <a:latin typeface="Times New Roman" panose="02020603050405020304" pitchFamily="18" charset="0"/>
                    <a:ea typeface="微软雅黑" panose="020B0503020204020204" pitchFamily="34" charset="-122"/>
                  </a:rPr>
                  <a:t>对于各种状态等概率出现的平稳随机过程，令 </a:t>
                </a:r>
                <a14:m>
                  <m:oMath xmlns:m="http://schemas.openxmlformats.org/officeDocument/2006/math">
                    <m:sSub>
                      <m:sSubPr>
                        <m:ctrlPr>
                          <a:rPr lang="zh-CN" altLang="zh-CN" b="1" i="1">
                            <a:solidFill>
                              <a:schemeClr val="tx1"/>
                            </a:solidFill>
                            <a:latin typeface="Cambria Math" panose="02040503050406030204" pitchFamily="18" charset="0"/>
                            <a:ea typeface="微软雅黑" panose="020B0503020204020204" pitchFamily="34" charset="-122"/>
                          </a:rPr>
                        </m:ctrlPr>
                      </m:sSubPr>
                      <m:e>
                        <m:r>
                          <a:rPr lang="en-US" altLang="zh-CN" b="1" i="1">
                            <a:solidFill>
                              <a:schemeClr val="tx1"/>
                            </a:solidFill>
                            <a:latin typeface="Cambria Math" panose="02040503050406030204" pitchFamily="18" charset="0"/>
                            <a:ea typeface="微软雅黑" panose="020B0503020204020204" pitchFamily="34" charset="-122"/>
                          </a:rPr>
                          <m:t>𝒕</m:t>
                        </m:r>
                      </m:e>
                      <m:sub>
                        <m:r>
                          <a:rPr lang="en-US" altLang="zh-CN" b="1" i="1">
                            <a:solidFill>
                              <a:schemeClr val="tx1"/>
                            </a:solidFill>
                            <a:latin typeface="Cambria Math" panose="02040503050406030204" pitchFamily="18" charset="0"/>
                            <a:ea typeface="微软雅黑" panose="020B0503020204020204" pitchFamily="34" charset="-122"/>
                          </a:rPr>
                          <m:t>𝟏</m:t>
                        </m:r>
                      </m:sub>
                    </m:sSub>
                    <m:r>
                      <a:rPr lang="en-US" altLang="zh-CN" b="1">
                        <a:solidFill>
                          <a:schemeClr val="tx1"/>
                        </a:solidFill>
                        <a:latin typeface="Cambria Math" panose="02040503050406030204" pitchFamily="18" charset="0"/>
                        <a:ea typeface="微软雅黑" panose="020B0503020204020204" pitchFamily="34" charset="-122"/>
                      </a:rPr>
                      <m:t>=</m:t>
                    </m:r>
                    <m:r>
                      <a:rPr lang="en-US" altLang="zh-CN" b="1" i="1">
                        <a:solidFill>
                          <a:schemeClr val="tx1"/>
                        </a:solidFill>
                        <a:latin typeface="Cambria Math" panose="02040503050406030204" pitchFamily="18" charset="0"/>
                        <a:ea typeface="微软雅黑" panose="020B0503020204020204" pitchFamily="34" charset="-122"/>
                      </a:rPr>
                      <m:t>𝒕</m:t>
                    </m:r>
                  </m:oMath>
                </a14:m>
                <a:r>
                  <a:rPr lang="zh-CN" altLang="en-US" b="1" dirty="0">
                    <a:solidFill>
                      <a:schemeClr val="tx1"/>
                    </a:solidFill>
                    <a:latin typeface="Times New Roman" panose="02020603050405020304" pitchFamily="18" charset="0"/>
                    <a:ea typeface="微软雅黑" panose="020B0503020204020204" pitchFamily="34" charset="-122"/>
                  </a:rPr>
                  <a:t>，</a:t>
                </a:r>
                <a14:m>
                  <m:oMath xmlns:m="http://schemas.openxmlformats.org/officeDocument/2006/math">
                    <m:sSub>
                      <m:sSubPr>
                        <m:ctrlPr>
                          <a:rPr lang="zh-CN" altLang="zh-CN" b="1" i="1">
                            <a:solidFill>
                              <a:schemeClr val="tx1"/>
                            </a:solidFill>
                            <a:latin typeface="Cambria Math" panose="02040503050406030204" pitchFamily="18" charset="0"/>
                            <a:ea typeface="微软雅黑" panose="020B0503020204020204" pitchFamily="34" charset="-122"/>
                          </a:rPr>
                        </m:ctrlPr>
                      </m:sSubPr>
                      <m:e>
                        <m:r>
                          <a:rPr lang="en-US" altLang="zh-CN" b="1" i="1">
                            <a:solidFill>
                              <a:schemeClr val="tx1"/>
                            </a:solidFill>
                            <a:latin typeface="Cambria Math" panose="02040503050406030204" pitchFamily="18" charset="0"/>
                            <a:ea typeface="微软雅黑" panose="020B0503020204020204" pitchFamily="34" charset="-122"/>
                          </a:rPr>
                          <m:t>𝒕</m:t>
                        </m:r>
                      </m:e>
                      <m:sub>
                        <m:r>
                          <a:rPr lang="en-US" altLang="zh-CN" b="1" i="1">
                            <a:solidFill>
                              <a:schemeClr val="tx1"/>
                            </a:solidFill>
                            <a:latin typeface="Cambria Math" panose="02040503050406030204" pitchFamily="18" charset="0"/>
                            <a:ea typeface="微软雅黑" panose="020B0503020204020204" pitchFamily="34" charset="-122"/>
                          </a:rPr>
                          <m:t>𝟐</m:t>
                        </m:r>
                      </m:sub>
                    </m:sSub>
                    <m:r>
                      <a:rPr lang="en-US" altLang="zh-CN" b="1">
                        <a:solidFill>
                          <a:schemeClr val="tx1"/>
                        </a:solidFill>
                        <a:latin typeface="Cambria Math" panose="02040503050406030204" pitchFamily="18" charset="0"/>
                        <a:ea typeface="微软雅黑" panose="020B0503020204020204" pitchFamily="34" charset="-122"/>
                      </a:rPr>
                      <m:t>=</m:t>
                    </m:r>
                    <m:r>
                      <a:rPr lang="en-US" altLang="zh-CN" b="1" i="1">
                        <a:solidFill>
                          <a:schemeClr val="tx1"/>
                        </a:solidFill>
                        <a:latin typeface="Cambria Math" panose="02040503050406030204" pitchFamily="18" charset="0"/>
                        <a:ea typeface="微软雅黑" panose="020B0503020204020204" pitchFamily="34" charset="-122"/>
                      </a:rPr>
                      <m:t>𝒕</m:t>
                    </m:r>
                    <m:r>
                      <a:rPr lang="en-US" altLang="zh-CN" b="1">
                        <a:solidFill>
                          <a:schemeClr val="tx1"/>
                        </a:solidFill>
                        <a:latin typeface="Cambria Math" panose="02040503050406030204" pitchFamily="18" charset="0"/>
                        <a:ea typeface="微软雅黑" panose="020B0503020204020204" pitchFamily="34" charset="-122"/>
                      </a:rPr>
                      <m:t>−</m:t>
                    </m:r>
                    <m:r>
                      <a:rPr lang="en-US" altLang="zh-CN" b="1" i="1">
                        <a:solidFill>
                          <a:schemeClr val="tx1"/>
                        </a:solidFill>
                        <a:latin typeface="Cambria Math" panose="02040503050406030204" pitchFamily="18" charset="0"/>
                        <a:ea typeface="微软雅黑" panose="020B0503020204020204" pitchFamily="34" charset="-122"/>
                      </a:rPr>
                      <m:t>𝝉</m:t>
                    </m:r>
                  </m:oMath>
                </a14:m>
                <a:r>
                  <a:rPr lang="en-US" altLang="zh-CN" b="1" dirty="0">
                    <a:solidFill>
                      <a:schemeClr val="tx1"/>
                    </a:solidFill>
                    <a:latin typeface="Times New Roman" panose="02020603050405020304" pitchFamily="18" charset="0"/>
                    <a:ea typeface="微软雅黑" panose="020B0503020204020204" pitchFamily="34" charset="-122"/>
                  </a:rPr>
                  <a:t>, </a:t>
                </a:r>
                <a:r>
                  <a:rPr lang="zh-CN" altLang="zh-CN" b="1" dirty="0">
                    <a:solidFill>
                      <a:schemeClr val="tx1"/>
                    </a:solidFill>
                    <a:latin typeface="Times New Roman" panose="02020603050405020304" pitchFamily="18" charset="0"/>
                    <a:ea typeface="微软雅黑" panose="020B0503020204020204" pitchFamily="34" charset="-122"/>
                  </a:rPr>
                  <a:t>则有：</a:t>
                </a:r>
              </a:p>
              <a:p>
                <a:pPr marL="285750" indent="-285750">
                  <a:lnSpc>
                    <a:spcPct val="125000"/>
                  </a:lnSpc>
                  <a:buClr>
                    <a:schemeClr val="accent3">
                      <a:lumMod val="75000"/>
                    </a:schemeClr>
                  </a:buClr>
                  <a:buFont typeface="Wingdings" pitchFamily="2" charset="2"/>
                  <a:buChar char="Ø"/>
                </a:pPr>
                <a:endParaRPr lang="en-US" altLang="zh-CN" b="1" dirty="0">
                  <a:solidFill>
                    <a:schemeClr val="tx1"/>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endParaRPr lang="en-US" altLang="zh-CN" b="1" dirty="0">
                  <a:solidFill>
                    <a:schemeClr val="tx1"/>
                  </a:solidFill>
                  <a:latin typeface="Times New Roman" panose="02020603050405020304" pitchFamily="18" charset="0"/>
                  <a:ea typeface="微软雅黑" panose="020B0503020204020204" pitchFamily="34" charset="-122"/>
                </a:endParaRPr>
              </a:p>
            </p:txBody>
          </p:sp>
        </mc:Choice>
        <mc:Fallback xmlns="">
          <p:sp>
            <p:nvSpPr>
              <p:cNvPr id="5" name="矩形 4"/>
              <p:cNvSpPr>
                <a:spLocks noRot="1" noChangeAspect="1" noMove="1" noResize="1" noEditPoints="1" noAdjustHandles="1" noChangeArrowheads="1" noChangeShapeType="1" noTextEdit="1"/>
              </p:cNvSpPr>
              <p:nvPr/>
            </p:nvSpPr>
            <p:spPr>
              <a:xfrm>
                <a:off x="241756" y="1876940"/>
                <a:ext cx="8686800" cy="2862322"/>
              </a:xfrm>
              <a:prstGeom prst="rect">
                <a:avLst/>
              </a:prstGeom>
              <a:blipFill>
                <a:blip r:embed="rId3"/>
                <a:stretch>
                  <a:fillRect l="-350"/>
                </a:stretch>
              </a:blipFill>
            </p:spPr>
            <p:txBody>
              <a:bodyPr/>
              <a:lstStyle/>
              <a:p>
                <a:r>
                  <a:rPr lang="zh-CN" altLang="en-US">
                    <a:noFill/>
                  </a:rPr>
                  <a:t> </a:t>
                </a:r>
              </a:p>
            </p:txBody>
          </p:sp>
        </mc:Fallback>
      </mc:AlternateContent>
      <p:sp>
        <p:nvSpPr>
          <p:cNvPr id="6" name="矩形 5"/>
          <p:cNvSpPr/>
          <p:nvPr/>
        </p:nvSpPr>
        <p:spPr>
          <a:xfrm>
            <a:off x="899592" y="1349073"/>
            <a:ext cx="2340260" cy="369332"/>
          </a:xfrm>
          <a:prstGeom prst="rect">
            <a:avLst/>
          </a:prstGeom>
          <a:ln>
            <a:solidFill>
              <a:schemeClr val="accent3">
                <a:lumMod val="75000"/>
              </a:schemeClr>
            </a:solidFill>
          </a:ln>
        </p:spPr>
        <p:style>
          <a:lnRef idx="2">
            <a:schemeClr val="accent3"/>
          </a:lnRef>
          <a:fillRef idx="1">
            <a:schemeClr val="lt1"/>
          </a:fillRef>
          <a:effectRef idx="0">
            <a:schemeClr val="accent3"/>
          </a:effectRef>
          <a:fontRef idx="minor">
            <a:schemeClr val="dk1"/>
          </a:fontRef>
        </p:style>
        <p:txBody>
          <a:bodyPr wrap="square">
            <a:spAutoFit/>
          </a:bodyPr>
          <a:lstStyle/>
          <a:p>
            <a:pPr lvl="0" algn="ct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噪声的互相关函数</a:t>
            </a:r>
          </a:p>
        </p:txBody>
      </p:sp>
      <p:sp>
        <p:nvSpPr>
          <p:cNvPr id="7" name="七角星 6"/>
          <p:cNvSpPr/>
          <p:nvPr/>
        </p:nvSpPr>
        <p:spPr>
          <a:xfrm>
            <a:off x="395536" y="1102850"/>
            <a:ext cx="648072" cy="576064"/>
          </a:xfrm>
          <a:prstGeom prst="star7">
            <a:avLst/>
          </a:prstGeom>
          <a:solidFill>
            <a:schemeClr val="accent3">
              <a:lumMod val="40000"/>
              <a:lumOff val="60000"/>
            </a:schemeClr>
          </a:solidFill>
          <a:ln>
            <a:solidFill>
              <a:schemeClr val="accent3">
                <a:lumMod val="75000"/>
              </a:schemeClr>
            </a:solidFill>
          </a:ln>
          <a:scene3d>
            <a:camera prst="orthographicFront"/>
            <a:lightRig rig="threePt" dir="t"/>
          </a:scene3d>
          <a:sp3d>
            <a:bevelT w="152400" h="50800" prst="softRound"/>
          </a:sp3d>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CN" sz="2800" b="1" dirty="0">
                <a:latin typeface="Times New Roman" panose="02020603050405020304" pitchFamily="18" charset="0"/>
                <a:ea typeface="微软雅黑" panose="020B0503020204020204" pitchFamily="34" charset="-122"/>
                <a:sym typeface="Times New Roman" panose="02020603050405020304" pitchFamily="18" charset="0"/>
              </a:rPr>
              <a:t>3</a:t>
            </a:r>
            <a:endParaRPr lang="zh-CN" altLang="en-US" sz="2800" b="1" dirty="0">
              <a:latin typeface="Times New Roman" panose="02020603050405020304" pitchFamily="18" charset="0"/>
              <a:ea typeface="微软雅黑" panose="020B0503020204020204" pitchFamily="34" charset="-122"/>
              <a:sym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矩形 2"/>
              <p:cNvSpPr/>
              <p:nvPr/>
            </p:nvSpPr>
            <p:spPr>
              <a:xfrm>
                <a:off x="2765127" y="3327834"/>
                <a:ext cx="3613745" cy="39478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𝑹</m:t>
                          </m:r>
                        </m:e>
                        <m:sub>
                          <m:r>
                            <a:rPr lang="zh-CN" altLang="en-US" b="1" i="1">
                              <a:latin typeface="Cambria Math" panose="02040503050406030204" pitchFamily="18" charset="0"/>
                            </a:rPr>
                            <m:t>𝒙𝒚</m:t>
                          </m:r>
                        </m:sub>
                      </m:sSub>
                      <m:d>
                        <m:dPr>
                          <m:ctrlPr>
                            <a:rPr lang="zh-CN" altLang="en-US" b="1" i="1">
                              <a:latin typeface="Cambria Math" panose="02040503050406030204" pitchFamily="18" charset="0"/>
                            </a:rPr>
                          </m:ctrlPr>
                        </m:dPr>
                        <m:e>
                          <m:r>
                            <a:rPr lang="zh-CN" altLang="en-US" b="1" i="0">
                              <a:latin typeface="Cambria Math" panose="02040503050406030204" pitchFamily="18" charset="0"/>
                            </a:rPr>
                            <m:t> </m:t>
                          </m:r>
                          <m:sSub>
                            <m:sSubPr>
                              <m:ctrlPr>
                                <a:rPr lang="zh-CN" altLang="en-US" b="1" i="1">
                                  <a:latin typeface="Cambria Math" panose="02040503050406030204" pitchFamily="18" charset="0"/>
                                </a:rPr>
                              </m:ctrlPr>
                            </m:sSubPr>
                            <m:e>
                              <m:r>
                                <a:rPr lang="zh-CN" altLang="en-US" b="1" i="1">
                                  <a:latin typeface="Cambria Math" panose="02040503050406030204" pitchFamily="18" charset="0"/>
                                </a:rPr>
                                <m:t>𝒕</m:t>
                              </m:r>
                            </m:e>
                            <m:sub>
                              <m:r>
                                <a:rPr lang="zh-CN" altLang="en-US" b="1" i="0">
                                  <a:latin typeface="Cambria Math" panose="02040503050406030204" pitchFamily="18" charset="0"/>
                                </a:rPr>
                                <m:t>𝟏</m:t>
                              </m:r>
                            </m:sub>
                          </m:sSub>
                          <m:r>
                            <a:rPr lang="zh-CN" altLang="en-US" b="1" i="0">
                              <a:latin typeface="Cambria Math" panose="02040503050406030204" pitchFamily="18" charset="0"/>
                            </a:rPr>
                            <m:t> ,</m:t>
                          </m:r>
                          <m:sSub>
                            <m:sSubPr>
                              <m:ctrlPr>
                                <a:rPr lang="zh-CN" altLang="en-US" b="1" i="1">
                                  <a:latin typeface="Cambria Math" panose="02040503050406030204" pitchFamily="18" charset="0"/>
                                </a:rPr>
                              </m:ctrlPr>
                            </m:sSubPr>
                            <m:e>
                              <m:r>
                                <a:rPr lang="zh-CN" altLang="en-US" b="1" i="1">
                                  <a:latin typeface="Cambria Math" panose="02040503050406030204" pitchFamily="18" charset="0"/>
                                </a:rPr>
                                <m:t>𝒕</m:t>
                              </m:r>
                            </m:e>
                            <m:sub>
                              <m:r>
                                <a:rPr lang="zh-CN" altLang="en-US" b="1" i="0">
                                  <a:latin typeface="Cambria Math" panose="02040503050406030204" pitchFamily="18" charset="0"/>
                                </a:rPr>
                                <m:t>𝟐</m:t>
                              </m:r>
                            </m:sub>
                          </m:sSub>
                          <m:r>
                            <a:rPr lang="zh-CN" altLang="en-US" b="1" i="0">
                              <a:latin typeface="Cambria Math" panose="02040503050406030204" pitchFamily="18" charset="0"/>
                            </a:rPr>
                            <m:t> </m:t>
                          </m:r>
                        </m:e>
                      </m:d>
                      <m:r>
                        <a:rPr lang="zh-CN" altLang="en-US" b="1" i="0">
                          <a:latin typeface="Cambria Math" panose="02040503050406030204" pitchFamily="18" charset="0"/>
                        </a:rPr>
                        <m:t> =</m:t>
                      </m:r>
                      <m:r>
                        <a:rPr lang="zh-CN" altLang="en-US" b="1" i="1">
                          <a:latin typeface="Cambria Math" panose="02040503050406030204" pitchFamily="18" charset="0"/>
                        </a:rPr>
                        <m:t>𝑬</m:t>
                      </m:r>
                      <m:d>
                        <m:dPr>
                          <m:begChr m:val="["/>
                          <m:endChr m:val="]"/>
                          <m:ctrlPr>
                            <a:rPr lang="zh-CN" altLang="en-US" b="1" i="1">
                              <a:latin typeface="Cambria Math" panose="02040503050406030204" pitchFamily="18" charset="0"/>
                            </a:rPr>
                          </m:ctrlPr>
                        </m:dPr>
                        <m:e>
                          <m:r>
                            <a:rPr lang="zh-CN" altLang="en-US" b="1" i="0">
                              <a:latin typeface="Cambria Math" panose="02040503050406030204" pitchFamily="18" charset="0"/>
                            </a:rPr>
                            <m:t> </m:t>
                          </m:r>
                          <m:r>
                            <a:rPr lang="zh-CN" altLang="en-US" b="1" i="1">
                              <a:latin typeface="Cambria Math" panose="02040503050406030204" pitchFamily="18" charset="0"/>
                            </a:rPr>
                            <m:t>𝒙</m:t>
                          </m:r>
                          <m:d>
                            <m:dPr>
                              <m:ctrlPr>
                                <a:rPr lang="zh-CN" altLang="en-US" b="1" i="1">
                                  <a:latin typeface="Cambria Math" panose="02040503050406030204" pitchFamily="18" charset="0"/>
                                </a:rPr>
                              </m:ctrlPr>
                            </m:dPr>
                            <m:e>
                              <m:r>
                                <a:rPr lang="zh-CN" altLang="en-US" b="1" i="0">
                                  <a:latin typeface="Cambria Math" panose="02040503050406030204" pitchFamily="18" charset="0"/>
                                </a:rPr>
                                <m:t> </m:t>
                              </m:r>
                              <m:sSub>
                                <m:sSubPr>
                                  <m:ctrlPr>
                                    <a:rPr lang="zh-CN" altLang="en-US" b="1" i="1">
                                      <a:latin typeface="Cambria Math" panose="02040503050406030204" pitchFamily="18" charset="0"/>
                                    </a:rPr>
                                  </m:ctrlPr>
                                </m:sSubPr>
                                <m:e>
                                  <m:r>
                                    <a:rPr lang="zh-CN" altLang="en-US" b="1" i="1">
                                      <a:latin typeface="Cambria Math" panose="02040503050406030204" pitchFamily="18" charset="0"/>
                                    </a:rPr>
                                    <m:t>𝒕</m:t>
                                  </m:r>
                                </m:e>
                                <m:sub>
                                  <m:r>
                                    <a:rPr lang="zh-CN" altLang="en-US" b="1" i="0">
                                      <a:latin typeface="Cambria Math" panose="02040503050406030204" pitchFamily="18" charset="0"/>
                                    </a:rPr>
                                    <m:t>𝟏</m:t>
                                  </m:r>
                                </m:sub>
                              </m:sSub>
                              <m:r>
                                <a:rPr lang="zh-CN" altLang="en-US" b="1" i="0">
                                  <a:latin typeface="Cambria Math" panose="02040503050406030204" pitchFamily="18" charset="0"/>
                                </a:rPr>
                                <m:t> </m:t>
                              </m:r>
                            </m:e>
                          </m:d>
                          <m:r>
                            <a:rPr lang="zh-CN" altLang="en-US" b="1" i="0">
                              <a:latin typeface="Cambria Math" panose="02040503050406030204" pitchFamily="18" charset="0"/>
                            </a:rPr>
                            <m:t> </m:t>
                          </m:r>
                          <m:r>
                            <a:rPr lang="zh-CN" altLang="en-US" b="1" i="1">
                              <a:latin typeface="Cambria Math" panose="02040503050406030204" pitchFamily="18" charset="0"/>
                            </a:rPr>
                            <m:t>𝒚</m:t>
                          </m:r>
                          <m:d>
                            <m:dPr>
                              <m:ctrlPr>
                                <a:rPr lang="zh-CN" altLang="en-US" b="1" i="1">
                                  <a:latin typeface="Cambria Math" panose="02040503050406030204" pitchFamily="18" charset="0"/>
                                </a:rPr>
                              </m:ctrlPr>
                            </m:dPr>
                            <m:e>
                              <m:r>
                                <a:rPr lang="zh-CN" altLang="en-US" b="1" i="0">
                                  <a:latin typeface="Cambria Math" panose="02040503050406030204" pitchFamily="18" charset="0"/>
                                </a:rPr>
                                <m:t> </m:t>
                              </m:r>
                              <m:sSub>
                                <m:sSubPr>
                                  <m:ctrlPr>
                                    <a:rPr lang="zh-CN" altLang="en-US" b="1" i="1">
                                      <a:latin typeface="Cambria Math" panose="02040503050406030204" pitchFamily="18" charset="0"/>
                                    </a:rPr>
                                  </m:ctrlPr>
                                </m:sSubPr>
                                <m:e>
                                  <m:r>
                                    <a:rPr lang="zh-CN" altLang="en-US" b="1" i="1">
                                      <a:latin typeface="Cambria Math" panose="02040503050406030204" pitchFamily="18" charset="0"/>
                                    </a:rPr>
                                    <m:t>𝒕</m:t>
                                  </m:r>
                                </m:e>
                                <m:sub>
                                  <m:r>
                                    <a:rPr lang="zh-CN" altLang="en-US" b="1" i="0">
                                      <a:latin typeface="Cambria Math" panose="02040503050406030204" pitchFamily="18" charset="0"/>
                                    </a:rPr>
                                    <m:t>𝟐</m:t>
                                  </m:r>
                                </m:sub>
                              </m:sSub>
                              <m:r>
                                <a:rPr lang="zh-CN" altLang="en-US" b="1" i="0">
                                  <a:latin typeface="Cambria Math" panose="02040503050406030204" pitchFamily="18" charset="0"/>
                                </a:rPr>
                                <m:t> </m:t>
                              </m:r>
                            </m:e>
                          </m:d>
                          <m:r>
                            <a:rPr lang="zh-CN" altLang="en-US" b="1" i="0">
                              <a:latin typeface="Cambria Math" panose="02040503050406030204" pitchFamily="18" charset="0"/>
                            </a:rPr>
                            <m:t> </m:t>
                          </m:r>
                        </m:e>
                      </m:d>
                    </m:oMath>
                  </m:oMathPara>
                </a14:m>
                <a:endParaRPr lang="zh-CN" altLang="en-US" b="1" dirty="0"/>
              </a:p>
            </p:txBody>
          </p:sp>
        </mc:Choice>
        <mc:Fallback xmlns="">
          <p:sp>
            <p:nvSpPr>
              <p:cNvPr id="3" name="矩形 2"/>
              <p:cNvSpPr>
                <a:spLocks noRot="1" noChangeAspect="1" noMove="1" noResize="1" noEditPoints="1" noAdjustHandles="1" noChangeArrowheads="1" noChangeShapeType="1" noTextEdit="1"/>
              </p:cNvSpPr>
              <p:nvPr/>
            </p:nvSpPr>
            <p:spPr>
              <a:xfrm>
                <a:off x="2765127" y="3327834"/>
                <a:ext cx="3613745" cy="394788"/>
              </a:xfrm>
              <a:prstGeom prst="rect">
                <a:avLst/>
              </a:prstGeom>
              <a:blipFill>
                <a:blip r:embed="rId4"/>
                <a:stretch>
                  <a:fillRect b="-461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p:cNvSpPr/>
              <p:nvPr/>
            </p:nvSpPr>
            <p:spPr>
              <a:xfrm>
                <a:off x="1745686" y="3970467"/>
                <a:ext cx="5652628" cy="71352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𝑹</m:t>
                          </m:r>
                        </m:e>
                        <m:sub>
                          <m:r>
                            <a:rPr lang="zh-CN" altLang="en-US" b="1" i="1">
                              <a:latin typeface="Cambria Math" panose="02040503050406030204" pitchFamily="18" charset="0"/>
                            </a:rPr>
                            <m:t>𝒙𝒚</m:t>
                          </m:r>
                        </m:sub>
                      </m:sSub>
                      <m:d>
                        <m:dPr>
                          <m:ctrlPr>
                            <a:rPr lang="zh-CN" altLang="en-US" b="1" i="1">
                              <a:latin typeface="Cambria Math" panose="02040503050406030204" pitchFamily="18" charset="0"/>
                            </a:rPr>
                          </m:ctrlPr>
                        </m:dPr>
                        <m:e>
                          <m:r>
                            <a:rPr lang="zh-CN" altLang="en-US" b="1" i="0">
                              <a:latin typeface="Cambria Math" panose="02040503050406030204" pitchFamily="18" charset="0"/>
                            </a:rPr>
                            <m:t> </m:t>
                          </m:r>
                          <m:sSub>
                            <m:sSubPr>
                              <m:ctrlPr>
                                <a:rPr lang="zh-CN" altLang="en-US" b="1" i="1">
                                  <a:latin typeface="Cambria Math" panose="02040503050406030204" pitchFamily="18" charset="0"/>
                                </a:rPr>
                              </m:ctrlPr>
                            </m:sSubPr>
                            <m:e>
                              <m:r>
                                <a:rPr lang="zh-CN" altLang="en-US" b="1" i="1">
                                  <a:latin typeface="Cambria Math" panose="02040503050406030204" pitchFamily="18" charset="0"/>
                                </a:rPr>
                                <m:t>𝒕</m:t>
                              </m:r>
                            </m:e>
                            <m:sub>
                              <m:r>
                                <a:rPr lang="zh-CN" altLang="en-US" b="1" i="0">
                                  <a:latin typeface="Cambria Math" panose="02040503050406030204" pitchFamily="18" charset="0"/>
                                </a:rPr>
                                <m:t>𝟏</m:t>
                              </m:r>
                            </m:sub>
                          </m:sSub>
                          <m:r>
                            <a:rPr lang="zh-CN" altLang="en-US" b="1" i="0">
                              <a:latin typeface="Cambria Math" panose="02040503050406030204" pitchFamily="18" charset="0"/>
                            </a:rPr>
                            <m:t> , </m:t>
                          </m:r>
                          <m:sSub>
                            <m:sSubPr>
                              <m:ctrlPr>
                                <a:rPr lang="zh-CN" altLang="en-US" b="1" i="1">
                                  <a:latin typeface="Cambria Math" panose="02040503050406030204" pitchFamily="18" charset="0"/>
                                </a:rPr>
                              </m:ctrlPr>
                            </m:sSubPr>
                            <m:e>
                              <m:r>
                                <a:rPr lang="zh-CN" altLang="en-US" b="1" i="1">
                                  <a:latin typeface="Cambria Math" panose="02040503050406030204" pitchFamily="18" charset="0"/>
                                </a:rPr>
                                <m:t>𝒕</m:t>
                              </m:r>
                            </m:e>
                            <m:sub>
                              <m:r>
                                <a:rPr lang="zh-CN" altLang="en-US" b="1" i="0">
                                  <a:latin typeface="Cambria Math" panose="02040503050406030204" pitchFamily="18" charset="0"/>
                                </a:rPr>
                                <m:t>𝟐</m:t>
                              </m:r>
                            </m:sub>
                          </m:sSub>
                        </m:e>
                      </m:d>
                      <m:r>
                        <a:rPr lang="zh-CN" altLang="en-US" b="1" i="0">
                          <a:latin typeface="Cambria Math" panose="02040503050406030204" pitchFamily="18" charset="0"/>
                        </a:rPr>
                        <m:t>=</m:t>
                      </m:r>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𝑹</m:t>
                          </m:r>
                        </m:e>
                        <m:sub>
                          <m:r>
                            <a:rPr lang="zh-CN" altLang="en-US" b="1" i="1">
                              <a:latin typeface="Cambria Math" panose="02040503050406030204" pitchFamily="18" charset="0"/>
                            </a:rPr>
                            <m:t>𝒙𝒚</m:t>
                          </m:r>
                        </m:sub>
                      </m:sSub>
                      <m:d>
                        <m:dPr>
                          <m:ctrlPr>
                            <a:rPr lang="zh-CN" altLang="en-US" b="1" i="1">
                              <a:latin typeface="Cambria Math" panose="02040503050406030204" pitchFamily="18" charset="0"/>
                            </a:rPr>
                          </m:ctrlPr>
                        </m:dPr>
                        <m:e>
                          <m:r>
                            <a:rPr lang="zh-CN" altLang="en-US" b="1" i="0">
                              <a:latin typeface="Cambria Math" panose="02040503050406030204" pitchFamily="18" charset="0"/>
                            </a:rPr>
                            <m:t> </m:t>
                          </m:r>
                          <m:r>
                            <a:rPr lang="zh-CN" altLang="en-US" b="1" i="1">
                              <a:latin typeface="Cambria Math" panose="02040503050406030204" pitchFamily="18" charset="0"/>
                            </a:rPr>
                            <m:t>𝝉</m:t>
                          </m:r>
                        </m:e>
                      </m:d>
                      <m:r>
                        <a:rPr lang="zh-CN" altLang="en-US" b="1" i="0">
                          <a:latin typeface="Cambria Math" panose="02040503050406030204" pitchFamily="18" charset="0"/>
                        </a:rPr>
                        <m:t> =</m:t>
                      </m:r>
                      <m:limLow>
                        <m:limLowPr>
                          <m:ctrlPr>
                            <a:rPr lang="zh-CN" altLang="en-US" b="1" i="1">
                              <a:latin typeface="Cambria Math" panose="02040503050406030204" pitchFamily="18" charset="0"/>
                            </a:rPr>
                          </m:ctrlPr>
                        </m:limLowPr>
                        <m:e>
                          <m:r>
                            <a:rPr lang="zh-CN" altLang="en-US" b="1" i="0">
                              <a:latin typeface="Cambria Math" panose="02040503050406030204" pitchFamily="18" charset="0"/>
                            </a:rPr>
                            <m:t>𝐥𝐢𝐦</m:t>
                          </m:r>
                        </m:e>
                        <m:lim>
                          <m:r>
                            <a:rPr lang="zh-CN" altLang="en-US" b="1" i="1">
                              <a:latin typeface="Cambria Math" panose="02040503050406030204" pitchFamily="18" charset="0"/>
                            </a:rPr>
                            <m:t>𝑻</m:t>
                          </m:r>
                          <m:r>
                            <a:rPr lang="zh-CN" altLang="en-US" b="1" i="0">
                              <a:latin typeface="Cambria Math" panose="02040503050406030204" pitchFamily="18" charset="0"/>
                            </a:rPr>
                            <m:t>→∞</m:t>
                          </m:r>
                        </m:lim>
                      </m:limLow>
                      <m:f>
                        <m:fPr>
                          <m:ctrlPr>
                            <a:rPr lang="zh-CN" altLang="en-US" b="1" i="1">
                              <a:latin typeface="Cambria Math" panose="02040503050406030204" pitchFamily="18" charset="0"/>
                            </a:rPr>
                          </m:ctrlPr>
                        </m:fPr>
                        <m:num>
                          <m:r>
                            <a:rPr lang="zh-CN" altLang="en-US" b="1" i="0">
                              <a:latin typeface="Cambria Math" panose="02040503050406030204" pitchFamily="18" charset="0"/>
                            </a:rPr>
                            <m:t>𝟏</m:t>
                          </m:r>
                        </m:num>
                        <m:den>
                          <m:r>
                            <a:rPr lang="zh-CN" altLang="en-US" b="1" i="0">
                              <a:latin typeface="Cambria Math" panose="02040503050406030204" pitchFamily="18" charset="0"/>
                            </a:rPr>
                            <m:t>𝟐</m:t>
                          </m:r>
                          <m:r>
                            <a:rPr lang="zh-CN" altLang="en-US" b="1" i="1">
                              <a:latin typeface="Cambria Math" panose="02040503050406030204" pitchFamily="18" charset="0"/>
                            </a:rPr>
                            <m:t>𝑻</m:t>
                          </m:r>
                        </m:den>
                      </m:f>
                      <m:nary>
                        <m:naryPr>
                          <m:limLoc m:val="subSup"/>
                          <m:ctrlPr>
                            <a:rPr lang="zh-CN" altLang="en-US" b="1" i="1">
                              <a:latin typeface="Cambria Math" panose="02040503050406030204" pitchFamily="18" charset="0"/>
                            </a:rPr>
                          </m:ctrlPr>
                        </m:naryPr>
                        <m:sub>
                          <m:r>
                            <a:rPr lang="zh-CN" altLang="en-US" b="1" i="0">
                              <a:latin typeface="Cambria Math" panose="02040503050406030204" pitchFamily="18" charset="0"/>
                            </a:rPr>
                            <m:t>−</m:t>
                          </m:r>
                          <m:r>
                            <a:rPr lang="zh-CN" altLang="en-US" b="1" i="1">
                              <a:latin typeface="Cambria Math" panose="02040503050406030204" pitchFamily="18" charset="0"/>
                            </a:rPr>
                            <m:t>𝑻</m:t>
                          </m:r>
                        </m:sub>
                        <m:sup>
                          <m:r>
                            <a:rPr lang="zh-CN" altLang="en-US" b="1" i="1">
                              <a:latin typeface="Cambria Math" panose="02040503050406030204" pitchFamily="18" charset="0"/>
                            </a:rPr>
                            <m:t>𝑻</m:t>
                          </m:r>
                        </m:sup>
                        <m:e>
                          <m:r>
                            <a:rPr lang="zh-CN" altLang="en-US" b="1" i="1">
                              <a:latin typeface="Cambria Math" panose="02040503050406030204" pitchFamily="18" charset="0"/>
                            </a:rPr>
                            <m:t>𝒙</m:t>
                          </m:r>
                        </m:e>
                      </m:nary>
                      <m:d>
                        <m:dPr>
                          <m:ctrlPr>
                            <a:rPr lang="zh-CN" altLang="en-US" b="1" i="1">
                              <a:latin typeface="Cambria Math" panose="02040503050406030204" pitchFamily="18" charset="0"/>
                            </a:rPr>
                          </m:ctrlPr>
                        </m:dPr>
                        <m:e>
                          <m:r>
                            <a:rPr lang="zh-CN" altLang="en-US" b="1" i="0">
                              <a:latin typeface="Cambria Math" panose="02040503050406030204" pitchFamily="18" charset="0"/>
                            </a:rPr>
                            <m:t> </m:t>
                          </m:r>
                          <m:r>
                            <a:rPr lang="zh-CN" altLang="en-US" b="1" i="1">
                              <a:latin typeface="Cambria Math" panose="02040503050406030204" pitchFamily="18" charset="0"/>
                            </a:rPr>
                            <m:t>𝒕</m:t>
                          </m:r>
                          <m:r>
                            <a:rPr lang="zh-CN" altLang="en-US" b="1" i="0">
                              <a:latin typeface="Cambria Math" panose="02040503050406030204" pitchFamily="18" charset="0"/>
                            </a:rPr>
                            <m:t> </m:t>
                          </m:r>
                        </m:e>
                      </m:d>
                      <m:r>
                        <a:rPr lang="zh-CN" altLang="en-US" b="1" i="0">
                          <a:latin typeface="Cambria Math" panose="02040503050406030204" pitchFamily="18" charset="0"/>
                        </a:rPr>
                        <m:t> </m:t>
                      </m:r>
                      <m:r>
                        <a:rPr lang="zh-CN" altLang="en-US" b="1" i="1">
                          <a:latin typeface="Cambria Math" panose="02040503050406030204" pitchFamily="18" charset="0"/>
                        </a:rPr>
                        <m:t>𝒚</m:t>
                      </m:r>
                      <m:d>
                        <m:dPr>
                          <m:ctrlPr>
                            <a:rPr lang="zh-CN" altLang="en-US" b="1" i="1">
                              <a:latin typeface="Cambria Math" panose="02040503050406030204" pitchFamily="18" charset="0"/>
                            </a:rPr>
                          </m:ctrlPr>
                        </m:dPr>
                        <m:e>
                          <m:r>
                            <a:rPr lang="zh-CN" altLang="en-US" b="1" i="0">
                              <a:latin typeface="Cambria Math" panose="02040503050406030204" pitchFamily="18" charset="0"/>
                            </a:rPr>
                            <m:t> </m:t>
                          </m:r>
                          <m:r>
                            <a:rPr lang="zh-CN" altLang="en-US" b="1" i="1">
                              <a:latin typeface="Cambria Math" panose="02040503050406030204" pitchFamily="18" charset="0"/>
                            </a:rPr>
                            <m:t>𝒕</m:t>
                          </m:r>
                          <m:r>
                            <a:rPr lang="zh-CN" altLang="en-US" b="1" i="0">
                              <a:latin typeface="Cambria Math" panose="02040503050406030204" pitchFamily="18" charset="0"/>
                            </a:rPr>
                            <m:t>−</m:t>
                          </m:r>
                          <m:r>
                            <a:rPr lang="zh-CN" altLang="en-US" b="1" i="1">
                              <a:latin typeface="Cambria Math" panose="02040503050406030204" pitchFamily="18" charset="0"/>
                            </a:rPr>
                            <m:t>𝝉</m:t>
                          </m:r>
                        </m:e>
                      </m:d>
                      <m:r>
                        <a:rPr lang="zh-CN" altLang="en-US" b="1" i="0">
                          <a:latin typeface="Cambria Math" panose="02040503050406030204" pitchFamily="18" charset="0"/>
                        </a:rPr>
                        <m:t> </m:t>
                      </m:r>
                      <m:r>
                        <a:rPr lang="zh-CN" altLang="en-US" b="1" i="0">
                          <a:latin typeface="Cambria Math" panose="02040503050406030204" pitchFamily="18" charset="0"/>
                        </a:rPr>
                        <m:t>𝐝</m:t>
                      </m:r>
                      <m:r>
                        <a:rPr lang="zh-CN" altLang="en-US" b="1" i="1">
                          <a:latin typeface="Cambria Math" panose="02040503050406030204" pitchFamily="18" charset="0"/>
                        </a:rPr>
                        <m:t>𝒕</m:t>
                      </m:r>
                    </m:oMath>
                  </m:oMathPara>
                </a14:m>
                <a:endParaRPr lang="zh-CN" altLang="en-US" b="1" dirty="0"/>
              </a:p>
            </p:txBody>
          </p:sp>
        </mc:Choice>
        <mc:Fallback xmlns="">
          <p:sp>
            <p:nvSpPr>
              <p:cNvPr id="8" name="矩形 7"/>
              <p:cNvSpPr>
                <a:spLocks noRot="1" noChangeAspect="1" noMove="1" noResize="1" noEditPoints="1" noAdjustHandles="1" noChangeArrowheads="1" noChangeShapeType="1" noTextEdit="1"/>
              </p:cNvSpPr>
              <p:nvPr/>
            </p:nvSpPr>
            <p:spPr>
              <a:xfrm>
                <a:off x="1745686" y="3970467"/>
                <a:ext cx="5652628" cy="713529"/>
              </a:xfrm>
              <a:prstGeom prst="rect">
                <a:avLst/>
              </a:prstGeom>
              <a:blipFill>
                <a:blip r:embed="rId5"/>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54134994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1" y="411510"/>
            <a:ext cx="1763687"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1" name="矩形 10"/>
          <p:cNvSpPr/>
          <p:nvPr/>
        </p:nvSpPr>
        <p:spPr>
          <a:xfrm>
            <a:off x="71500" y="434685"/>
            <a:ext cx="1569660" cy="461665"/>
          </a:xfrm>
          <a:prstGeom prst="rect">
            <a:avLst/>
          </a:prstGeom>
        </p:spPr>
        <p:txBody>
          <a:bodyPr wrap="none">
            <a:spAutoFit/>
          </a:bodyPr>
          <a:lstStyle/>
          <a:p>
            <a:r>
              <a:rPr lang="en-US" altLang="zh-CN" sz="2400" b="1" dirty="0">
                <a:solidFill>
                  <a:schemeClr val="bg1"/>
                </a:solidFill>
                <a:latin typeface="Times New Roman" panose="02020603050405020304" pitchFamily="18" charset="0"/>
                <a:ea typeface="微软雅黑" pitchFamily="34" charset="-122"/>
                <a:sym typeface="Times New Roman" panose="02020603050405020304" pitchFamily="18" charset="0"/>
              </a:rPr>
              <a:t> 4.5.1 </a:t>
            </a:r>
            <a:r>
              <a:rPr lang="zh-CN" altLang="en-US" sz="2400" b="1" dirty="0">
                <a:solidFill>
                  <a:schemeClr val="bg1"/>
                </a:solidFill>
                <a:latin typeface="Times New Roman" panose="02020603050405020304" pitchFamily="18" charset="0"/>
                <a:ea typeface="微软雅黑" pitchFamily="34" charset="-122"/>
                <a:sym typeface="Times New Roman" panose="02020603050405020304" pitchFamily="18" charset="0"/>
              </a:rPr>
              <a:t>噪声</a:t>
            </a:r>
          </a:p>
        </p:txBody>
      </p:sp>
      <mc:AlternateContent xmlns:mc="http://schemas.openxmlformats.org/markup-compatibility/2006" xmlns:a14="http://schemas.microsoft.com/office/drawing/2010/main">
        <mc:Choice Requires="a14">
          <p:sp>
            <p:nvSpPr>
              <p:cNvPr id="5" name="矩形 4"/>
              <p:cNvSpPr/>
              <p:nvPr/>
            </p:nvSpPr>
            <p:spPr>
              <a:xfrm>
                <a:off x="241756" y="1671650"/>
                <a:ext cx="8686800" cy="3285258"/>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marL="285750" indent="-285750">
                  <a:lnSpc>
                    <a:spcPct val="125000"/>
                  </a:lnSpc>
                  <a:buClr>
                    <a:schemeClr val="accent3">
                      <a:lumMod val="75000"/>
                    </a:schemeClr>
                  </a:buClr>
                  <a:buFont typeface="Wingdings" pitchFamily="2" charset="2"/>
                  <a:buChar char="Ø"/>
                </a:pPr>
                <a:r>
                  <a:rPr lang="zh-CN" altLang="en-US" b="1" dirty="0">
                    <a:solidFill>
                      <a:schemeClr val="tx1"/>
                    </a:solidFill>
                    <a:latin typeface="Times New Roman" panose="02020603050405020304" pitchFamily="18" charset="0"/>
                    <a:ea typeface="微软雅黑" panose="020B0503020204020204" pitchFamily="34" charset="-122"/>
                  </a:rPr>
                  <a:t>同理有：</a:t>
                </a:r>
                <a:endParaRPr lang="zh-CN" altLang="zh-CN" b="1" dirty="0">
                  <a:solidFill>
                    <a:schemeClr val="tx1"/>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endParaRPr lang="en-US" altLang="zh-CN" b="1" dirty="0">
                  <a:solidFill>
                    <a:schemeClr val="tx1"/>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r>
                  <a:rPr lang="zh-CN" altLang="en-US" b="1" dirty="0">
                    <a:solidFill>
                      <a:schemeClr val="tx1"/>
                    </a:solidFill>
                    <a:latin typeface="Times New Roman" panose="02020603050405020304" pitchFamily="18" charset="0"/>
                    <a:ea typeface="微软雅黑" panose="020B0503020204020204" pitchFamily="34" charset="-122"/>
                  </a:rPr>
                  <a:t>互相关函数的特性如下：</a:t>
                </a:r>
                <a:endParaRPr lang="en-US" altLang="zh-CN" b="1" dirty="0">
                  <a:solidFill>
                    <a:schemeClr val="tx1"/>
                  </a:solidFill>
                  <a:latin typeface="Times New Roman" panose="02020603050405020304" pitchFamily="18" charset="0"/>
                  <a:ea typeface="微软雅黑" panose="020B0503020204020204" pitchFamily="34" charset="-122"/>
                </a:endParaRPr>
              </a:p>
              <a:p>
                <a:pPr marL="742950" lvl="2" indent="-285750">
                  <a:lnSpc>
                    <a:spcPct val="110000"/>
                  </a:lnSpc>
                  <a:buClr>
                    <a:schemeClr val="accent3">
                      <a:lumMod val="75000"/>
                    </a:schemeClr>
                  </a:buClr>
                  <a:buFont typeface="Wingdings" panose="05000000000000000000" pitchFamily="2" charset="2"/>
                  <a:buChar char="u"/>
                </a:pPr>
                <a14:m>
                  <m:oMath xmlns:m="http://schemas.openxmlformats.org/officeDocument/2006/math">
                    <m:sSub>
                      <m:sSubPr>
                        <m:ctrlPr>
                          <a:rPr lang="zh-CN" altLang="zh-CN" sz="1600" b="1" i="1">
                            <a:solidFill>
                              <a:schemeClr val="tx1"/>
                            </a:solidFill>
                            <a:latin typeface="Cambria Math" panose="02040503050406030204" pitchFamily="18" charset="0"/>
                            <a:ea typeface="微软雅黑" panose="020B0503020204020204" pitchFamily="34" charset="-122"/>
                          </a:rPr>
                        </m:ctrlPr>
                      </m:sSubPr>
                      <m:e>
                        <m:r>
                          <a:rPr lang="en-US" altLang="zh-CN" sz="1600" b="1" i="1">
                            <a:solidFill>
                              <a:schemeClr val="tx1"/>
                            </a:solidFill>
                            <a:latin typeface="Cambria Math" panose="02040503050406030204" pitchFamily="18" charset="0"/>
                            <a:ea typeface="微软雅黑" panose="020B0503020204020204" pitchFamily="34" charset="-122"/>
                          </a:rPr>
                          <m:t>𝑹</m:t>
                        </m:r>
                      </m:e>
                      <m:sub>
                        <m:r>
                          <a:rPr lang="en-US" altLang="zh-CN" sz="1600" b="1" i="1">
                            <a:solidFill>
                              <a:schemeClr val="tx1"/>
                            </a:solidFill>
                            <a:latin typeface="Cambria Math" panose="02040503050406030204" pitchFamily="18" charset="0"/>
                            <a:ea typeface="微软雅黑" panose="020B0503020204020204" pitchFamily="34" charset="-122"/>
                          </a:rPr>
                          <m:t>𝒙</m:t>
                        </m:r>
                        <m:r>
                          <m:rPr>
                            <m:sty m:val="p"/>
                          </m:rPr>
                          <a:rPr lang="en-US" altLang="zh-CN" sz="1600" b="1" i="1">
                            <a:solidFill>
                              <a:schemeClr val="tx1"/>
                            </a:solidFill>
                            <a:latin typeface="Cambria Math" panose="02040503050406030204" pitchFamily="18" charset="0"/>
                            <a:ea typeface="微软雅黑" panose="020B0503020204020204" pitchFamily="34" charset="-122"/>
                          </a:rPr>
                          <m:t>y</m:t>
                        </m:r>
                      </m:sub>
                    </m:sSub>
                    <m:d>
                      <m:dPr>
                        <m:ctrlPr>
                          <a:rPr lang="zh-CN" altLang="zh-CN" sz="1600" b="1" i="1">
                            <a:solidFill>
                              <a:schemeClr val="tx1"/>
                            </a:solidFill>
                            <a:latin typeface="Cambria Math" panose="02040503050406030204" pitchFamily="18" charset="0"/>
                            <a:ea typeface="微软雅黑" panose="020B0503020204020204" pitchFamily="34" charset="-122"/>
                          </a:rPr>
                        </m:ctrlPr>
                      </m:dPr>
                      <m:e>
                        <m:r>
                          <a:rPr lang="en-US" altLang="zh-CN" sz="1600" b="1" i="1">
                            <a:solidFill>
                              <a:schemeClr val="tx1"/>
                            </a:solidFill>
                            <a:latin typeface="Cambria Math" panose="02040503050406030204" pitchFamily="18" charset="0"/>
                            <a:ea typeface="微软雅黑" panose="020B0503020204020204" pitchFamily="34" charset="-122"/>
                          </a:rPr>
                          <m:t>𝝉</m:t>
                        </m:r>
                      </m:e>
                    </m:d>
                  </m:oMath>
                </a14:m>
                <a:r>
                  <a:rPr lang="en-US" altLang="zh-CN" sz="1600" b="1" dirty="0">
                    <a:solidFill>
                      <a:schemeClr val="tx1"/>
                    </a:solidFill>
                    <a:latin typeface="Times New Roman" panose="02020603050405020304" pitchFamily="18" charset="0"/>
                    <a:ea typeface="微软雅黑" panose="020B0503020204020204" pitchFamily="34" charset="-122"/>
                  </a:rPr>
                  <a:t> </a:t>
                </a:r>
                <a:r>
                  <a:rPr lang="zh-CN" altLang="zh-CN" sz="1600" b="1" dirty="0">
                    <a:solidFill>
                      <a:schemeClr val="tx1"/>
                    </a:solidFill>
                    <a:latin typeface="Times New Roman" panose="02020603050405020304" pitchFamily="18" charset="0"/>
                    <a:ea typeface="微软雅黑" panose="020B0503020204020204" pitchFamily="34" charset="-122"/>
                  </a:rPr>
                  <a:t>仅与时间差</a:t>
                </a:r>
                <a14:m>
                  <m:oMath xmlns:m="http://schemas.openxmlformats.org/officeDocument/2006/math">
                    <m:r>
                      <a:rPr lang="en-US" altLang="zh-CN" sz="1600" b="1">
                        <a:solidFill>
                          <a:schemeClr val="tx1"/>
                        </a:solidFill>
                        <a:latin typeface="Cambria Math" panose="02040503050406030204" pitchFamily="18" charset="0"/>
                        <a:ea typeface="微软雅黑" panose="020B0503020204020204" pitchFamily="34" charset="-122"/>
                      </a:rPr>
                      <m:t>𝜏</m:t>
                    </m:r>
                  </m:oMath>
                </a14:m>
                <a:r>
                  <a:rPr lang="en-US" altLang="zh-CN" sz="1600" b="1" dirty="0">
                    <a:solidFill>
                      <a:schemeClr val="tx1"/>
                    </a:solidFill>
                    <a:latin typeface="Times New Roman" panose="02020603050405020304" pitchFamily="18" charset="0"/>
                    <a:ea typeface="微软雅黑" panose="020B0503020204020204" pitchFamily="34" charset="-122"/>
                  </a:rPr>
                  <a:t> </a:t>
                </a:r>
                <a:r>
                  <a:rPr lang="zh-CN" altLang="zh-CN" sz="1600" b="1" dirty="0">
                    <a:solidFill>
                      <a:schemeClr val="tx1"/>
                    </a:solidFill>
                    <a:latin typeface="Times New Roman" panose="02020603050405020304" pitchFamily="18" charset="0"/>
                    <a:ea typeface="微软雅黑" panose="020B0503020204020204" pitchFamily="34" charset="-122"/>
                  </a:rPr>
                  <a:t>有关，与计算时间</a:t>
                </a:r>
                <a14:m>
                  <m:oMath xmlns:m="http://schemas.openxmlformats.org/officeDocument/2006/math">
                    <m:r>
                      <a:rPr lang="zh-CN" altLang="en-US" sz="1600" b="1">
                        <a:latin typeface="Cambria Math" panose="02040503050406030204" pitchFamily="18" charset="0"/>
                      </a:rPr>
                      <m:t> </m:t>
                    </m:r>
                    <m:r>
                      <a:rPr lang="zh-CN" altLang="en-US" sz="1600" b="1" i="1">
                        <a:latin typeface="Cambria Math" panose="02040503050406030204" pitchFamily="18" charset="0"/>
                      </a:rPr>
                      <m:t>𝒕</m:t>
                    </m:r>
                  </m:oMath>
                </a14:m>
                <a:r>
                  <a:rPr lang="zh-CN" altLang="zh-CN" sz="1600" b="1" dirty="0">
                    <a:solidFill>
                      <a:schemeClr val="tx1"/>
                    </a:solidFill>
                    <a:latin typeface="Times New Roman" panose="02020603050405020304" pitchFamily="18" charset="0"/>
                    <a:ea typeface="微软雅黑" panose="020B0503020204020204" pitchFamily="34" charset="-122"/>
                  </a:rPr>
                  <a:t>的起点无关</a:t>
                </a:r>
                <a:r>
                  <a:rPr lang="zh-CN" altLang="en-US" sz="1600" b="1" dirty="0">
                    <a:solidFill>
                      <a:schemeClr val="tx1"/>
                    </a:solidFill>
                    <a:latin typeface="Times New Roman" panose="02020603050405020304" pitchFamily="18" charset="0"/>
                    <a:ea typeface="微软雅黑" panose="020B0503020204020204" pitchFamily="34" charset="-122"/>
                  </a:rPr>
                  <a:t>；</a:t>
                </a:r>
                <a:endParaRPr lang="zh-CN" altLang="zh-CN" sz="1600" b="1" dirty="0">
                  <a:solidFill>
                    <a:schemeClr val="tx1"/>
                  </a:solidFill>
                  <a:latin typeface="Times New Roman" panose="02020603050405020304" pitchFamily="18" charset="0"/>
                  <a:ea typeface="微软雅黑" panose="020B0503020204020204" pitchFamily="34" charset="-122"/>
                </a:endParaRPr>
              </a:p>
              <a:p>
                <a:pPr marL="742950" lvl="2" indent="-285750">
                  <a:lnSpc>
                    <a:spcPct val="110000"/>
                  </a:lnSpc>
                  <a:buClr>
                    <a:schemeClr val="accent3">
                      <a:lumMod val="75000"/>
                    </a:schemeClr>
                  </a:buClr>
                  <a:buFont typeface="Wingdings" panose="05000000000000000000" pitchFamily="2" charset="2"/>
                  <a:buChar char="u"/>
                </a:pPr>
                <a14:m>
                  <m:oMath xmlns:m="http://schemas.openxmlformats.org/officeDocument/2006/math">
                    <m:sSub>
                      <m:sSubPr>
                        <m:ctrlPr>
                          <a:rPr lang="zh-CN" altLang="zh-CN" sz="1600" b="1" i="1">
                            <a:solidFill>
                              <a:schemeClr val="tx1"/>
                            </a:solidFill>
                            <a:latin typeface="Cambria Math" panose="02040503050406030204" pitchFamily="18" charset="0"/>
                            <a:ea typeface="微软雅黑" panose="020B0503020204020204" pitchFamily="34" charset="-122"/>
                          </a:rPr>
                        </m:ctrlPr>
                      </m:sSubPr>
                      <m:e>
                        <m:r>
                          <a:rPr lang="en-US" altLang="zh-CN" sz="1600" b="1" i="1">
                            <a:solidFill>
                              <a:schemeClr val="tx1"/>
                            </a:solidFill>
                            <a:latin typeface="Cambria Math" panose="02040503050406030204" pitchFamily="18" charset="0"/>
                            <a:ea typeface="微软雅黑" panose="020B0503020204020204" pitchFamily="34" charset="-122"/>
                          </a:rPr>
                          <m:t>𝑹</m:t>
                        </m:r>
                      </m:e>
                      <m:sub>
                        <m:r>
                          <a:rPr lang="en-US" altLang="zh-CN" sz="1600" b="1" i="1">
                            <a:solidFill>
                              <a:schemeClr val="tx1"/>
                            </a:solidFill>
                            <a:latin typeface="Cambria Math" panose="02040503050406030204" pitchFamily="18" charset="0"/>
                            <a:ea typeface="微软雅黑" panose="020B0503020204020204" pitchFamily="34" charset="-122"/>
                          </a:rPr>
                          <m:t>𝒙𝒚</m:t>
                        </m:r>
                      </m:sub>
                    </m:sSub>
                    <m:d>
                      <m:dPr>
                        <m:ctrlPr>
                          <a:rPr lang="zh-CN" altLang="zh-CN" sz="1600" b="1" i="1">
                            <a:solidFill>
                              <a:schemeClr val="tx1"/>
                            </a:solidFill>
                            <a:latin typeface="Cambria Math" panose="02040503050406030204" pitchFamily="18" charset="0"/>
                            <a:ea typeface="微软雅黑" panose="020B0503020204020204" pitchFamily="34" charset="-122"/>
                          </a:rPr>
                        </m:ctrlPr>
                      </m:dPr>
                      <m:e>
                        <m:r>
                          <a:rPr lang="en-US" altLang="zh-CN" sz="1600" b="1" i="1">
                            <a:solidFill>
                              <a:schemeClr val="tx1"/>
                            </a:solidFill>
                            <a:latin typeface="Cambria Math" panose="02040503050406030204" pitchFamily="18" charset="0"/>
                            <a:ea typeface="微软雅黑" panose="020B0503020204020204" pitchFamily="34" charset="-122"/>
                          </a:rPr>
                          <m:t>𝝉</m:t>
                        </m:r>
                      </m:e>
                    </m:d>
                    <m:r>
                      <a:rPr lang="en-US" altLang="zh-CN" sz="1600" b="1">
                        <a:solidFill>
                          <a:schemeClr val="tx1"/>
                        </a:solidFill>
                        <a:latin typeface="Cambria Math" panose="02040503050406030204" pitchFamily="18" charset="0"/>
                        <a:ea typeface="微软雅黑" panose="020B0503020204020204" pitchFamily="34" charset="-122"/>
                      </a:rPr>
                      <m:t>=</m:t>
                    </m:r>
                    <m:sSub>
                      <m:sSubPr>
                        <m:ctrlPr>
                          <a:rPr lang="zh-CN" altLang="zh-CN" sz="1600" b="1" i="1">
                            <a:solidFill>
                              <a:schemeClr val="tx1"/>
                            </a:solidFill>
                            <a:latin typeface="Cambria Math" panose="02040503050406030204" pitchFamily="18" charset="0"/>
                            <a:ea typeface="微软雅黑" panose="020B0503020204020204" pitchFamily="34" charset="-122"/>
                          </a:rPr>
                        </m:ctrlPr>
                      </m:sSubPr>
                      <m:e>
                        <m:r>
                          <a:rPr lang="en-US" altLang="zh-CN" sz="1600" b="1" i="1">
                            <a:solidFill>
                              <a:schemeClr val="tx1"/>
                            </a:solidFill>
                            <a:latin typeface="Cambria Math" panose="02040503050406030204" pitchFamily="18" charset="0"/>
                            <a:ea typeface="微软雅黑" panose="020B0503020204020204" pitchFamily="34" charset="-122"/>
                          </a:rPr>
                          <m:t>𝑹</m:t>
                        </m:r>
                      </m:e>
                      <m:sub>
                        <m:r>
                          <a:rPr lang="en-US" altLang="zh-CN" sz="1600" b="1" i="1">
                            <a:solidFill>
                              <a:schemeClr val="tx1"/>
                            </a:solidFill>
                            <a:latin typeface="Cambria Math" panose="02040503050406030204" pitchFamily="18" charset="0"/>
                            <a:ea typeface="微软雅黑" panose="020B0503020204020204" pitchFamily="34" charset="-122"/>
                          </a:rPr>
                          <m:t>𝒚𝒙</m:t>
                        </m:r>
                      </m:sub>
                    </m:sSub>
                    <m:d>
                      <m:dPr>
                        <m:ctrlPr>
                          <a:rPr lang="zh-CN" altLang="zh-CN" sz="1600" b="1" i="1">
                            <a:solidFill>
                              <a:schemeClr val="tx1"/>
                            </a:solidFill>
                            <a:latin typeface="Cambria Math" panose="02040503050406030204" pitchFamily="18" charset="0"/>
                            <a:ea typeface="微软雅黑" panose="020B0503020204020204" pitchFamily="34" charset="-122"/>
                          </a:rPr>
                        </m:ctrlPr>
                      </m:dPr>
                      <m:e>
                        <m:r>
                          <a:rPr lang="en-US" altLang="zh-CN" sz="1600" b="1">
                            <a:solidFill>
                              <a:schemeClr val="tx1"/>
                            </a:solidFill>
                            <a:latin typeface="Cambria Math" panose="02040503050406030204" pitchFamily="18" charset="0"/>
                            <a:ea typeface="微软雅黑" panose="020B0503020204020204" pitchFamily="34" charset="-122"/>
                          </a:rPr>
                          <m:t>−</m:t>
                        </m:r>
                        <m:r>
                          <a:rPr lang="en-US" altLang="zh-CN" sz="1600" b="1" i="1">
                            <a:solidFill>
                              <a:schemeClr val="tx1"/>
                            </a:solidFill>
                            <a:latin typeface="Cambria Math" panose="02040503050406030204" pitchFamily="18" charset="0"/>
                            <a:ea typeface="微软雅黑" panose="020B0503020204020204" pitchFamily="34" charset="-122"/>
                          </a:rPr>
                          <m:t>𝝉</m:t>
                        </m:r>
                      </m:e>
                    </m:d>
                  </m:oMath>
                </a14:m>
                <a:r>
                  <a:rPr lang="zh-CN" altLang="en-US" sz="1600" b="1" dirty="0">
                    <a:solidFill>
                      <a:schemeClr val="tx1"/>
                    </a:solidFill>
                    <a:latin typeface="Times New Roman" panose="02020603050405020304" pitchFamily="18" charset="0"/>
                    <a:ea typeface="微软雅黑" panose="020B0503020204020204" pitchFamily="34" charset="-122"/>
                  </a:rPr>
                  <a:t>；</a:t>
                </a:r>
                <a:endParaRPr lang="en-US" altLang="zh-CN" sz="1600" b="1" dirty="0">
                  <a:solidFill>
                    <a:schemeClr val="tx1"/>
                  </a:solidFill>
                  <a:latin typeface="Times New Roman" panose="02020603050405020304" pitchFamily="18" charset="0"/>
                  <a:ea typeface="微软雅黑" panose="020B0503020204020204" pitchFamily="34" charset="-122"/>
                </a:endParaRPr>
              </a:p>
              <a:p>
                <a:pPr marL="742950" lvl="2" indent="-285750">
                  <a:lnSpc>
                    <a:spcPct val="110000"/>
                  </a:lnSpc>
                  <a:buClr>
                    <a:schemeClr val="accent3">
                      <a:lumMod val="75000"/>
                    </a:schemeClr>
                  </a:buClr>
                  <a:buFont typeface="Wingdings" panose="05000000000000000000" pitchFamily="2" charset="2"/>
                  <a:buChar char="u"/>
                </a:pPr>
                <a14:m>
                  <m:oMath xmlns:m="http://schemas.openxmlformats.org/officeDocument/2006/math">
                    <m:sSub>
                      <m:sSubPr>
                        <m:ctrlPr>
                          <a:rPr lang="zh-CN" altLang="zh-CN" sz="1600" b="1" i="1">
                            <a:solidFill>
                              <a:schemeClr val="tx1"/>
                            </a:solidFill>
                            <a:latin typeface="Cambria Math" panose="02040503050406030204" pitchFamily="18" charset="0"/>
                            <a:ea typeface="微软雅黑" panose="020B0503020204020204" pitchFamily="34" charset="-122"/>
                          </a:rPr>
                        </m:ctrlPr>
                      </m:sSubPr>
                      <m:e>
                        <m:r>
                          <a:rPr lang="en-US" altLang="zh-CN" sz="1600" b="1" i="1">
                            <a:solidFill>
                              <a:schemeClr val="tx1"/>
                            </a:solidFill>
                            <a:latin typeface="Cambria Math" panose="02040503050406030204" pitchFamily="18" charset="0"/>
                            <a:ea typeface="微软雅黑" panose="020B0503020204020204" pitchFamily="34" charset="-122"/>
                          </a:rPr>
                          <m:t>𝑹</m:t>
                        </m:r>
                      </m:e>
                      <m:sub>
                        <m:r>
                          <a:rPr lang="en-US" altLang="zh-CN" sz="1600" b="1" i="1">
                            <a:solidFill>
                              <a:schemeClr val="tx1"/>
                            </a:solidFill>
                            <a:latin typeface="Cambria Math" panose="02040503050406030204" pitchFamily="18" charset="0"/>
                            <a:ea typeface="微软雅黑" panose="020B0503020204020204" pitchFamily="34" charset="-122"/>
                          </a:rPr>
                          <m:t>𝒙𝒚</m:t>
                        </m:r>
                      </m:sub>
                    </m:sSub>
                    <m:d>
                      <m:dPr>
                        <m:ctrlPr>
                          <a:rPr lang="zh-CN" altLang="zh-CN" sz="1600" b="1" i="1">
                            <a:solidFill>
                              <a:schemeClr val="tx1"/>
                            </a:solidFill>
                            <a:latin typeface="Cambria Math" panose="02040503050406030204" pitchFamily="18" charset="0"/>
                            <a:ea typeface="微软雅黑" panose="020B0503020204020204" pitchFamily="34" charset="-122"/>
                          </a:rPr>
                        </m:ctrlPr>
                      </m:dPr>
                      <m:e>
                        <m:r>
                          <a:rPr lang="en-US" altLang="zh-CN" sz="1600" b="1" i="1">
                            <a:solidFill>
                              <a:schemeClr val="tx1"/>
                            </a:solidFill>
                            <a:latin typeface="Cambria Math" panose="02040503050406030204" pitchFamily="18" charset="0"/>
                            <a:ea typeface="微软雅黑" panose="020B0503020204020204" pitchFamily="34" charset="-122"/>
                          </a:rPr>
                          <m:t>𝝉</m:t>
                        </m:r>
                      </m:e>
                    </m:d>
                  </m:oMath>
                </a14:m>
                <a:r>
                  <a:rPr lang="zh-CN" altLang="zh-CN" sz="1600" b="1" dirty="0">
                    <a:solidFill>
                      <a:schemeClr val="tx1"/>
                    </a:solidFill>
                    <a:latin typeface="Times New Roman" panose="02020603050405020304" pitchFamily="18" charset="0"/>
                    <a:ea typeface="微软雅黑" panose="020B0503020204020204" pitchFamily="34" charset="-122"/>
                  </a:rPr>
                  <a:t>具有保留</a:t>
                </a:r>
                <a14:m>
                  <m:oMath xmlns:m="http://schemas.openxmlformats.org/officeDocument/2006/math">
                    <m:r>
                      <a:rPr lang="en-US" altLang="zh-CN" sz="1600" b="1" i="1">
                        <a:solidFill>
                          <a:schemeClr val="tx1"/>
                        </a:solidFill>
                        <a:latin typeface="Cambria Math" panose="02040503050406030204" pitchFamily="18" charset="0"/>
                        <a:ea typeface="微软雅黑" panose="020B0503020204020204" pitchFamily="34" charset="-122"/>
                      </a:rPr>
                      <m:t>𝒙</m:t>
                    </m:r>
                    <m:d>
                      <m:dPr>
                        <m:ctrlPr>
                          <a:rPr lang="zh-CN" altLang="zh-CN" sz="1600" b="1" i="1">
                            <a:solidFill>
                              <a:schemeClr val="tx1"/>
                            </a:solidFill>
                            <a:latin typeface="Cambria Math" panose="02040503050406030204" pitchFamily="18" charset="0"/>
                            <a:ea typeface="微软雅黑" panose="020B0503020204020204" pitchFamily="34" charset="-122"/>
                          </a:rPr>
                        </m:ctrlPr>
                      </m:dPr>
                      <m:e>
                        <m:r>
                          <a:rPr lang="en-US" altLang="zh-CN" sz="1600" b="1" i="1">
                            <a:solidFill>
                              <a:schemeClr val="tx1"/>
                            </a:solidFill>
                            <a:latin typeface="Cambria Math" panose="02040503050406030204" pitchFamily="18" charset="0"/>
                            <a:ea typeface="微软雅黑" panose="020B0503020204020204" pitchFamily="34" charset="-122"/>
                          </a:rPr>
                          <m:t>𝒕</m:t>
                        </m:r>
                      </m:e>
                    </m:d>
                  </m:oMath>
                </a14:m>
                <a:r>
                  <a:rPr lang="zh-CN" altLang="zh-CN" sz="1600" b="1" dirty="0">
                    <a:solidFill>
                      <a:schemeClr val="tx1"/>
                    </a:solidFill>
                    <a:latin typeface="Times New Roman" panose="02020603050405020304" pitchFamily="18" charset="0"/>
                    <a:ea typeface="微软雅黑" panose="020B0503020204020204" pitchFamily="34" charset="-122"/>
                  </a:rPr>
                  <a:t>和</a:t>
                </a:r>
                <a14:m>
                  <m:oMath xmlns:m="http://schemas.openxmlformats.org/officeDocument/2006/math">
                    <m:r>
                      <a:rPr lang="en-US" altLang="zh-CN" sz="1600" b="1" i="1">
                        <a:solidFill>
                          <a:schemeClr val="tx1"/>
                        </a:solidFill>
                        <a:latin typeface="Cambria Math" panose="02040503050406030204" pitchFamily="18" charset="0"/>
                        <a:ea typeface="微软雅黑" panose="020B0503020204020204" pitchFamily="34" charset="-122"/>
                      </a:rPr>
                      <m:t>𝒚</m:t>
                    </m:r>
                    <m:d>
                      <m:dPr>
                        <m:ctrlPr>
                          <a:rPr lang="zh-CN" altLang="zh-CN" sz="1600" b="1" i="1">
                            <a:solidFill>
                              <a:schemeClr val="tx1"/>
                            </a:solidFill>
                            <a:latin typeface="Cambria Math" panose="02040503050406030204" pitchFamily="18" charset="0"/>
                            <a:ea typeface="微软雅黑" panose="020B0503020204020204" pitchFamily="34" charset="-122"/>
                          </a:rPr>
                        </m:ctrlPr>
                      </m:dPr>
                      <m:e>
                        <m:r>
                          <a:rPr lang="en-US" altLang="zh-CN" sz="1600" b="1" i="1">
                            <a:solidFill>
                              <a:schemeClr val="tx1"/>
                            </a:solidFill>
                            <a:latin typeface="Cambria Math" panose="02040503050406030204" pitchFamily="18" charset="0"/>
                            <a:ea typeface="微软雅黑" panose="020B0503020204020204" pitchFamily="34" charset="-122"/>
                          </a:rPr>
                          <m:t>𝒕</m:t>
                        </m:r>
                      </m:e>
                    </m:d>
                  </m:oMath>
                </a14:m>
                <a:r>
                  <a:rPr lang="zh-CN" altLang="zh-CN" sz="1600" b="1" dirty="0">
                    <a:solidFill>
                      <a:schemeClr val="tx1"/>
                    </a:solidFill>
                    <a:latin typeface="Times New Roman" panose="02020603050405020304" pitchFamily="18" charset="0"/>
                    <a:ea typeface="微软雅黑" panose="020B0503020204020204" pitchFamily="34" charset="-122"/>
                  </a:rPr>
                  <a:t>的基频和共有谐频的频谱特征</a:t>
                </a:r>
                <a:r>
                  <a:rPr lang="zh-CN" altLang="en-US" sz="1600" b="1" dirty="0">
                    <a:solidFill>
                      <a:schemeClr val="tx1"/>
                    </a:solidFill>
                    <a:latin typeface="Times New Roman" panose="02020603050405020304" pitchFamily="18" charset="0"/>
                    <a:ea typeface="微软雅黑" panose="020B0503020204020204" pitchFamily="34" charset="-122"/>
                  </a:rPr>
                  <a:t>；</a:t>
                </a:r>
                <a:endParaRPr lang="en-US" altLang="zh-CN" sz="1600" b="1" dirty="0">
                  <a:solidFill>
                    <a:schemeClr val="tx1"/>
                  </a:solidFill>
                  <a:latin typeface="Times New Roman" panose="02020603050405020304" pitchFamily="18" charset="0"/>
                  <a:ea typeface="微软雅黑" panose="020B0503020204020204" pitchFamily="34" charset="-122"/>
                </a:endParaRPr>
              </a:p>
              <a:p>
                <a:pPr marL="742950" lvl="2" indent="-285750">
                  <a:lnSpc>
                    <a:spcPct val="110000"/>
                  </a:lnSpc>
                  <a:buClr>
                    <a:schemeClr val="accent3">
                      <a:lumMod val="75000"/>
                    </a:schemeClr>
                  </a:buClr>
                  <a:buFont typeface="Wingdings" panose="05000000000000000000" pitchFamily="2" charset="2"/>
                  <a:buChar char="u"/>
                </a:pPr>
                <a14:m>
                  <m:oMath xmlns:m="http://schemas.openxmlformats.org/officeDocument/2006/math">
                    <m:r>
                      <a:rPr lang="en-US" altLang="zh-CN" sz="1600" b="1">
                        <a:solidFill>
                          <a:schemeClr val="tx1"/>
                        </a:solidFill>
                        <a:latin typeface="Cambria Math" panose="02040503050406030204" pitchFamily="18" charset="0"/>
                        <a:ea typeface="微软雅黑" panose="020B0503020204020204" pitchFamily="34" charset="-122"/>
                      </a:rPr>
                      <m:t>∣</m:t>
                    </m:r>
                    <m:sSub>
                      <m:sSubPr>
                        <m:ctrlPr>
                          <a:rPr lang="zh-CN" altLang="zh-CN" sz="1600" b="1" i="1">
                            <a:solidFill>
                              <a:schemeClr val="tx1"/>
                            </a:solidFill>
                            <a:latin typeface="Cambria Math" panose="02040503050406030204" pitchFamily="18" charset="0"/>
                            <a:ea typeface="微软雅黑" panose="020B0503020204020204" pitchFamily="34" charset="-122"/>
                          </a:rPr>
                        </m:ctrlPr>
                      </m:sSubPr>
                      <m:e>
                        <m:r>
                          <a:rPr lang="en-US" altLang="zh-CN" sz="1600" b="1" i="1">
                            <a:solidFill>
                              <a:schemeClr val="tx1"/>
                            </a:solidFill>
                            <a:latin typeface="Cambria Math" panose="02040503050406030204" pitchFamily="18" charset="0"/>
                            <a:ea typeface="微软雅黑" panose="020B0503020204020204" pitchFamily="34" charset="-122"/>
                          </a:rPr>
                          <m:t>𝑹</m:t>
                        </m:r>
                      </m:e>
                      <m:sub>
                        <m:r>
                          <a:rPr lang="en-US" altLang="zh-CN" sz="1600" b="1" i="1">
                            <a:solidFill>
                              <a:schemeClr val="tx1"/>
                            </a:solidFill>
                            <a:latin typeface="Cambria Math" panose="02040503050406030204" pitchFamily="18" charset="0"/>
                            <a:ea typeface="微软雅黑" panose="020B0503020204020204" pitchFamily="34" charset="-122"/>
                          </a:rPr>
                          <m:t>𝒙𝒚</m:t>
                        </m:r>
                      </m:sub>
                    </m:sSub>
                    <m:r>
                      <a:rPr lang="en-US" altLang="zh-CN" sz="1600" b="1">
                        <a:solidFill>
                          <a:schemeClr val="tx1"/>
                        </a:solidFill>
                        <a:latin typeface="Cambria Math" panose="02040503050406030204" pitchFamily="18" charset="0"/>
                        <a:ea typeface="微软雅黑" panose="020B0503020204020204" pitchFamily="34" charset="-122"/>
                      </a:rPr>
                      <m:t>(</m:t>
                    </m:r>
                    <m:r>
                      <a:rPr lang="en-US" altLang="zh-CN" sz="1600" b="1" i="1">
                        <a:solidFill>
                          <a:schemeClr val="tx1"/>
                        </a:solidFill>
                        <a:latin typeface="Cambria Math" panose="02040503050406030204" pitchFamily="18" charset="0"/>
                        <a:ea typeface="微软雅黑" panose="020B0503020204020204" pitchFamily="34" charset="-122"/>
                      </a:rPr>
                      <m:t>𝝉</m:t>
                    </m:r>
                    <m:r>
                      <a:rPr lang="en-US" altLang="zh-CN" sz="1600" b="1">
                        <a:solidFill>
                          <a:schemeClr val="tx1"/>
                        </a:solidFill>
                        <a:latin typeface="Cambria Math" panose="02040503050406030204" pitchFamily="18" charset="0"/>
                        <a:ea typeface="微软雅黑" panose="020B0503020204020204" pitchFamily="34" charset="-122"/>
                      </a:rPr>
                      <m:t>)∣⩽</m:t>
                    </m:r>
                    <m:rad>
                      <m:radPr>
                        <m:degHide m:val="on"/>
                        <m:ctrlPr>
                          <a:rPr lang="zh-CN" altLang="zh-CN" sz="1600" b="1" i="1">
                            <a:solidFill>
                              <a:schemeClr val="tx1"/>
                            </a:solidFill>
                            <a:latin typeface="Cambria Math" panose="02040503050406030204" pitchFamily="18" charset="0"/>
                            <a:ea typeface="微软雅黑" panose="020B0503020204020204" pitchFamily="34" charset="-122"/>
                          </a:rPr>
                        </m:ctrlPr>
                      </m:radPr>
                      <m:deg/>
                      <m:e>
                        <m:sSub>
                          <m:sSubPr>
                            <m:ctrlPr>
                              <a:rPr lang="zh-CN" altLang="zh-CN" sz="1600" b="1" i="1">
                                <a:solidFill>
                                  <a:schemeClr val="tx1"/>
                                </a:solidFill>
                                <a:latin typeface="Cambria Math" panose="02040503050406030204" pitchFamily="18" charset="0"/>
                                <a:ea typeface="微软雅黑" panose="020B0503020204020204" pitchFamily="34" charset="-122"/>
                              </a:rPr>
                            </m:ctrlPr>
                          </m:sSubPr>
                          <m:e>
                            <m:r>
                              <a:rPr lang="en-US" altLang="zh-CN" sz="1600" b="1" i="1">
                                <a:solidFill>
                                  <a:schemeClr val="tx1"/>
                                </a:solidFill>
                                <a:latin typeface="Cambria Math" panose="02040503050406030204" pitchFamily="18" charset="0"/>
                                <a:ea typeface="微软雅黑" panose="020B0503020204020204" pitchFamily="34" charset="-122"/>
                              </a:rPr>
                              <m:t>𝑹</m:t>
                            </m:r>
                          </m:e>
                          <m:sub>
                            <m:r>
                              <a:rPr lang="en-US" altLang="zh-CN" sz="1600" b="1" i="1">
                                <a:solidFill>
                                  <a:schemeClr val="tx1"/>
                                </a:solidFill>
                                <a:latin typeface="Cambria Math" panose="02040503050406030204" pitchFamily="18" charset="0"/>
                                <a:ea typeface="微软雅黑" panose="020B0503020204020204" pitchFamily="34" charset="-122"/>
                              </a:rPr>
                              <m:t>𝒙</m:t>
                            </m:r>
                          </m:sub>
                        </m:sSub>
                        <m:r>
                          <a:rPr lang="en-US" altLang="zh-CN" sz="1600" b="1">
                            <a:solidFill>
                              <a:schemeClr val="tx1"/>
                            </a:solidFill>
                            <a:latin typeface="Cambria Math" panose="02040503050406030204" pitchFamily="18" charset="0"/>
                            <a:ea typeface="微软雅黑" panose="020B0503020204020204" pitchFamily="34" charset="-122"/>
                          </a:rPr>
                          <m:t>(</m:t>
                        </m:r>
                        <m:r>
                          <a:rPr lang="en-US" altLang="zh-CN" sz="1600" b="1" i="1">
                            <a:solidFill>
                              <a:schemeClr val="tx1"/>
                            </a:solidFill>
                            <a:latin typeface="Cambria Math" panose="02040503050406030204" pitchFamily="18" charset="0"/>
                            <a:ea typeface="微软雅黑" panose="020B0503020204020204" pitchFamily="34" charset="-122"/>
                          </a:rPr>
                          <m:t>𝟎</m:t>
                        </m:r>
                        <m:r>
                          <a:rPr lang="en-US" altLang="zh-CN" sz="1600" b="1">
                            <a:solidFill>
                              <a:schemeClr val="tx1"/>
                            </a:solidFill>
                            <a:latin typeface="Cambria Math" panose="02040503050406030204" pitchFamily="18" charset="0"/>
                            <a:ea typeface="微软雅黑" panose="020B0503020204020204" pitchFamily="34" charset="-122"/>
                          </a:rPr>
                          <m:t>)</m:t>
                        </m:r>
                        <m:sSub>
                          <m:sSubPr>
                            <m:ctrlPr>
                              <a:rPr lang="zh-CN" altLang="zh-CN" sz="1600" b="1" i="1">
                                <a:solidFill>
                                  <a:schemeClr val="tx1"/>
                                </a:solidFill>
                                <a:latin typeface="Cambria Math" panose="02040503050406030204" pitchFamily="18" charset="0"/>
                                <a:ea typeface="微软雅黑" panose="020B0503020204020204" pitchFamily="34" charset="-122"/>
                              </a:rPr>
                            </m:ctrlPr>
                          </m:sSubPr>
                          <m:e>
                            <m:r>
                              <a:rPr lang="en-US" altLang="zh-CN" sz="1600" b="1" i="1">
                                <a:solidFill>
                                  <a:schemeClr val="tx1"/>
                                </a:solidFill>
                                <a:latin typeface="Cambria Math" panose="02040503050406030204" pitchFamily="18" charset="0"/>
                                <a:ea typeface="微软雅黑" panose="020B0503020204020204" pitchFamily="34" charset="-122"/>
                              </a:rPr>
                              <m:t>𝑹</m:t>
                            </m:r>
                          </m:e>
                          <m:sub>
                            <m:r>
                              <a:rPr lang="en-US" altLang="zh-CN" sz="1600" b="1" i="1">
                                <a:solidFill>
                                  <a:schemeClr val="tx1"/>
                                </a:solidFill>
                                <a:latin typeface="Cambria Math" panose="02040503050406030204" pitchFamily="18" charset="0"/>
                                <a:ea typeface="微软雅黑" panose="020B0503020204020204" pitchFamily="34" charset="-122"/>
                              </a:rPr>
                              <m:t>𝒚</m:t>
                            </m:r>
                          </m:sub>
                        </m:sSub>
                        <m:r>
                          <a:rPr lang="en-US" altLang="zh-CN" sz="1600" b="1">
                            <a:solidFill>
                              <a:schemeClr val="tx1"/>
                            </a:solidFill>
                            <a:latin typeface="Cambria Math" panose="02040503050406030204" pitchFamily="18" charset="0"/>
                            <a:ea typeface="微软雅黑" panose="020B0503020204020204" pitchFamily="34" charset="-122"/>
                          </a:rPr>
                          <m:t>(</m:t>
                        </m:r>
                        <m:r>
                          <a:rPr lang="en-US" altLang="zh-CN" sz="1600" b="1" i="1">
                            <a:solidFill>
                              <a:schemeClr val="tx1"/>
                            </a:solidFill>
                            <a:latin typeface="Cambria Math" panose="02040503050406030204" pitchFamily="18" charset="0"/>
                            <a:ea typeface="微软雅黑" panose="020B0503020204020204" pitchFamily="34" charset="-122"/>
                          </a:rPr>
                          <m:t>𝟎</m:t>
                        </m:r>
                        <m:r>
                          <a:rPr lang="en-US" altLang="zh-CN" sz="1600" b="1">
                            <a:solidFill>
                              <a:schemeClr val="tx1"/>
                            </a:solidFill>
                            <a:latin typeface="Cambria Math" panose="02040503050406030204" pitchFamily="18" charset="0"/>
                            <a:ea typeface="微软雅黑" panose="020B0503020204020204" pitchFamily="34" charset="-122"/>
                          </a:rPr>
                          <m:t>)</m:t>
                        </m:r>
                      </m:e>
                    </m:rad>
                  </m:oMath>
                </a14:m>
                <a:r>
                  <a:rPr lang="zh-CN" altLang="zh-CN" sz="1600" b="1" dirty="0">
                    <a:solidFill>
                      <a:schemeClr val="tx1"/>
                    </a:solidFill>
                    <a:latin typeface="Times New Roman" panose="02020603050405020304" pitchFamily="18" charset="0"/>
                    <a:ea typeface="微软雅黑" panose="020B0503020204020204" pitchFamily="34" charset="-122"/>
                  </a:rPr>
                  <a:t>。</a:t>
                </a:r>
                <a:endParaRPr lang="en-US" altLang="zh-CN" sz="1600" b="1" dirty="0">
                  <a:solidFill>
                    <a:schemeClr val="tx1"/>
                  </a:solidFill>
                  <a:latin typeface="Times New Roman" panose="02020603050405020304" pitchFamily="18" charset="0"/>
                  <a:ea typeface="微软雅黑" panose="020B0503020204020204" pitchFamily="34" charset="-122"/>
                </a:endParaRPr>
              </a:p>
              <a:p>
                <a:pPr marL="285750" lvl="1" indent="-285750">
                  <a:lnSpc>
                    <a:spcPct val="110000"/>
                  </a:lnSpc>
                  <a:buClr>
                    <a:schemeClr val="accent3">
                      <a:lumMod val="75000"/>
                    </a:schemeClr>
                  </a:buClr>
                  <a:buFont typeface="Wingdings" panose="05000000000000000000" pitchFamily="2" charset="2"/>
                  <a:buChar char="Ø"/>
                </a:pPr>
                <a:r>
                  <a:rPr lang="zh-CN" altLang="en-US" b="1" dirty="0">
                    <a:solidFill>
                      <a:schemeClr val="tx1"/>
                    </a:solidFill>
                    <a:latin typeface="Times New Roman" panose="02020603050405020304" pitchFamily="18" charset="0"/>
                    <a:ea typeface="微软雅黑" panose="020B0503020204020204" pitchFamily="34" charset="-122"/>
                  </a:rPr>
                  <a:t>从噪声中检测微弱信号的理论基础：</a:t>
                </a:r>
                <a:endParaRPr lang="en-US" altLang="zh-CN" b="1" dirty="0">
                  <a:solidFill>
                    <a:schemeClr val="tx1"/>
                  </a:solidFill>
                  <a:latin typeface="Times New Roman" panose="02020603050405020304" pitchFamily="18" charset="0"/>
                  <a:ea typeface="微软雅黑" panose="020B0503020204020204" pitchFamily="34" charset="-122"/>
                </a:endParaRPr>
              </a:p>
              <a:p>
                <a:pPr marL="742950" lvl="2" indent="-285750">
                  <a:lnSpc>
                    <a:spcPct val="110000"/>
                  </a:lnSpc>
                  <a:buClr>
                    <a:schemeClr val="accent3">
                      <a:lumMod val="75000"/>
                    </a:schemeClr>
                  </a:buClr>
                  <a:buFont typeface="Wingdings" panose="05000000000000000000" pitchFamily="2" charset="2"/>
                  <a:buChar char="u"/>
                </a:pPr>
                <a:r>
                  <a:rPr lang="zh-CN" altLang="en-US" b="1" dirty="0">
                    <a:solidFill>
                      <a:schemeClr val="tx1"/>
                    </a:solidFill>
                    <a:latin typeface="Times New Roman" panose="02020603050405020304" pitchFamily="18" charset="0"/>
                    <a:ea typeface="微软雅黑" panose="020B0503020204020204" pitchFamily="34" charset="-122"/>
                  </a:rPr>
                  <a:t>被检测信号和系统的观察噪声之间不存在相关性，满足</a:t>
                </a:r>
                <a14:m>
                  <m:oMath xmlns:m="http://schemas.openxmlformats.org/officeDocument/2006/math">
                    <m:sSub>
                      <m:sSubPr>
                        <m:ctrlPr>
                          <a:rPr lang="zh-CN" altLang="zh-CN" b="1" i="1">
                            <a:latin typeface="Cambria Math" panose="02040503050406030204" pitchFamily="18" charset="0"/>
                          </a:rPr>
                        </m:ctrlPr>
                      </m:sSubPr>
                      <m:e>
                        <m:r>
                          <a:rPr lang="en-US" altLang="zh-CN" b="1" i="1">
                            <a:latin typeface="Cambria Math" panose="02040503050406030204" pitchFamily="18" charset="0"/>
                          </a:rPr>
                          <m:t>𝑹</m:t>
                        </m:r>
                      </m:e>
                      <m:sub>
                        <m:r>
                          <a:rPr lang="en-US" altLang="zh-CN" b="1" i="1">
                            <a:latin typeface="Cambria Math" panose="02040503050406030204" pitchFamily="18" charset="0"/>
                          </a:rPr>
                          <m:t>𝒙𝒚</m:t>
                        </m:r>
                      </m:sub>
                    </m:sSub>
                    <m:d>
                      <m:dPr>
                        <m:ctrlPr>
                          <a:rPr lang="zh-CN" altLang="zh-CN" b="1" i="1">
                            <a:latin typeface="Cambria Math" panose="02040503050406030204" pitchFamily="18" charset="0"/>
                          </a:rPr>
                        </m:ctrlPr>
                      </m:dPr>
                      <m:e>
                        <m:r>
                          <a:rPr lang="en-US" altLang="zh-CN" b="1" i="1">
                            <a:latin typeface="Cambria Math" panose="02040503050406030204" pitchFamily="18" charset="0"/>
                          </a:rPr>
                          <m:t>𝝉</m:t>
                        </m:r>
                      </m:e>
                    </m:d>
                    <m:r>
                      <a:rPr lang="en-US" altLang="zh-CN" b="1">
                        <a:latin typeface="Cambria Math" panose="02040503050406030204" pitchFamily="18" charset="0"/>
                      </a:rPr>
                      <m:t>=</m:t>
                    </m:r>
                    <m:sSub>
                      <m:sSubPr>
                        <m:ctrlPr>
                          <a:rPr lang="zh-CN" altLang="zh-CN" b="1" i="1">
                            <a:latin typeface="Cambria Math" panose="02040503050406030204" pitchFamily="18" charset="0"/>
                          </a:rPr>
                        </m:ctrlPr>
                      </m:sSubPr>
                      <m:e>
                        <m:r>
                          <a:rPr lang="en-US" altLang="zh-CN" b="1" i="1">
                            <a:latin typeface="Cambria Math" panose="02040503050406030204" pitchFamily="18" charset="0"/>
                          </a:rPr>
                          <m:t>𝑹</m:t>
                        </m:r>
                      </m:e>
                      <m:sub>
                        <m:r>
                          <a:rPr lang="en-US" altLang="zh-CN" b="1" i="1">
                            <a:latin typeface="Cambria Math" panose="02040503050406030204" pitchFamily="18" charset="0"/>
                          </a:rPr>
                          <m:t>𝒚𝒙</m:t>
                        </m:r>
                      </m:sub>
                    </m:sSub>
                    <m:d>
                      <m:dPr>
                        <m:ctrlPr>
                          <a:rPr lang="zh-CN" altLang="zh-CN" b="1" i="1">
                            <a:latin typeface="Cambria Math" panose="02040503050406030204" pitchFamily="18" charset="0"/>
                          </a:rPr>
                        </m:ctrlPr>
                      </m:dPr>
                      <m:e>
                        <m:r>
                          <a:rPr lang="en-US" altLang="zh-CN" b="1" i="1">
                            <a:latin typeface="Cambria Math" panose="02040503050406030204" pitchFamily="18" charset="0"/>
                          </a:rPr>
                          <m:t>𝝉</m:t>
                        </m:r>
                      </m:e>
                    </m:d>
                    <m:r>
                      <a:rPr lang="en-US" altLang="zh-CN" b="1">
                        <a:latin typeface="Cambria Math" panose="02040503050406030204" pitchFamily="18" charset="0"/>
                      </a:rPr>
                      <m:t>=</m:t>
                    </m:r>
                    <m:r>
                      <a:rPr lang="en-US" altLang="zh-CN" b="1" i="1" smtClean="0">
                        <a:latin typeface="Cambria Math" panose="02040503050406030204" pitchFamily="18" charset="0"/>
                      </a:rPr>
                      <m:t>𝟎</m:t>
                    </m:r>
                  </m:oMath>
                </a14:m>
                <a:r>
                  <a:rPr lang="zh-CN" altLang="en-US" b="1" dirty="0">
                    <a:solidFill>
                      <a:schemeClr val="tx1"/>
                    </a:solidFill>
                    <a:latin typeface="Times New Roman" panose="02020603050405020304" pitchFamily="18" charset="0"/>
                    <a:ea typeface="微软雅黑" panose="020B0503020204020204" pitchFamily="34" charset="-122"/>
                  </a:rPr>
                  <a:t>；</a:t>
                </a:r>
                <a:endParaRPr lang="en-US" altLang="zh-CN" b="1" dirty="0">
                  <a:solidFill>
                    <a:schemeClr val="tx1"/>
                  </a:solidFill>
                  <a:latin typeface="Times New Roman" panose="02020603050405020304" pitchFamily="18" charset="0"/>
                  <a:ea typeface="微软雅黑" panose="020B0503020204020204" pitchFamily="34" charset="-122"/>
                </a:endParaRPr>
              </a:p>
              <a:p>
                <a:pPr marL="742950" lvl="2" indent="-285750">
                  <a:lnSpc>
                    <a:spcPct val="110000"/>
                  </a:lnSpc>
                  <a:buClr>
                    <a:schemeClr val="accent3">
                      <a:lumMod val="75000"/>
                    </a:schemeClr>
                  </a:buClr>
                  <a:buFont typeface="Wingdings" panose="05000000000000000000" pitchFamily="2" charset="2"/>
                  <a:buChar char="u"/>
                </a:pPr>
                <a:r>
                  <a:rPr lang="zh-CN" altLang="en-US" b="1" dirty="0">
                    <a:solidFill>
                      <a:schemeClr val="tx1"/>
                    </a:solidFill>
                    <a:latin typeface="Times New Roman" panose="02020603050405020304" pitchFamily="18" charset="0"/>
                    <a:ea typeface="微软雅黑" panose="020B0503020204020204" pitchFamily="34" charset="-122"/>
                  </a:rPr>
                  <a:t>如果互相关函数为非</a:t>
                </a:r>
                <a:r>
                  <a:rPr lang="en-US" altLang="zh-CN" b="1" dirty="0">
                    <a:solidFill>
                      <a:schemeClr val="tx1"/>
                    </a:solidFill>
                    <a:latin typeface="Times New Roman" panose="02020603050405020304" pitchFamily="18" charset="0"/>
                    <a:ea typeface="微软雅黑" panose="020B0503020204020204" pitchFamily="34" charset="-122"/>
                  </a:rPr>
                  <a:t>0</a:t>
                </a:r>
                <a:r>
                  <a:rPr lang="zh-CN" altLang="en-US" b="1" dirty="0">
                    <a:solidFill>
                      <a:schemeClr val="tx1"/>
                    </a:solidFill>
                    <a:latin typeface="Times New Roman" panose="02020603050405020304" pitchFamily="18" charset="0"/>
                    <a:ea typeface="微软雅黑" panose="020B0503020204020204" pitchFamily="34" charset="-122"/>
                  </a:rPr>
                  <a:t>值，则表示两者间有一定的统计相关性。</a:t>
                </a:r>
                <a:endParaRPr lang="en-US" altLang="zh-CN" b="1" dirty="0">
                  <a:solidFill>
                    <a:schemeClr val="tx1"/>
                  </a:solidFill>
                  <a:latin typeface="Times New Roman" panose="02020603050405020304" pitchFamily="18" charset="0"/>
                  <a:ea typeface="微软雅黑" panose="020B0503020204020204" pitchFamily="34" charset="-122"/>
                </a:endParaRPr>
              </a:p>
            </p:txBody>
          </p:sp>
        </mc:Choice>
        <mc:Fallback xmlns="">
          <p:sp>
            <p:nvSpPr>
              <p:cNvPr id="5" name="矩形 4"/>
              <p:cNvSpPr>
                <a:spLocks noRot="1" noChangeAspect="1" noMove="1" noResize="1" noEditPoints="1" noAdjustHandles="1" noChangeArrowheads="1" noChangeShapeType="1" noTextEdit="1"/>
              </p:cNvSpPr>
              <p:nvPr/>
            </p:nvSpPr>
            <p:spPr>
              <a:xfrm>
                <a:off x="241756" y="1671650"/>
                <a:ext cx="8686800" cy="3285258"/>
              </a:xfrm>
              <a:prstGeom prst="rect">
                <a:avLst/>
              </a:prstGeom>
              <a:blipFill>
                <a:blip r:embed="rId3"/>
                <a:stretch>
                  <a:fillRect l="-350" r="-3079" b="-1105"/>
                </a:stretch>
              </a:blipFill>
            </p:spPr>
            <p:txBody>
              <a:bodyPr/>
              <a:lstStyle/>
              <a:p>
                <a:r>
                  <a:rPr lang="zh-CN" altLang="en-US">
                    <a:noFill/>
                  </a:rPr>
                  <a:t> </a:t>
                </a:r>
              </a:p>
            </p:txBody>
          </p:sp>
        </mc:Fallback>
      </mc:AlternateContent>
      <p:sp>
        <p:nvSpPr>
          <p:cNvPr id="6" name="矩形 5"/>
          <p:cNvSpPr/>
          <p:nvPr/>
        </p:nvSpPr>
        <p:spPr>
          <a:xfrm>
            <a:off x="899592" y="1233797"/>
            <a:ext cx="2340260" cy="369332"/>
          </a:xfrm>
          <a:prstGeom prst="rect">
            <a:avLst/>
          </a:prstGeom>
          <a:ln>
            <a:solidFill>
              <a:schemeClr val="accent3">
                <a:lumMod val="75000"/>
              </a:schemeClr>
            </a:solidFill>
          </a:ln>
        </p:spPr>
        <p:style>
          <a:lnRef idx="2">
            <a:schemeClr val="accent3"/>
          </a:lnRef>
          <a:fillRef idx="1">
            <a:schemeClr val="lt1"/>
          </a:fillRef>
          <a:effectRef idx="0">
            <a:schemeClr val="accent3"/>
          </a:effectRef>
          <a:fontRef idx="minor">
            <a:schemeClr val="dk1"/>
          </a:fontRef>
        </p:style>
        <p:txBody>
          <a:bodyPr wrap="square">
            <a:spAutoFit/>
          </a:bodyPr>
          <a:lstStyle/>
          <a:p>
            <a:pPr lvl="0" algn="ct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噪声的互相关函数</a:t>
            </a:r>
          </a:p>
        </p:txBody>
      </p:sp>
      <p:sp>
        <p:nvSpPr>
          <p:cNvPr id="7" name="七角星 6"/>
          <p:cNvSpPr/>
          <p:nvPr/>
        </p:nvSpPr>
        <p:spPr>
          <a:xfrm>
            <a:off x="395536" y="987574"/>
            <a:ext cx="648072" cy="576064"/>
          </a:xfrm>
          <a:prstGeom prst="star7">
            <a:avLst/>
          </a:prstGeom>
          <a:solidFill>
            <a:schemeClr val="accent3">
              <a:lumMod val="40000"/>
              <a:lumOff val="60000"/>
            </a:schemeClr>
          </a:solidFill>
          <a:ln>
            <a:solidFill>
              <a:schemeClr val="accent3">
                <a:lumMod val="75000"/>
              </a:schemeClr>
            </a:solidFill>
          </a:ln>
          <a:scene3d>
            <a:camera prst="orthographicFront"/>
            <a:lightRig rig="threePt" dir="t"/>
          </a:scene3d>
          <a:sp3d>
            <a:bevelT w="152400" h="50800" prst="softRound"/>
          </a:sp3d>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CN" sz="2800" b="1" dirty="0">
                <a:latin typeface="Times New Roman" panose="02020603050405020304" pitchFamily="18" charset="0"/>
                <a:ea typeface="微软雅黑" panose="020B0503020204020204" pitchFamily="34" charset="-122"/>
                <a:sym typeface="Times New Roman" panose="02020603050405020304" pitchFamily="18" charset="0"/>
              </a:rPr>
              <a:t>3</a:t>
            </a:r>
            <a:endParaRPr lang="zh-CN" altLang="en-US" sz="2800" b="1" dirty="0">
              <a:latin typeface="Times New Roman" panose="02020603050405020304" pitchFamily="18" charset="0"/>
              <a:ea typeface="微软雅黑" panose="020B0503020204020204" pitchFamily="34" charset="-122"/>
              <a:sym typeface="Times New Roman" panose="02020603050405020304" pitchFamily="18" charset="0"/>
            </a:endParaRPr>
          </a:p>
        </p:txBody>
      </p:sp>
      <mc:AlternateContent xmlns:mc="http://schemas.openxmlformats.org/markup-compatibility/2006" xmlns:a14="http://schemas.microsoft.com/office/drawing/2010/main">
        <mc:Choice Requires="a14">
          <p:sp>
            <p:nvSpPr>
              <p:cNvPr id="2" name="矩形 1"/>
              <p:cNvSpPr/>
              <p:nvPr/>
            </p:nvSpPr>
            <p:spPr>
              <a:xfrm>
                <a:off x="1542818" y="1822217"/>
                <a:ext cx="6084676" cy="71352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𝑹</m:t>
                          </m:r>
                        </m:e>
                        <m:sub>
                          <m:r>
                            <a:rPr lang="zh-CN" altLang="en-US" b="1" i="1">
                              <a:latin typeface="Cambria Math" panose="02040503050406030204" pitchFamily="18" charset="0"/>
                            </a:rPr>
                            <m:t>𝒚𝒙</m:t>
                          </m:r>
                        </m:sub>
                      </m:sSub>
                      <m:d>
                        <m:dPr>
                          <m:ctrlPr>
                            <a:rPr lang="zh-CN" altLang="en-US" b="1" i="1">
                              <a:latin typeface="Cambria Math" panose="02040503050406030204" pitchFamily="18" charset="0"/>
                            </a:rPr>
                          </m:ctrlPr>
                        </m:dPr>
                        <m:e>
                          <m:r>
                            <a:rPr lang="zh-CN" altLang="en-US" b="1" i="0">
                              <a:latin typeface="Cambria Math" panose="02040503050406030204" pitchFamily="18" charset="0"/>
                            </a:rPr>
                            <m:t> </m:t>
                          </m:r>
                          <m:sSub>
                            <m:sSubPr>
                              <m:ctrlPr>
                                <a:rPr lang="zh-CN" altLang="en-US" b="1" i="1">
                                  <a:latin typeface="Cambria Math" panose="02040503050406030204" pitchFamily="18" charset="0"/>
                                </a:rPr>
                              </m:ctrlPr>
                            </m:sSubPr>
                            <m:e>
                              <m:r>
                                <a:rPr lang="zh-CN" altLang="en-US" b="1" i="1">
                                  <a:latin typeface="Cambria Math" panose="02040503050406030204" pitchFamily="18" charset="0"/>
                                </a:rPr>
                                <m:t>𝒕</m:t>
                              </m:r>
                            </m:e>
                            <m:sub>
                              <m:r>
                                <a:rPr lang="zh-CN" altLang="en-US" b="1" i="0">
                                  <a:latin typeface="Cambria Math" panose="02040503050406030204" pitchFamily="18" charset="0"/>
                                </a:rPr>
                                <m:t>𝟏</m:t>
                              </m:r>
                            </m:sub>
                          </m:sSub>
                          <m:r>
                            <a:rPr lang="zh-CN" altLang="en-US" b="1" i="0">
                              <a:latin typeface="Cambria Math" panose="02040503050406030204" pitchFamily="18" charset="0"/>
                            </a:rPr>
                            <m:t> , </m:t>
                          </m:r>
                          <m:sSub>
                            <m:sSubPr>
                              <m:ctrlPr>
                                <a:rPr lang="zh-CN" altLang="en-US" b="1" i="1">
                                  <a:latin typeface="Cambria Math" panose="02040503050406030204" pitchFamily="18" charset="0"/>
                                </a:rPr>
                              </m:ctrlPr>
                            </m:sSubPr>
                            <m:e>
                              <m:r>
                                <a:rPr lang="zh-CN" altLang="en-US" b="1" i="1">
                                  <a:latin typeface="Cambria Math" panose="02040503050406030204" pitchFamily="18" charset="0"/>
                                </a:rPr>
                                <m:t>𝒕</m:t>
                              </m:r>
                            </m:e>
                            <m:sub>
                              <m:r>
                                <a:rPr lang="zh-CN" altLang="en-US" b="1" i="0">
                                  <a:latin typeface="Cambria Math" panose="02040503050406030204" pitchFamily="18" charset="0"/>
                                </a:rPr>
                                <m:t>𝟐</m:t>
                              </m:r>
                            </m:sub>
                          </m:sSub>
                        </m:e>
                      </m:d>
                      <m:r>
                        <a:rPr lang="zh-CN" altLang="en-US" b="1" i="0">
                          <a:latin typeface="Cambria Math" panose="02040503050406030204" pitchFamily="18" charset="0"/>
                        </a:rPr>
                        <m:t>=</m:t>
                      </m:r>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𝑹</m:t>
                          </m:r>
                        </m:e>
                        <m:sub>
                          <m:r>
                            <a:rPr lang="zh-CN" altLang="en-US" b="1" i="1">
                              <a:latin typeface="Cambria Math" panose="02040503050406030204" pitchFamily="18" charset="0"/>
                            </a:rPr>
                            <m:t>𝒚𝒙</m:t>
                          </m:r>
                        </m:sub>
                      </m:sSub>
                      <m:d>
                        <m:dPr>
                          <m:ctrlPr>
                            <a:rPr lang="zh-CN" altLang="en-US" b="1" i="1">
                              <a:latin typeface="Cambria Math" panose="02040503050406030204" pitchFamily="18" charset="0"/>
                            </a:rPr>
                          </m:ctrlPr>
                        </m:dPr>
                        <m:e>
                          <m:r>
                            <a:rPr lang="zh-CN" altLang="en-US" b="1" i="0">
                              <a:latin typeface="Cambria Math" panose="02040503050406030204" pitchFamily="18" charset="0"/>
                            </a:rPr>
                            <m:t> </m:t>
                          </m:r>
                          <m:r>
                            <a:rPr lang="zh-CN" altLang="en-US" b="1" i="1">
                              <a:latin typeface="Cambria Math" panose="02040503050406030204" pitchFamily="18" charset="0"/>
                            </a:rPr>
                            <m:t>𝝉</m:t>
                          </m:r>
                          <m:r>
                            <a:rPr lang="zh-CN" altLang="en-US" b="1" i="0">
                              <a:latin typeface="Cambria Math" panose="02040503050406030204" pitchFamily="18" charset="0"/>
                            </a:rPr>
                            <m:t> </m:t>
                          </m:r>
                        </m:e>
                      </m:d>
                      <m:r>
                        <a:rPr lang="zh-CN" altLang="en-US" b="1" i="0">
                          <a:latin typeface="Cambria Math" panose="02040503050406030204" pitchFamily="18" charset="0"/>
                        </a:rPr>
                        <m:t> =</m:t>
                      </m:r>
                      <m:limLow>
                        <m:limLowPr>
                          <m:ctrlPr>
                            <a:rPr lang="zh-CN" altLang="en-US" b="1" i="1">
                              <a:latin typeface="Cambria Math" panose="02040503050406030204" pitchFamily="18" charset="0"/>
                            </a:rPr>
                          </m:ctrlPr>
                        </m:limLowPr>
                        <m:e>
                          <m:r>
                            <a:rPr lang="zh-CN" altLang="en-US" b="1" i="0">
                              <a:latin typeface="Cambria Math" panose="02040503050406030204" pitchFamily="18" charset="0"/>
                            </a:rPr>
                            <m:t>𝐥𝐢𝐦</m:t>
                          </m:r>
                        </m:e>
                        <m:lim>
                          <m:r>
                            <a:rPr lang="zh-CN" altLang="en-US" b="1" i="1">
                              <a:latin typeface="Cambria Math" panose="02040503050406030204" pitchFamily="18" charset="0"/>
                            </a:rPr>
                            <m:t>𝑻</m:t>
                          </m:r>
                          <m:r>
                            <a:rPr lang="zh-CN" altLang="en-US" b="1" i="0">
                              <a:latin typeface="Cambria Math" panose="02040503050406030204" pitchFamily="18" charset="0"/>
                            </a:rPr>
                            <m:t>→∞</m:t>
                          </m:r>
                        </m:lim>
                      </m:limLow>
                      <m:f>
                        <m:fPr>
                          <m:ctrlPr>
                            <a:rPr lang="zh-CN" altLang="en-US" b="1" i="1">
                              <a:latin typeface="Cambria Math" panose="02040503050406030204" pitchFamily="18" charset="0"/>
                            </a:rPr>
                          </m:ctrlPr>
                        </m:fPr>
                        <m:num>
                          <m:r>
                            <a:rPr lang="zh-CN" altLang="en-US" b="1" i="0">
                              <a:latin typeface="Cambria Math" panose="02040503050406030204" pitchFamily="18" charset="0"/>
                            </a:rPr>
                            <m:t>𝟏</m:t>
                          </m:r>
                        </m:num>
                        <m:den>
                          <m:r>
                            <a:rPr lang="zh-CN" altLang="en-US" b="1" i="0">
                              <a:latin typeface="Cambria Math" panose="02040503050406030204" pitchFamily="18" charset="0"/>
                            </a:rPr>
                            <m:t>𝟐</m:t>
                          </m:r>
                          <m:r>
                            <a:rPr lang="zh-CN" altLang="en-US" b="1" i="1">
                              <a:latin typeface="Cambria Math" panose="02040503050406030204" pitchFamily="18" charset="0"/>
                            </a:rPr>
                            <m:t>𝑻</m:t>
                          </m:r>
                        </m:den>
                      </m:f>
                      <m:nary>
                        <m:naryPr>
                          <m:limLoc m:val="subSup"/>
                          <m:ctrlPr>
                            <a:rPr lang="zh-CN" altLang="en-US" b="1" i="1">
                              <a:latin typeface="Cambria Math" panose="02040503050406030204" pitchFamily="18" charset="0"/>
                            </a:rPr>
                          </m:ctrlPr>
                        </m:naryPr>
                        <m:sub>
                          <m:r>
                            <a:rPr lang="zh-CN" altLang="en-US" b="1" i="0">
                              <a:latin typeface="Cambria Math" panose="02040503050406030204" pitchFamily="18" charset="0"/>
                            </a:rPr>
                            <m:t>−</m:t>
                          </m:r>
                          <m:r>
                            <a:rPr lang="zh-CN" altLang="en-US" b="1" i="0">
                              <a:latin typeface="Cambria Math" panose="02040503050406030204" pitchFamily="18" charset="0"/>
                            </a:rPr>
                            <m:t>𝐓</m:t>
                          </m:r>
                        </m:sub>
                        <m:sup>
                          <m:r>
                            <a:rPr lang="zh-CN" altLang="en-US" b="1" i="1">
                              <a:latin typeface="Cambria Math" panose="02040503050406030204" pitchFamily="18" charset="0"/>
                            </a:rPr>
                            <m:t>𝑻</m:t>
                          </m:r>
                        </m:sup>
                        <m:e>
                          <m:r>
                            <a:rPr lang="zh-CN" altLang="en-US" b="1" i="1">
                              <a:latin typeface="Cambria Math" panose="02040503050406030204" pitchFamily="18" charset="0"/>
                            </a:rPr>
                            <m:t>𝒚</m:t>
                          </m:r>
                        </m:e>
                      </m:nary>
                      <m:d>
                        <m:dPr>
                          <m:ctrlPr>
                            <a:rPr lang="zh-CN" altLang="en-US" b="1" i="1">
                              <a:latin typeface="Cambria Math" panose="02040503050406030204" pitchFamily="18" charset="0"/>
                            </a:rPr>
                          </m:ctrlPr>
                        </m:dPr>
                        <m:e>
                          <m:r>
                            <a:rPr lang="zh-CN" altLang="en-US" b="1" i="0">
                              <a:latin typeface="Cambria Math" panose="02040503050406030204" pitchFamily="18" charset="0"/>
                            </a:rPr>
                            <m:t> </m:t>
                          </m:r>
                          <m:r>
                            <a:rPr lang="zh-CN" altLang="en-US" b="1" i="1">
                              <a:latin typeface="Cambria Math" panose="02040503050406030204" pitchFamily="18" charset="0"/>
                            </a:rPr>
                            <m:t>𝒕</m:t>
                          </m:r>
                          <m:r>
                            <a:rPr lang="zh-CN" altLang="en-US" b="1" i="0">
                              <a:latin typeface="Cambria Math" panose="02040503050406030204" pitchFamily="18" charset="0"/>
                            </a:rPr>
                            <m:t> </m:t>
                          </m:r>
                        </m:e>
                      </m:d>
                      <m:r>
                        <a:rPr lang="zh-CN" altLang="en-US" b="1" i="0">
                          <a:latin typeface="Cambria Math" panose="02040503050406030204" pitchFamily="18" charset="0"/>
                        </a:rPr>
                        <m:t> </m:t>
                      </m:r>
                      <m:r>
                        <a:rPr lang="zh-CN" altLang="en-US" b="1" i="1">
                          <a:latin typeface="Cambria Math" panose="02040503050406030204" pitchFamily="18" charset="0"/>
                        </a:rPr>
                        <m:t>𝒙</m:t>
                      </m:r>
                      <m:d>
                        <m:dPr>
                          <m:ctrlPr>
                            <a:rPr lang="zh-CN" altLang="en-US" b="1" i="1">
                              <a:latin typeface="Cambria Math" panose="02040503050406030204" pitchFamily="18" charset="0"/>
                            </a:rPr>
                          </m:ctrlPr>
                        </m:dPr>
                        <m:e>
                          <m:r>
                            <a:rPr lang="zh-CN" altLang="en-US" b="1" i="0">
                              <a:latin typeface="Cambria Math" panose="02040503050406030204" pitchFamily="18" charset="0"/>
                            </a:rPr>
                            <m:t> </m:t>
                          </m:r>
                          <m:r>
                            <a:rPr lang="zh-CN" altLang="en-US" b="1" i="1">
                              <a:latin typeface="Cambria Math" panose="02040503050406030204" pitchFamily="18" charset="0"/>
                            </a:rPr>
                            <m:t>𝒕</m:t>
                          </m:r>
                          <m:r>
                            <a:rPr lang="zh-CN" altLang="en-US" b="1" i="0">
                              <a:latin typeface="Cambria Math" panose="02040503050406030204" pitchFamily="18" charset="0"/>
                            </a:rPr>
                            <m:t> −</m:t>
                          </m:r>
                          <m:r>
                            <a:rPr lang="zh-CN" altLang="en-US" b="1" i="1">
                              <a:latin typeface="Cambria Math" panose="02040503050406030204" pitchFamily="18" charset="0"/>
                            </a:rPr>
                            <m:t>𝝉</m:t>
                          </m:r>
                          <m:r>
                            <a:rPr lang="zh-CN" altLang="en-US" b="1" i="0">
                              <a:latin typeface="Cambria Math" panose="02040503050406030204" pitchFamily="18" charset="0"/>
                            </a:rPr>
                            <m:t> </m:t>
                          </m:r>
                        </m:e>
                      </m:d>
                      <m:r>
                        <a:rPr lang="zh-CN" altLang="en-US" b="1" i="0">
                          <a:latin typeface="Cambria Math" panose="02040503050406030204" pitchFamily="18" charset="0"/>
                        </a:rPr>
                        <m:t> </m:t>
                      </m:r>
                      <m:r>
                        <a:rPr lang="zh-CN" altLang="en-US" b="1" i="0">
                          <a:latin typeface="Cambria Math" panose="02040503050406030204" pitchFamily="18" charset="0"/>
                        </a:rPr>
                        <m:t>𝐝</m:t>
                      </m:r>
                      <m:r>
                        <a:rPr lang="zh-CN" altLang="en-US" b="1" i="1">
                          <a:latin typeface="Cambria Math" panose="02040503050406030204" pitchFamily="18" charset="0"/>
                        </a:rPr>
                        <m:t>𝒕</m:t>
                      </m:r>
                    </m:oMath>
                  </m:oMathPara>
                </a14:m>
                <a:endParaRPr lang="zh-CN" altLang="en-US" b="1" dirty="0"/>
              </a:p>
            </p:txBody>
          </p:sp>
        </mc:Choice>
        <mc:Fallback xmlns="">
          <p:sp>
            <p:nvSpPr>
              <p:cNvPr id="2" name="矩形 1"/>
              <p:cNvSpPr>
                <a:spLocks noRot="1" noChangeAspect="1" noMove="1" noResize="1" noEditPoints="1" noAdjustHandles="1" noChangeArrowheads="1" noChangeShapeType="1" noTextEdit="1"/>
              </p:cNvSpPr>
              <p:nvPr/>
            </p:nvSpPr>
            <p:spPr>
              <a:xfrm>
                <a:off x="1542818" y="1822217"/>
                <a:ext cx="6084676" cy="713529"/>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p:cNvSpPr/>
              <p:nvPr/>
            </p:nvSpPr>
            <p:spPr>
              <a:xfrm>
                <a:off x="4175956" y="3003798"/>
                <a:ext cx="2765885" cy="387991"/>
              </a:xfrm>
              <a:prstGeom prst="rect">
                <a:avLst/>
              </a:prstGeom>
            </p:spPr>
            <p:txBody>
              <a:bodyPr wrap="none">
                <a:spAutoFit/>
              </a:bodyPr>
              <a:lstStyle/>
              <a:p>
                <a:pPr marL="742950" lvl="2" indent="-285750">
                  <a:lnSpc>
                    <a:spcPct val="110000"/>
                  </a:lnSpc>
                  <a:buClr>
                    <a:schemeClr val="accent3">
                      <a:lumMod val="75000"/>
                    </a:schemeClr>
                  </a:buClr>
                  <a:buFont typeface="Wingdings" panose="05000000000000000000" pitchFamily="2" charset="2"/>
                  <a:buChar char="u"/>
                </a:pPr>
                <a14:m>
                  <m:oMath xmlns:m="http://schemas.openxmlformats.org/officeDocument/2006/math">
                    <m:sSub>
                      <m:sSubPr>
                        <m:ctrlPr>
                          <a:rPr lang="zh-CN" altLang="zh-CN" sz="1600" b="1" i="1">
                            <a:latin typeface="Cambria Math" panose="02040503050406030204" pitchFamily="18" charset="0"/>
                            <a:ea typeface="微软雅黑" panose="020B0503020204020204" pitchFamily="34" charset="-122"/>
                          </a:rPr>
                        </m:ctrlPr>
                      </m:sSubPr>
                      <m:e>
                        <m:r>
                          <a:rPr lang="en-US" altLang="zh-CN" sz="1600" b="1" i="1">
                            <a:latin typeface="Cambria Math" panose="02040503050406030204" pitchFamily="18" charset="0"/>
                            <a:ea typeface="微软雅黑" panose="020B0503020204020204" pitchFamily="34" charset="-122"/>
                          </a:rPr>
                          <m:t>𝑹</m:t>
                        </m:r>
                      </m:e>
                      <m:sub>
                        <m:r>
                          <a:rPr lang="en-US" altLang="zh-CN" sz="1600" b="1" i="1">
                            <a:latin typeface="Cambria Math" panose="02040503050406030204" pitchFamily="18" charset="0"/>
                            <a:ea typeface="微软雅黑" panose="020B0503020204020204" pitchFamily="34" charset="-122"/>
                          </a:rPr>
                          <m:t>𝒙𝒚</m:t>
                        </m:r>
                      </m:sub>
                    </m:sSub>
                    <m:d>
                      <m:dPr>
                        <m:ctrlPr>
                          <a:rPr lang="zh-CN" altLang="zh-CN" sz="1600" b="1" i="1">
                            <a:latin typeface="Cambria Math" panose="02040503050406030204" pitchFamily="18" charset="0"/>
                            <a:ea typeface="微软雅黑" panose="020B0503020204020204" pitchFamily="34" charset="-122"/>
                          </a:rPr>
                        </m:ctrlPr>
                      </m:dPr>
                      <m:e>
                        <m:r>
                          <a:rPr lang="en-US" altLang="zh-CN" sz="1600" b="1" i="1">
                            <a:latin typeface="Cambria Math" panose="02040503050406030204" pitchFamily="18" charset="0"/>
                            <a:ea typeface="微软雅黑" panose="020B0503020204020204" pitchFamily="34" charset="-122"/>
                          </a:rPr>
                          <m:t>𝝉</m:t>
                        </m:r>
                      </m:e>
                    </m:d>
                    <m:r>
                      <a:rPr lang="en-US" altLang="zh-CN" sz="1600" b="1">
                        <a:latin typeface="Cambria Math" panose="02040503050406030204" pitchFamily="18" charset="0"/>
                        <a:ea typeface="微软雅黑" panose="020B0503020204020204" pitchFamily="34" charset="-122"/>
                      </a:rPr>
                      <m:t>≠</m:t>
                    </m:r>
                    <m:sSub>
                      <m:sSubPr>
                        <m:ctrlPr>
                          <a:rPr lang="zh-CN" altLang="zh-CN" sz="1600" b="1" i="1">
                            <a:latin typeface="Cambria Math" panose="02040503050406030204" pitchFamily="18" charset="0"/>
                            <a:ea typeface="微软雅黑" panose="020B0503020204020204" pitchFamily="34" charset="-122"/>
                          </a:rPr>
                        </m:ctrlPr>
                      </m:sSubPr>
                      <m:e>
                        <m:r>
                          <a:rPr lang="en-US" altLang="zh-CN" sz="1600" b="1" i="1">
                            <a:latin typeface="Cambria Math" panose="02040503050406030204" pitchFamily="18" charset="0"/>
                            <a:ea typeface="微软雅黑" panose="020B0503020204020204" pitchFamily="34" charset="-122"/>
                          </a:rPr>
                          <m:t>𝑹</m:t>
                        </m:r>
                      </m:e>
                      <m:sub>
                        <m:r>
                          <a:rPr lang="en-US" altLang="zh-CN" sz="1600" b="1" i="1">
                            <a:latin typeface="Cambria Math" panose="02040503050406030204" pitchFamily="18" charset="0"/>
                            <a:ea typeface="微软雅黑" panose="020B0503020204020204" pitchFamily="34" charset="-122"/>
                          </a:rPr>
                          <m:t>𝒙𝒚</m:t>
                        </m:r>
                      </m:sub>
                    </m:sSub>
                    <m:d>
                      <m:dPr>
                        <m:ctrlPr>
                          <a:rPr lang="zh-CN" altLang="zh-CN" sz="1600" b="1" i="1">
                            <a:latin typeface="Cambria Math" panose="02040503050406030204" pitchFamily="18" charset="0"/>
                            <a:ea typeface="微软雅黑" panose="020B0503020204020204" pitchFamily="34" charset="-122"/>
                          </a:rPr>
                        </m:ctrlPr>
                      </m:dPr>
                      <m:e>
                        <m:r>
                          <a:rPr lang="en-US" altLang="zh-CN" sz="1600" b="1">
                            <a:latin typeface="Cambria Math" panose="02040503050406030204" pitchFamily="18" charset="0"/>
                            <a:ea typeface="微软雅黑" panose="020B0503020204020204" pitchFamily="34" charset="-122"/>
                          </a:rPr>
                          <m:t>−</m:t>
                        </m:r>
                        <m:r>
                          <a:rPr lang="en-US" altLang="zh-CN" sz="1600" b="1" i="1">
                            <a:latin typeface="Cambria Math" panose="02040503050406030204" pitchFamily="18" charset="0"/>
                            <a:ea typeface="微软雅黑" panose="020B0503020204020204" pitchFamily="34" charset="-122"/>
                          </a:rPr>
                          <m:t>𝝉</m:t>
                        </m:r>
                      </m:e>
                    </m:d>
                  </m:oMath>
                </a14:m>
                <a:r>
                  <a:rPr lang="zh-CN" altLang="en-US" sz="1600" b="1" dirty="0">
                    <a:latin typeface="Times New Roman" panose="02020603050405020304" pitchFamily="18" charset="0"/>
                    <a:ea typeface="微软雅黑" panose="020B0503020204020204" pitchFamily="34" charset="-122"/>
                  </a:rPr>
                  <a:t>；</a:t>
                </a:r>
                <a:endParaRPr lang="zh-CN" altLang="zh-CN" sz="1600" b="1" dirty="0">
                  <a:latin typeface="Times New Roman" panose="02020603050405020304" pitchFamily="18" charset="0"/>
                  <a:ea typeface="微软雅黑" panose="020B0503020204020204" pitchFamily="34" charset="-122"/>
                </a:endParaRPr>
              </a:p>
            </p:txBody>
          </p:sp>
        </mc:Choice>
        <mc:Fallback xmlns="">
          <p:sp>
            <p:nvSpPr>
              <p:cNvPr id="4" name="矩形 3"/>
              <p:cNvSpPr>
                <a:spLocks noRot="1" noChangeAspect="1" noMove="1" noResize="1" noEditPoints="1" noAdjustHandles="1" noChangeArrowheads="1" noChangeShapeType="1" noTextEdit="1"/>
              </p:cNvSpPr>
              <p:nvPr/>
            </p:nvSpPr>
            <p:spPr>
              <a:xfrm>
                <a:off x="4175956" y="3003798"/>
                <a:ext cx="2765885" cy="387991"/>
              </a:xfrm>
              <a:prstGeom prst="rect">
                <a:avLst/>
              </a:prstGeom>
              <a:blipFill>
                <a:blip r:embed="rId5"/>
                <a:stretch>
                  <a:fillRect r="-220" b="-1269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47808739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1" y="411510"/>
            <a:ext cx="3671899"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1" name="矩形 10"/>
          <p:cNvSpPr/>
          <p:nvPr/>
        </p:nvSpPr>
        <p:spPr>
          <a:xfrm>
            <a:off x="71500" y="434685"/>
            <a:ext cx="3493264" cy="461665"/>
          </a:xfrm>
          <a:prstGeom prst="rect">
            <a:avLst/>
          </a:prstGeom>
        </p:spPr>
        <p:txBody>
          <a:bodyPr wrap="none">
            <a:spAutoFit/>
          </a:bodyPr>
          <a:lstStyle/>
          <a:p>
            <a:r>
              <a:rPr lang="en-US" altLang="zh-CN" sz="2400" b="1" dirty="0">
                <a:solidFill>
                  <a:schemeClr val="bg1"/>
                </a:solidFill>
                <a:latin typeface="Times New Roman" panose="02020603050405020304" pitchFamily="18" charset="0"/>
                <a:ea typeface="微软雅黑" pitchFamily="34" charset="-122"/>
                <a:sym typeface="Times New Roman" panose="02020603050405020304" pitchFamily="18" charset="0"/>
              </a:rPr>
              <a:t> 4.5.2 </a:t>
            </a:r>
            <a:r>
              <a:rPr lang="zh-CN" altLang="en-US" sz="2400" b="1" dirty="0">
                <a:solidFill>
                  <a:schemeClr val="bg1"/>
                </a:solidFill>
                <a:latin typeface="Times New Roman" panose="02020603050405020304" pitchFamily="18" charset="0"/>
                <a:ea typeface="微软雅黑" pitchFamily="34" charset="-122"/>
                <a:sym typeface="Times New Roman" panose="02020603050405020304" pitchFamily="18" charset="0"/>
              </a:rPr>
              <a:t>微弱信号检测方法</a:t>
            </a:r>
          </a:p>
        </p:txBody>
      </p:sp>
      <p:sp>
        <p:nvSpPr>
          <p:cNvPr id="8" name="矩形 7"/>
          <p:cNvSpPr/>
          <p:nvPr/>
        </p:nvSpPr>
        <p:spPr>
          <a:xfrm>
            <a:off x="228600" y="1075414"/>
            <a:ext cx="8686800" cy="3901068"/>
          </a:xfrm>
          <a:prstGeom prst="rect">
            <a:avLst/>
          </a:prstGeom>
        </p:spPr>
        <p:txBody>
          <a:bodyPr wrap="square">
            <a:spAutoFit/>
          </a:bodyPr>
          <a:lstStyle/>
          <a:p>
            <a:pPr marL="285750" indent="-285750">
              <a:lnSpc>
                <a:spcPct val="125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rPr>
              <a:t>在电子电路中，</a:t>
            </a:r>
            <a:r>
              <a:rPr lang="zh-CN" altLang="en-US" b="1" dirty="0">
                <a:solidFill>
                  <a:schemeClr val="accent1"/>
                </a:solidFill>
                <a:latin typeface="Times New Roman" panose="02020603050405020304" pitchFamily="18" charset="0"/>
                <a:ea typeface="微软雅黑" panose="020B0503020204020204" pitchFamily="34" charset="-122"/>
              </a:rPr>
              <a:t>噪声</a:t>
            </a:r>
            <a:r>
              <a:rPr lang="zh-CN" altLang="en-US" b="1" dirty="0">
                <a:solidFill>
                  <a:prstClr val="black"/>
                </a:solidFill>
                <a:latin typeface="Times New Roman" panose="02020603050405020304" pitchFamily="18" charset="0"/>
                <a:ea typeface="微软雅黑" panose="020B0503020204020204" pitchFamily="34" charset="-122"/>
              </a:rPr>
              <a:t>的存在会</a:t>
            </a:r>
            <a:r>
              <a:rPr lang="zh-CN" altLang="en-US" b="1" dirty="0">
                <a:solidFill>
                  <a:schemeClr val="accent1"/>
                </a:solidFill>
                <a:latin typeface="Times New Roman" panose="02020603050405020304" pitchFamily="18" charset="0"/>
                <a:ea typeface="微软雅黑" panose="020B0503020204020204" pitchFamily="34" charset="-122"/>
              </a:rPr>
              <a:t>干扰并削弱微弱信号</a:t>
            </a:r>
            <a:r>
              <a:rPr lang="zh-CN" altLang="en-US" b="1" dirty="0">
                <a:solidFill>
                  <a:prstClr val="black"/>
                </a:solidFill>
                <a:latin typeface="Times New Roman" panose="02020603050405020304" pitchFamily="18" charset="0"/>
                <a:ea typeface="微软雅黑" panose="020B0503020204020204" pitchFamily="34" charset="-122"/>
              </a:rPr>
              <a:t>，从而对其检测造成困扰；</a:t>
            </a: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rPr>
              <a:t>需要采用特定的检测方法来有效地从噪声中提取出微弱信号；</a:t>
            </a: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rPr>
              <a:t>微弱信号检测的常用方法主要有：</a:t>
            </a:r>
            <a:endParaRPr lang="en-US" altLang="zh-CN" b="1" dirty="0">
              <a:solidFill>
                <a:prstClr val="black"/>
              </a:solidFill>
              <a:latin typeface="Times New Roman" panose="02020603050405020304" pitchFamily="18" charset="0"/>
              <a:ea typeface="微软雅黑" panose="020B0503020204020204" pitchFamily="34" charset="-122"/>
            </a:endParaRPr>
          </a:p>
          <a:p>
            <a:pPr marL="742950" lvl="1" indent="-285750">
              <a:lnSpc>
                <a:spcPct val="125000"/>
              </a:lnSpc>
              <a:buClr>
                <a:schemeClr val="accent3">
                  <a:lumMod val="75000"/>
                </a:schemeClr>
              </a:buClr>
              <a:buFont typeface="Wingdings" panose="05000000000000000000" pitchFamily="2" charset="2"/>
              <a:buChar char="u"/>
            </a:pPr>
            <a:r>
              <a:rPr lang="zh-CN" altLang="en-US" b="1" dirty="0">
                <a:solidFill>
                  <a:prstClr val="black"/>
                </a:solidFill>
                <a:latin typeface="Times New Roman" panose="02020603050405020304" pitchFamily="18" charset="0"/>
                <a:ea typeface="微软雅黑" panose="020B0503020204020204" pitchFamily="34" charset="-122"/>
              </a:rPr>
              <a:t>相关检测法：通过信号与噪声的</a:t>
            </a:r>
            <a:r>
              <a:rPr lang="zh-CN" altLang="en-US" b="1" dirty="0">
                <a:solidFill>
                  <a:schemeClr val="accent1"/>
                </a:solidFill>
                <a:latin typeface="Times New Roman" panose="02020603050405020304" pitchFamily="18" charset="0"/>
                <a:ea typeface="微软雅黑" panose="020B0503020204020204" pitchFamily="34" charset="-122"/>
              </a:rPr>
              <a:t>相关性抑制噪声</a:t>
            </a:r>
            <a:r>
              <a:rPr lang="zh-CN" altLang="en-US" b="1" dirty="0">
                <a:solidFill>
                  <a:prstClr val="black"/>
                </a:solidFill>
                <a:latin typeface="Times New Roman" panose="02020603050405020304" pitchFamily="18" charset="0"/>
                <a:ea typeface="微软雅黑" panose="020B0503020204020204" pitchFamily="34" charset="-122"/>
              </a:rPr>
              <a:t>，提升精度；</a:t>
            </a:r>
            <a:endParaRPr lang="en-US" altLang="zh-CN" b="1" dirty="0">
              <a:solidFill>
                <a:prstClr val="black"/>
              </a:solidFill>
              <a:latin typeface="Times New Roman" panose="02020603050405020304" pitchFamily="18" charset="0"/>
              <a:ea typeface="微软雅黑" panose="020B0503020204020204" pitchFamily="34" charset="-122"/>
            </a:endParaRPr>
          </a:p>
          <a:p>
            <a:pPr marL="742950" lvl="1" indent="-285750">
              <a:lnSpc>
                <a:spcPct val="125000"/>
              </a:lnSpc>
              <a:buClr>
                <a:schemeClr val="accent3">
                  <a:lumMod val="75000"/>
                </a:schemeClr>
              </a:buClr>
              <a:buFont typeface="Wingdings" panose="05000000000000000000" pitchFamily="2" charset="2"/>
              <a:buChar char="u"/>
            </a:pPr>
            <a:r>
              <a:rPr lang="zh-CN" altLang="en-US" b="1" dirty="0">
                <a:solidFill>
                  <a:prstClr val="black"/>
                </a:solidFill>
                <a:latin typeface="Times New Roman" panose="02020603050405020304" pitchFamily="18" charset="0"/>
                <a:ea typeface="微软雅黑" panose="020B0503020204020204" pitchFamily="34" charset="-122"/>
              </a:rPr>
              <a:t>同步积累法：通过信号</a:t>
            </a:r>
            <a:r>
              <a:rPr lang="zh-CN" altLang="en-US" b="1" dirty="0">
                <a:solidFill>
                  <a:schemeClr val="accent1"/>
                </a:solidFill>
                <a:latin typeface="Times New Roman" panose="02020603050405020304" pitchFamily="18" charset="0"/>
                <a:ea typeface="微软雅黑" panose="020B0503020204020204" pitchFamily="34" charset="-122"/>
              </a:rPr>
              <a:t>同步积累增强能量</a:t>
            </a:r>
            <a:r>
              <a:rPr lang="zh-CN" altLang="en-US" b="1" dirty="0">
                <a:solidFill>
                  <a:prstClr val="black"/>
                </a:solidFill>
                <a:latin typeface="Times New Roman" panose="02020603050405020304" pitchFamily="18" charset="0"/>
                <a:ea typeface="微软雅黑" panose="020B0503020204020204" pitchFamily="34" charset="-122"/>
              </a:rPr>
              <a:t>，提高检测灵敏度。（相关性要求低，具有更广泛的适用性）</a:t>
            </a: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anose="05000000000000000000"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rPr>
              <a:t>同步积累法基于信号的</a:t>
            </a:r>
            <a:r>
              <a:rPr lang="zh-CN" altLang="en-US" b="1" dirty="0">
                <a:solidFill>
                  <a:srgbClr val="FF0000"/>
                </a:solidFill>
                <a:latin typeface="Times New Roman" panose="02020603050405020304" pitchFamily="18" charset="0"/>
                <a:ea typeface="微软雅黑" panose="020B0503020204020204" pitchFamily="34" charset="-122"/>
              </a:rPr>
              <a:t>稳定</a:t>
            </a:r>
            <a:r>
              <a:rPr lang="zh-CN" altLang="en-US" b="1" dirty="0">
                <a:solidFill>
                  <a:prstClr val="black"/>
                </a:solidFill>
                <a:latin typeface="Times New Roman" panose="02020603050405020304" pitchFamily="18" charset="0"/>
                <a:ea typeface="微软雅黑" panose="020B0503020204020204" pitchFamily="34" charset="-122"/>
              </a:rPr>
              <a:t>特性和噪声的</a:t>
            </a:r>
            <a:r>
              <a:rPr lang="zh-CN" altLang="en-US" b="1" dirty="0">
                <a:solidFill>
                  <a:srgbClr val="FF0000"/>
                </a:solidFill>
                <a:latin typeface="Times New Roman" panose="02020603050405020304" pitchFamily="18" charset="0"/>
                <a:ea typeface="微软雅黑" panose="020B0503020204020204" pitchFamily="34" charset="-122"/>
              </a:rPr>
              <a:t>随机</a:t>
            </a:r>
            <a:r>
              <a:rPr lang="zh-CN" altLang="en-US" b="1" dirty="0">
                <a:solidFill>
                  <a:prstClr val="black"/>
                </a:solidFill>
                <a:latin typeface="Times New Roman" panose="02020603050405020304" pitchFamily="18" charset="0"/>
                <a:ea typeface="微软雅黑" panose="020B0503020204020204" pitchFamily="34" charset="-122"/>
              </a:rPr>
              <a:t>特性；</a:t>
            </a: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anose="05000000000000000000"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rPr>
              <a:t>信号具有</a:t>
            </a:r>
            <a:r>
              <a:rPr lang="zh-CN" altLang="en-US" b="1" dirty="0">
                <a:solidFill>
                  <a:srgbClr val="FF0000"/>
                </a:solidFill>
                <a:latin typeface="Times New Roman" panose="02020603050405020304" pitchFamily="18" charset="0"/>
                <a:ea typeface="微软雅黑" panose="020B0503020204020204" pitchFamily="34" charset="-122"/>
              </a:rPr>
              <a:t>周期性重复性</a:t>
            </a:r>
            <a:r>
              <a:rPr lang="zh-CN" altLang="en-US" b="1" dirty="0">
                <a:solidFill>
                  <a:prstClr val="black"/>
                </a:solidFill>
                <a:latin typeface="Times New Roman" panose="02020603050405020304" pitchFamily="18" charset="0"/>
                <a:ea typeface="微软雅黑" panose="020B0503020204020204" pitchFamily="34" charset="-122"/>
              </a:rPr>
              <a:t>，而噪声则不具有这一特性；</a:t>
            </a: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anose="05000000000000000000"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rPr>
              <a:t>接收端在每个周期中收到的信号都会受到</a:t>
            </a:r>
            <a:r>
              <a:rPr lang="zh-CN" altLang="en-US" b="1" dirty="0">
                <a:solidFill>
                  <a:srgbClr val="FF0000"/>
                </a:solidFill>
                <a:latin typeface="Times New Roman" panose="02020603050405020304" pitchFamily="18" charset="0"/>
                <a:ea typeface="微软雅黑" panose="020B0503020204020204" pitchFamily="34" charset="-122"/>
              </a:rPr>
              <a:t>不同的干扰</a:t>
            </a:r>
            <a:r>
              <a:rPr lang="zh-CN" altLang="en-US" b="1" dirty="0">
                <a:solidFill>
                  <a:prstClr val="black"/>
                </a:solidFill>
                <a:latin typeface="Times New Roman" panose="02020603050405020304" pitchFamily="18" charset="0"/>
                <a:ea typeface="微软雅黑" panose="020B0503020204020204" pitchFamily="34" charset="-122"/>
              </a:rPr>
              <a:t>，从而产生</a:t>
            </a:r>
            <a:r>
              <a:rPr lang="zh-CN" altLang="en-US" b="1" dirty="0">
                <a:solidFill>
                  <a:srgbClr val="FF0000"/>
                </a:solidFill>
                <a:latin typeface="Times New Roman" panose="02020603050405020304" pitchFamily="18" charset="0"/>
                <a:ea typeface="微软雅黑" panose="020B0503020204020204" pitchFamily="34" charset="-122"/>
              </a:rPr>
              <a:t>不同的畸变</a:t>
            </a:r>
            <a:r>
              <a:rPr lang="zh-CN" altLang="en-US" b="1" dirty="0">
                <a:solidFill>
                  <a:prstClr val="black"/>
                </a:solidFill>
                <a:latin typeface="Times New Roman" panose="02020603050405020304" pitchFamily="18" charset="0"/>
                <a:ea typeface="微软雅黑" panose="020B0503020204020204" pitchFamily="34" charset="-122"/>
              </a:rPr>
              <a:t>；</a:t>
            </a: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anose="05000000000000000000"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rPr>
              <a:t>通过比较这些畸变信号，可以识别出信号的真实形态。信号的</a:t>
            </a:r>
            <a:r>
              <a:rPr lang="zh-CN" altLang="en-US" b="1" dirty="0">
                <a:solidFill>
                  <a:srgbClr val="FF0000"/>
                </a:solidFill>
                <a:latin typeface="Times New Roman" panose="02020603050405020304" pitchFamily="18" charset="0"/>
                <a:ea typeface="微软雅黑" panose="020B0503020204020204" pitchFamily="34" charset="-122"/>
              </a:rPr>
              <a:t>重复次数越多</a:t>
            </a:r>
            <a:r>
              <a:rPr lang="zh-CN" altLang="en-US" b="1" dirty="0">
                <a:solidFill>
                  <a:prstClr val="black"/>
                </a:solidFill>
                <a:latin typeface="Times New Roman" panose="02020603050405020304" pitchFamily="18" charset="0"/>
                <a:ea typeface="微软雅黑" panose="020B0503020204020204" pitchFamily="34" charset="-122"/>
              </a:rPr>
              <a:t>，输出的信号就越</a:t>
            </a:r>
            <a:r>
              <a:rPr lang="zh-CN" altLang="en-US" b="1" dirty="0">
                <a:solidFill>
                  <a:srgbClr val="FF0000"/>
                </a:solidFill>
                <a:latin typeface="Times New Roman" panose="02020603050405020304" pitchFamily="18" charset="0"/>
                <a:ea typeface="微软雅黑" panose="020B0503020204020204" pitchFamily="34" charset="-122"/>
              </a:rPr>
              <a:t>接近其原始形态</a:t>
            </a:r>
            <a:r>
              <a:rPr lang="zh-CN" altLang="en-US" b="1" dirty="0">
                <a:solidFill>
                  <a:prstClr val="black"/>
                </a:solidFill>
                <a:latin typeface="Times New Roman" panose="02020603050405020304" pitchFamily="18" charset="0"/>
                <a:ea typeface="微软雅黑" panose="020B0503020204020204" pitchFamily="34" charset="-122"/>
              </a:rPr>
              <a:t>，从而</a:t>
            </a:r>
            <a:r>
              <a:rPr lang="zh-CN" altLang="en-US" b="1" dirty="0">
                <a:solidFill>
                  <a:srgbClr val="FF0000"/>
                </a:solidFill>
                <a:latin typeface="Times New Roman" panose="02020603050405020304" pitchFamily="18" charset="0"/>
                <a:ea typeface="微软雅黑" panose="020B0503020204020204" pitchFamily="34" charset="-122"/>
              </a:rPr>
              <a:t>提高</a:t>
            </a:r>
            <a:r>
              <a:rPr lang="zh-CN" altLang="en-US" b="1" dirty="0">
                <a:solidFill>
                  <a:prstClr val="black"/>
                </a:solidFill>
                <a:latin typeface="Times New Roman" panose="02020603050405020304" pitchFamily="18" charset="0"/>
                <a:ea typeface="微软雅黑" panose="020B0503020204020204" pitchFamily="34" charset="-122"/>
              </a:rPr>
              <a:t>了</a:t>
            </a:r>
            <a:r>
              <a:rPr lang="zh-CN" altLang="en-US" b="1" dirty="0">
                <a:solidFill>
                  <a:srgbClr val="FF0000"/>
                </a:solidFill>
                <a:latin typeface="Times New Roman" panose="02020603050405020304" pitchFamily="18" charset="0"/>
                <a:ea typeface="微软雅黑" panose="020B0503020204020204" pitchFamily="34" charset="-122"/>
              </a:rPr>
              <a:t>信噪比</a:t>
            </a:r>
            <a:r>
              <a:rPr lang="zh-CN" altLang="en-US" b="1" dirty="0">
                <a:solidFill>
                  <a:prstClr val="black"/>
                </a:solidFill>
                <a:latin typeface="Times New Roman" panose="02020603050405020304" pitchFamily="18" charset="0"/>
                <a:ea typeface="微软雅黑" panose="020B0503020204020204" pitchFamily="34" charset="-122"/>
              </a:rPr>
              <a:t>和系统的</a:t>
            </a:r>
            <a:r>
              <a:rPr lang="zh-CN" altLang="en-US" b="1" dirty="0">
                <a:solidFill>
                  <a:srgbClr val="FF0000"/>
                </a:solidFill>
                <a:latin typeface="Times New Roman" panose="02020603050405020304" pitchFamily="18" charset="0"/>
                <a:ea typeface="微软雅黑" panose="020B0503020204020204" pitchFamily="34" charset="-122"/>
              </a:rPr>
              <a:t>噪声抑制</a:t>
            </a:r>
            <a:r>
              <a:rPr lang="zh-CN" altLang="en-US" b="1" dirty="0">
                <a:solidFill>
                  <a:prstClr val="black"/>
                </a:solidFill>
                <a:latin typeface="Times New Roman" panose="02020603050405020304" pitchFamily="18" charset="0"/>
                <a:ea typeface="微软雅黑" panose="020B0503020204020204" pitchFamily="34" charset="-122"/>
              </a:rPr>
              <a:t>能力；</a:t>
            </a:r>
          </a:p>
        </p:txBody>
      </p:sp>
    </p:spTree>
    <p:extLst>
      <p:ext uri="{BB962C8B-B14F-4D97-AF65-F5344CB8AC3E}">
        <p14:creationId xmlns:p14="http://schemas.microsoft.com/office/powerpoint/2010/main" val="82080127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1" y="411510"/>
            <a:ext cx="3671899"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1" name="矩形 10"/>
          <p:cNvSpPr/>
          <p:nvPr/>
        </p:nvSpPr>
        <p:spPr>
          <a:xfrm>
            <a:off x="71500" y="434685"/>
            <a:ext cx="3493264" cy="461665"/>
          </a:xfrm>
          <a:prstGeom prst="rect">
            <a:avLst/>
          </a:prstGeom>
        </p:spPr>
        <p:txBody>
          <a:bodyPr wrap="none">
            <a:spAutoFit/>
          </a:bodyPr>
          <a:lstStyle/>
          <a:p>
            <a:r>
              <a:rPr lang="en-US" altLang="zh-CN" sz="2400" b="1" dirty="0">
                <a:solidFill>
                  <a:schemeClr val="bg1"/>
                </a:solidFill>
                <a:latin typeface="Times New Roman" panose="02020603050405020304" pitchFamily="18" charset="0"/>
                <a:ea typeface="微软雅黑" pitchFamily="34" charset="-122"/>
                <a:sym typeface="Times New Roman" panose="02020603050405020304" pitchFamily="18" charset="0"/>
              </a:rPr>
              <a:t> 4.5.2 </a:t>
            </a:r>
            <a:r>
              <a:rPr lang="zh-CN" altLang="en-US" sz="2400" b="1" dirty="0">
                <a:solidFill>
                  <a:schemeClr val="bg1"/>
                </a:solidFill>
                <a:latin typeface="Times New Roman" panose="02020603050405020304" pitchFamily="18" charset="0"/>
                <a:ea typeface="微软雅黑" pitchFamily="34" charset="-122"/>
                <a:sym typeface="Times New Roman" panose="02020603050405020304" pitchFamily="18" charset="0"/>
              </a:rPr>
              <a:t>微弱信号检测方法</a:t>
            </a:r>
          </a:p>
        </p:txBody>
      </p:sp>
      <mc:AlternateContent xmlns:mc="http://schemas.openxmlformats.org/markup-compatibility/2006" xmlns:a14="http://schemas.microsoft.com/office/drawing/2010/main">
        <mc:Choice Requires="a14">
          <p:sp>
            <p:nvSpPr>
              <p:cNvPr id="8" name="矩形 7"/>
              <p:cNvSpPr/>
              <p:nvPr/>
            </p:nvSpPr>
            <p:spPr>
              <a:xfrm>
                <a:off x="228600" y="1075414"/>
                <a:ext cx="8686800" cy="3956468"/>
              </a:xfrm>
              <a:prstGeom prst="rect">
                <a:avLst/>
              </a:prstGeom>
            </p:spPr>
            <p:txBody>
              <a:bodyPr wrap="square">
                <a:spAutoFit/>
              </a:bodyPr>
              <a:lstStyle/>
              <a:p>
                <a:pPr marL="285750" indent="-285750">
                  <a:lnSpc>
                    <a:spcPct val="125000"/>
                  </a:lnSpc>
                  <a:buClr>
                    <a:schemeClr val="accent3">
                      <a:lumMod val="75000"/>
                    </a:schemeClr>
                  </a:buClr>
                  <a:buFont typeface="Wingdings" panose="05000000000000000000"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rPr>
                  <a:t>在接收端，同步积累法将</a:t>
                </a:r>
                <a:r>
                  <a:rPr lang="zh-CN" altLang="en-US" b="1" dirty="0">
                    <a:solidFill>
                      <a:srgbClr val="FF0000"/>
                    </a:solidFill>
                    <a:latin typeface="Times New Roman" panose="02020603050405020304" pitchFamily="18" charset="0"/>
                    <a:ea typeface="微软雅黑" panose="020B0503020204020204" pitchFamily="34" charset="-122"/>
                  </a:rPr>
                  <a:t>重复</a:t>
                </a:r>
                <a:r>
                  <a:rPr lang="zh-CN" altLang="en-US" b="1" dirty="0">
                    <a:solidFill>
                      <a:prstClr val="black"/>
                    </a:solidFill>
                    <a:latin typeface="Times New Roman" panose="02020603050405020304" pitchFamily="18" charset="0"/>
                    <a:ea typeface="微软雅黑" panose="020B0503020204020204" pitchFamily="34" charset="-122"/>
                  </a:rPr>
                  <a:t>收到的</a:t>
                </a:r>
                <a:r>
                  <a:rPr lang="zh-CN" altLang="en-US" b="1" dirty="0">
                    <a:solidFill>
                      <a:srgbClr val="FF0000"/>
                    </a:solidFill>
                    <a:latin typeface="Times New Roman" panose="02020603050405020304" pitchFamily="18" charset="0"/>
                    <a:ea typeface="微软雅黑" panose="020B0503020204020204" pitchFamily="34" charset="-122"/>
                  </a:rPr>
                  <a:t>信号</a:t>
                </a:r>
                <a:r>
                  <a:rPr lang="zh-CN" altLang="en-US" b="1" dirty="0">
                    <a:solidFill>
                      <a:prstClr val="black"/>
                    </a:solidFill>
                    <a:latin typeface="Times New Roman" panose="02020603050405020304" pitchFamily="18" charset="0"/>
                    <a:ea typeface="微软雅黑" panose="020B0503020204020204" pitchFamily="34" charset="-122"/>
                  </a:rPr>
                  <a:t>进行</a:t>
                </a:r>
                <a:r>
                  <a:rPr lang="zh-CN" altLang="en-US" b="1" dirty="0">
                    <a:solidFill>
                      <a:srgbClr val="FF0000"/>
                    </a:solidFill>
                    <a:latin typeface="Times New Roman" panose="02020603050405020304" pitchFamily="18" charset="0"/>
                    <a:ea typeface="微软雅黑" panose="020B0503020204020204" pitchFamily="34" charset="-122"/>
                  </a:rPr>
                  <a:t>叠加</a:t>
                </a:r>
                <a:r>
                  <a:rPr lang="zh-CN" altLang="en-US" b="1" dirty="0">
                    <a:solidFill>
                      <a:prstClr val="black"/>
                    </a:solidFill>
                    <a:latin typeface="Times New Roman" panose="02020603050405020304" pitchFamily="18" charset="0"/>
                    <a:ea typeface="微软雅黑" panose="020B0503020204020204" pitchFamily="34" charset="-122"/>
                  </a:rPr>
                  <a:t>，并</a:t>
                </a:r>
                <a:r>
                  <a:rPr lang="zh-CN" altLang="en-US" b="1" dirty="0">
                    <a:solidFill>
                      <a:srgbClr val="FF0000"/>
                    </a:solidFill>
                    <a:latin typeface="Times New Roman" panose="02020603050405020304" pitchFamily="18" charset="0"/>
                    <a:ea typeface="微软雅黑" panose="020B0503020204020204" pitchFamily="34" charset="-122"/>
                  </a:rPr>
                  <a:t>累积多次获得</a:t>
                </a:r>
                <a:r>
                  <a:rPr lang="zh-CN" altLang="en-US" b="1" dirty="0">
                    <a:solidFill>
                      <a:prstClr val="black"/>
                    </a:solidFill>
                    <a:latin typeface="Times New Roman" panose="02020603050405020304" pitchFamily="18" charset="0"/>
                    <a:ea typeface="微软雅黑" panose="020B0503020204020204" pitchFamily="34" charset="-122"/>
                  </a:rPr>
                  <a:t>的部分信息，以得到完整的测量信息；</a:t>
                </a: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anose="05000000000000000000"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rPr>
                  <a:t>同步积累器的工作原理：</a:t>
                </a:r>
                <a:endParaRPr lang="en-US" altLang="zh-CN" b="1" dirty="0">
                  <a:solidFill>
                    <a:prstClr val="black"/>
                  </a:solidFill>
                  <a:latin typeface="Times New Roman" panose="02020603050405020304" pitchFamily="18" charset="0"/>
                  <a:ea typeface="微软雅黑" panose="020B0503020204020204" pitchFamily="34" charset="-122"/>
                </a:endParaRPr>
              </a:p>
              <a:p>
                <a:pPr marL="742950" lvl="1" indent="-285750">
                  <a:lnSpc>
                    <a:spcPct val="110000"/>
                  </a:lnSpc>
                  <a:buClr>
                    <a:schemeClr val="accent3">
                      <a:lumMod val="75000"/>
                    </a:schemeClr>
                  </a:buClr>
                  <a:buFont typeface="Wingdings" panose="05000000000000000000" pitchFamily="2" charset="2"/>
                  <a:buChar char="u"/>
                </a:pPr>
                <a:r>
                  <a:rPr lang="zh-CN" altLang="en-US" b="1" dirty="0">
                    <a:solidFill>
                      <a:prstClr val="black"/>
                    </a:solidFill>
                    <a:latin typeface="Times New Roman" panose="02020603050405020304" pitchFamily="18" charset="0"/>
                    <a:ea typeface="微软雅黑" panose="020B0503020204020204" pitchFamily="34" charset="-122"/>
                  </a:rPr>
                  <a:t>假设信号为周期</a:t>
                </a:r>
                <a14:m>
                  <m:oMath xmlns:m="http://schemas.openxmlformats.org/officeDocument/2006/math">
                    <m:r>
                      <m:rPr>
                        <m:nor/>
                      </m:rPr>
                      <a:rPr lang="en-US" altLang="zh-CN" b="1"/>
                      <m:t>T</m:t>
                    </m:r>
                  </m:oMath>
                </a14:m>
                <a:r>
                  <a:rPr lang="en-US" altLang="zh-CN" b="1" dirty="0">
                    <a:solidFill>
                      <a:prstClr val="black"/>
                    </a:solidFill>
                    <a:latin typeface="Times New Roman" panose="02020603050405020304" pitchFamily="18" charset="0"/>
                    <a:ea typeface="微软雅黑" panose="020B0503020204020204" pitchFamily="34" charset="-122"/>
                  </a:rPr>
                  <a:t> </a:t>
                </a:r>
                <a:r>
                  <a:rPr lang="zh-CN" altLang="en-US" b="1" dirty="0">
                    <a:solidFill>
                      <a:prstClr val="black"/>
                    </a:solidFill>
                    <a:latin typeface="Times New Roman" panose="02020603050405020304" pitchFamily="18" charset="0"/>
                    <a:ea typeface="微软雅黑" panose="020B0503020204020204" pitchFamily="34" charset="-122"/>
                  </a:rPr>
                  <a:t>的一串</a:t>
                </a:r>
                <a:r>
                  <a:rPr lang="zh-CN" altLang="en-US" b="1" dirty="0">
                    <a:solidFill>
                      <a:srgbClr val="FF0000"/>
                    </a:solidFill>
                    <a:latin typeface="Times New Roman" panose="02020603050405020304" pitchFamily="18" charset="0"/>
                    <a:ea typeface="微软雅黑" panose="020B0503020204020204" pitchFamily="34" charset="-122"/>
                  </a:rPr>
                  <a:t>窄脉冲</a:t>
                </a:r>
                <a:r>
                  <a:rPr lang="zh-CN" altLang="en-US" b="1" dirty="0">
                    <a:solidFill>
                      <a:prstClr val="black"/>
                    </a:solidFill>
                    <a:latin typeface="Times New Roman" panose="02020603050405020304" pitchFamily="18" charset="0"/>
                    <a:ea typeface="微软雅黑" panose="020B0503020204020204" pitchFamily="34" charset="-122"/>
                  </a:rPr>
                  <a:t>；</a:t>
                </a:r>
                <a:endParaRPr lang="en-US" altLang="zh-CN" b="1" dirty="0">
                  <a:solidFill>
                    <a:prstClr val="black"/>
                  </a:solidFill>
                  <a:latin typeface="Times New Roman" panose="02020603050405020304" pitchFamily="18" charset="0"/>
                  <a:ea typeface="微软雅黑" panose="020B0503020204020204" pitchFamily="34" charset="-122"/>
                </a:endParaRPr>
              </a:p>
              <a:p>
                <a:pPr marL="742950" lvl="1" indent="-285750">
                  <a:lnSpc>
                    <a:spcPct val="110000"/>
                  </a:lnSpc>
                  <a:buClr>
                    <a:schemeClr val="accent3">
                      <a:lumMod val="75000"/>
                    </a:schemeClr>
                  </a:buClr>
                  <a:buFont typeface="Wingdings" panose="05000000000000000000" pitchFamily="2" charset="2"/>
                  <a:buChar char="u"/>
                </a:pPr>
                <a:r>
                  <a:rPr lang="zh-CN" altLang="en-US" b="1" dirty="0">
                    <a:solidFill>
                      <a:prstClr val="black"/>
                    </a:solidFill>
                    <a:latin typeface="Times New Roman" panose="02020603050405020304" pitchFamily="18" charset="0"/>
                    <a:ea typeface="微软雅黑" panose="020B0503020204020204" pitchFamily="34" charset="-122"/>
                  </a:rPr>
                  <a:t>信号通路接入</a:t>
                </a:r>
                <a:r>
                  <a:rPr lang="zh-CN" altLang="en-US" b="1" dirty="0">
                    <a:solidFill>
                      <a:srgbClr val="FF0000"/>
                    </a:solidFill>
                    <a:latin typeface="Times New Roman" panose="02020603050405020304" pitchFamily="18" charset="0"/>
                    <a:ea typeface="微软雅黑" panose="020B0503020204020204" pitchFamily="34" charset="-122"/>
                  </a:rPr>
                  <a:t>分配器</a:t>
                </a:r>
                <a:r>
                  <a:rPr lang="zh-CN" altLang="en-US" b="1" dirty="0">
                    <a:solidFill>
                      <a:prstClr val="black"/>
                    </a:solidFill>
                    <a:latin typeface="Times New Roman" panose="02020603050405020304" pitchFamily="18" charset="0"/>
                    <a:ea typeface="微软雅黑" panose="020B0503020204020204" pitchFamily="34" charset="-122"/>
                  </a:rPr>
                  <a:t>，</a:t>
                </a:r>
                <a:r>
                  <a:rPr lang="zh-CN" altLang="en-US" b="1" dirty="0">
                    <a:solidFill>
                      <a:srgbClr val="FF0000"/>
                    </a:solidFill>
                    <a:latin typeface="Times New Roman" panose="02020603050405020304" pitchFamily="18" charset="0"/>
                    <a:ea typeface="微软雅黑" panose="020B0503020204020204" pitchFamily="34" charset="-122"/>
                  </a:rPr>
                  <a:t>每个输出端</a:t>
                </a:r>
                <a:r>
                  <a:rPr lang="zh-CN" altLang="en-US" b="1" dirty="0">
                    <a:solidFill>
                      <a:prstClr val="black"/>
                    </a:solidFill>
                    <a:latin typeface="Times New Roman" panose="02020603050405020304" pitchFamily="18" charset="0"/>
                    <a:ea typeface="微软雅黑" panose="020B0503020204020204" pitchFamily="34" charset="-122"/>
                  </a:rPr>
                  <a:t>都连接到一个</a:t>
                </a:r>
                <a:r>
                  <a:rPr lang="zh-CN" altLang="en-US" b="1" dirty="0">
                    <a:solidFill>
                      <a:srgbClr val="FF0000"/>
                    </a:solidFill>
                    <a:latin typeface="Times New Roman" panose="02020603050405020304" pitchFamily="18" charset="0"/>
                    <a:ea typeface="微软雅黑" panose="020B0503020204020204" pitchFamily="34" charset="-122"/>
                  </a:rPr>
                  <a:t>积累器</a:t>
                </a:r>
                <a:r>
                  <a:rPr lang="zh-CN" altLang="en-US" b="1" dirty="0">
                    <a:solidFill>
                      <a:prstClr val="black"/>
                    </a:solidFill>
                    <a:latin typeface="Times New Roman" panose="02020603050405020304" pitchFamily="18" charset="0"/>
                    <a:ea typeface="微软雅黑" panose="020B0503020204020204" pitchFamily="34" charset="-122"/>
                  </a:rPr>
                  <a:t>；</a:t>
                </a:r>
                <a:endParaRPr lang="en-US" altLang="zh-CN" b="1" dirty="0">
                  <a:solidFill>
                    <a:prstClr val="black"/>
                  </a:solidFill>
                  <a:latin typeface="Times New Roman" panose="02020603050405020304" pitchFamily="18" charset="0"/>
                  <a:ea typeface="微软雅黑" panose="020B0503020204020204" pitchFamily="34" charset="-122"/>
                </a:endParaRPr>
              </a:p>
              <a:p>
                <a:pPr marL="742950" lvl="1" indent="-285750">
                  <a:lnSpc>
                    <a:spcPct val="110000"/>
                  </a:lnSpc>
                  <a:buClr>
                    <a:schemeClr val="accent3">
                      <a:lumMod val="75000"/>
                    </a:schemeClr>
                  </a:buClr>
                  <a:buFont typeface="Wingdings" panose="05000000000000000000" pitchFamily="2" charset="2"/>
                  <a:buChar char="u"/>
                </a:pPr>
                <a:r>
                  <a:rPr lang="zh-CN" altLang="en-US" b="1" dirty="0">
                    <a:solidFill>
                      <a:prstClr val="black"/>
                    </a:solidFill>
                    <a:latin typeface="Times New Roman" panose="02020603050405020304" pitchFamily="18" charset="0"/>
                    <a:ea typeface="微软雅黑" panose="020B0503020204020204" pitchFamily="34" charset="-122"/>
                  </a:rPr>
                  <a:t>假设分配器的工作周期与信号</a:t>
                </a:r>
                <a:r>
                  <a:rPr lang="zh-CN" altLang="en-US" b="1" dirty="0">
                    <a:solidFill>
                      <a:srgbClr val="FF0000"/>
                    </a:solidFill>
                    <a:latin typeface="Times New Roman" panose="02020603050405020304" pitchFamily="18" charset="0"/>
                    <a:ea typeface="微软雅黑" panose="020B0503020204020204" pitchFamily="34" charset="-122"/>
                  </a:rPr>
                  <a:t>周期相同</a:t>
                </a:r>
                <a:r>
                  <a:rPr lang="zh-CN" altLang="en-US" b="1" dirty="0">
                    <a:solidFill>
                      <a:prstClr val="black"/>
                    </a:solidFill>
                    <a:latin typeface="Times New Roman" panose="02020603050405020304" pitchFamily="18" charset="0"/>
                    <a:ea typeface="微软雅黑" panose="020B0503020204020204" pitchFamily="34" charset="-122"/>
                  </a:rPr>
                  <a:t>，并且可以忽略输出间的切换时间；</a:t>
                </a:r>
                <a:endParaRPr lang="en-US" altLang="zh-CN" b="1" dirty="0">
                  <a:solidFill>
                    <a:prstClr val="black"/>
                  </a:solidFill>
                  <a:latin typeface="Times New Roman" panose="02020603050405020304" pitchFamily="18" charset="0"/>
                  <a:ea typeface="微软雅黑" panose="020B0503020204020204" pitchFamily="34" charset="-122"/>
                </a:endParaRPr>
              </a:p>
              <a:p>
                <a:pPr marL="742950" lvl="1" indent="-285750">
                  <a:lnSpc>
                    <a:spcPct val="110000"/>
                  </a:lnSpc>
                  <a:buClr>
                    <a:schemeClr val="accent3">
                      <a:lumMod val="75000"/>
                    </a:schemeClr>
                  </a:buClr>
                  <a:buFont typeface="Wingdings" panose="05000000000000000000" pitchFamily="2" charset="2"/>
                  <a:buChar char="u"/>
                </a:pPr>
                <a:r>
                  <a:rPr lang="zh-CN" altLang="en-US" b="1" dirty="0">
                    <a:solidFill>
                      <a:prstClr val="black"/>
                    </a:solidFill>
                    <a:latin typeface="Times New Roman" panose="02020603050405020304" pitchFamily="18" charset="0"/>
                    <a:ea typeface="微软雅黑" panose="020B0503020204020204" pitchFamily="34" charset="-122"/>
                  </a:rPr>
                  <a:t>分配器的工作周期被划分为与积累器数量</a:t>
                </a:r>
                <a:r>
                  <a:rPr lang="zh-CN" altLang="en-US" b="1" dirty="0">
                    <a:solidFill>
                      <a:srgbClr val="FF0000"/>
                    </a:solidFill>
                    <a:latin typeface="Times New Roman" panose="02020603050405020304" pitchFamily="18" charset="0"/>
                    <a:ea typeface="微软雅黑" panose="020B0503020204020204" pitchFamily="34" charset="-122"/>
                  </a:rPr>
                  <a:t>相等</a:t>
                </a:r>
                <a:r>
                  <a:rPr lang="zh-CN" altLang="en-US" b="1" dirty="0">
                    <a:solidFill>
                      <a:prstClr val="black"/>
                    </a:solidFill>
                    <a:latin typeface="Times New Roman" panose="02020603050405020304" pitchFamily="18" charset="0"/>
                    <a:ea typeface="微软雅黑" panose="020B0503020204020204" pitchFamily="34" charset="-122"/>
                  </a:rPr>
                  <a:t>的时间区间；</a:t>
                </a:r>
                <a:endParaRPr lang="en-US" altLang="zh-CN" b="1" dirty="0">
                  <a:solidFill>
                    <a:prstClr val="black"/>
                  </a:solidFill>
                  <a:latin typeface="Times New Roman" panose="02020603050405020304" pitchFamily="18" charset="0"/>
                  <a:ea typeface="微软雅黑" panose="020B0503020204020204" pitchFamily="34" charset="-122"/>
                </a:endParaRPr>
              </a:p>
              <a:p>
                <a:pPr marL="742950" lvl="1" indent="-285750">
                  <a:lnSpc>
                    <a:spcPct val="110000"/>
                  </a:lnSpc>
                  <a:buClr>
                    <a:schemeClr val="accent3">
                      <a:lumMod val="75000"/>
                    </a:schemeClr>
                  </a:buClr>
                  <a:buFont typeface="Wingdings" panose="05000000000000000000" pitchFamily="2" charset="2"/>
                  <a:buChar char="u"/>
                </a:pPr>
                <a:r>
                  <a:rPr lang="zh-CN" altLang="en-US" b="1" dirty="0">
                    <a:solidFill>
                      <a:prstClr val="black"/>
                    </a:solidFill>
                    <a:latin typeface="Times New Roman" panose="02020603050405020304" pitchFamily="18" charset="0"/>
                    <a:ea typeface="微软雅黑" panose="020B0503020204020204" pitchFamily="34" charset="-122"/>
                  </a:rPr>
                  <a:t>在信号到达的时间区间内，信号通路总是连接到同一个积累器；</a:t>
                </a:r>
                <a:endParaRPr lang="en-US" altLang="zh-CN" b="1" dirty="0">
                  <a:solidFill>
                    <a:prstClr val="black"/>
                  </a:solidFill>
                  <a:latin typeface="Times New Roman" panose="02020603050405020304" pitchFamily="18" charset="0"/>
                  <a:ea typeface="微软雅黑" panose="020B0503020204020204" pitchFamily="34" charset="-122"/>
                </a:endParaRPr>
              </a:p>
              <a:p>
                <a:pPr marL="742950" lvl="1" indent="-285750">
                  <a:lnSpc>
                    <a:spcPct val="110000"/>
                  </a:lnSpc>
                  <a:buClr>
                    <a:schemeClr val="accent3">
                      <a:lumMod val="75000"/>
                    </a:schemeClr>
                  </a:buClr>
                  <a:buFont typeface="Wingdings" panose="05000000000000000000" pitchFamily="2" charset="2"/>
                  <a:buChar char="u"/>
                </a:pPr>
                <a:r>
                  <a:rPr lang="zh-CN" altLang="en-US" b="1" dirty="0">
                    <a:solidFill>
                      <a:prstClr val="black"/>
                    </a:solidFill>
                    <a:latin typeface="Times New Roman" panose="02020603050405020304" pitchFamily="18" charset="0"/>
                    <a:ea typeface="微软雅黑" panose="020B0503020204020204" pitchFamily="34" charset="-122"/>
                  </a:rPr>
                  <a:t>通过足够多次的信号重复，可以从噪声中提取微弱信号，并且，重复的</a:t>
                </a:r>
                <a:r>
                  <a:rPr lang="zh-CN" altLang="en-US" b="1" dirty="0">
                    <a:solidFill>
                      <a:srgbClr val="FF0000"/>
                    </a:solidFill>
                    <a:latin typeface="Times New Roman" panose="02020603050405020304" pitchFamily="18" charset="0"/>
                    <a:ea typeface="微软雅黑" panose="020B0503020204020204" pitchFamily="34" charset="-122"/>
                  </a:rPr>
                  <a:t>次数越多</a:t>
                </a:r>
                <a:r>
                  <a:rPr lang="zh-CN" altLang="en-US" b="1" dirty="0">
                    <a:solidFill>
                      <a:prstClr val="black"/>
                    </a:solidFill>
                    <a:latin typeface="Times New Roman" panose="02020603050405020304" pitchFamily="18" charset="0"/>
                    <a:ea typeface="微软雅黑" panose="020B0503020204020204" pitchFamily="34" charset="-122"/>
                  </a:rPr>
                  <a:t>，提取的</a:t>
                </a:r>
                <a:r>
                  <a:rPr lang="zh-CN" altLang="en-US" b="1" dirty="0">
                    <a:solidFill>
                      <a:srgbClr val="FF0000"/>
                    </a:solidFill>
                    <a:latin typeface="Times New Roman" panose="02020603050405020304" pitchFamily="18" charset="0"/>
                    <a:ea typeface="微软雅黑" panose="020B0503020204020204" pitchFamily="34" charset="-122"/>
                  </a:rPr>
                  <a:t>能力就越强</a:t>
                </a:r>
                <a:r>
                  <a:rPr lang="zh-CN" altLang="en-US" b="1" dirty="0">
                    <a:solidFill>
                      <a:prstClr val="black"/>
                    </a:solidFill>
                    <a:latin typeface="Times New Roman" panose="02020603050405020304" pitchFamily="18" charset="0"/>
                    <a:ea typeface="微软雅黑" panose="020B0503020204020204" pitchFamily="34" charset="-122"/>
                  </a:rPr>
                  <a:t>。</a:t>
                </a: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anose="05000000000000000000"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rPr>
                  <a:t>目前，同步积累法制作的</a:t>
                </a:r>
                <a:r>
                  <a:rPr lang="zh-CN" altLang="en-US" b="1" dirty="0">
                    <a:solidFill>
                      <a:srgbClr val="FF0000"/>
                    </a:solidFill>
                    <a:latin typeface="Times New Roman" panose="02020603050405020304" pitchFamily="18" charset="0"/>
                    <a:ea typeface="微软雅黑" panose="020B0503020204020204" pitchFamily="34" charset="-122"/>
                  </a:rPr>
                  <a:t>同步积分器</a:t>
                </a:r>
                <a:r>
                  <a:rPr lang="zh-CN" altLang="en-US" b="1" dirty="0">
                    <a:solidFill>
                      <a:prstClr val="black"/>
                    </a:solidFill>
                    <a:latin typeface="Times New Roman" panose="02020603050405020304" pitchFamily="18" charset="0"/>
                    <a:ea typeface="微软雅黑" panose="020B0503020204020204" pitchFamily="34" charset="-122"/>
                  </a:rPr>
                  <a:t>、</a:t>
                </a:r>
                <a:r>
                  <a:rPr lang="zh-CN" altLang="en-US" b="1" dirty="0">
                    <a:solidFill>
                      <a:srgbClr val="FF0000"/>
                    </a:solidFill>
                    <a:latin typeface="Times New Roman" panose="02020603050405020304" pitchFamily="18" charset="0"/>
                    <a:ea typeface="微软雅黑" panose="020B0503020204020204" pitchFamily="34" charset="-122"/>
                  </a:rPr>
                  <a:t>取样积分器</a:t>
                </a:r>
                <a:r>
                  <a:rPr lang="zh-CN" altLang="en-US" b="1" dirty="0">
                    <a:solidFill>
                      <a:prstClr val="black"/>
                    </a:solidFill>
                    <a:latin typeface="Times New Roman" panose="02020603050405020304" pitchFamily="18" charset="0"/>
                    <a:ea typeface="微软雅黑" panose="020B0503020204020204" pitchFamily="34" charset="-122"/>
                  </a:rPr>
                  <a:t>和</a:t>
                </a:r>
                <a:r>
                  <a:rPr lang="zh-CN" altLang="en-US" b="1" dirty="0">
                    <a:solidFill>
                      <a:srgbClr val="FF0000"/>
                    </a:solidFill>
                    <a:latin typeface="Times New Roman" panose="02020603050405020304" pitchFamily="18" charset="0"/>
                    <a:ea typeface="微软雅黑" panose="020B0503020204020204" pitchFamily="34" charset="-122"/>
                  </a:rPr>
                  <a:t>数字多点平均器</a:t>
                </a:r>
                <a:r>
                  <a:rPr lang="zh-CN" altLang="en-US" b="1" dirty="0">
                    <a:solidFill>
                      <a:prstClr val="black"/>
                    </a:solidFill>
                    <a:latin typeface="Times New Roman" panose="02020603050405020304" pitchFamily="18" charset="0"/>
                    <a:ea typeface="微软雅黑" panose="020B0503020204020204" pitchFamily="34" charset="-122"/>
                  </a:rPr>
                  <a:t>等设备已得到广泛应用，其中取样积分器尤为瞩目；</a:t>
                </a:r>
              </a:p>
            </p:txBody>
          </p:sp>
        </mc:Choice>
        <mc:Fallback xmlns="">
          <p:sp>
            <p:nvSpPr>
              <p:cNvPr id="8" name="矩形 7"/>
              <p:cNvSpPr>
                <a:spLocks noRot="1" noChangeAspect="1" noMove="1" noResize="1" noEditPoints="1" noAdjustHandles="1" noChangeArrowheads="1" noChangeShapeType="1" noTextEdit="1"/>
              </p:cNvSpPr>
              <p:nvPr/>
            </p:nvSpPr>
            <p:spPr>
              <a:xfrm>
                <a:off x="228600" y="1075414"/>
                <a:ext cx="8686800" cy="3956468"/>
              </a:xfrm>
              <a:prstGeom prst="rect">
                <a:avLst/>
              </a:prstGeom>
              <a:blipFill>
                <a:blip r:embed="rId3"/>
                <a:stretch>
                  <a:fillRect l="-491" r="-632" b="-77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33026124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1" y="411510"/>
            <a:ext cx="3671899"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1" name="矩形 10"/>
          <p:cNvSpPr/>
          <p:nvPr/>
        </p:nvSpPr>
        <p:spPr>
          <a:xfrm>
            <a:off x="71500" y="434685"/>
            <a:ext cx="3493264" cy="461665"/>
          </a:xfrm>
          <a:prstGeom prst="rect">
            <a:avLst/>
          </a:prstGeom>
        </p:spPr>
        <p:txBody>
          <a:bodyPr wrap="none">
            <a:spAutoFit/>
          </a:bodyPr>
          <a:lstStyle/>
          <a:p>
            <a:r>
              <a:rPr lang="en-US" altLang="zh-CN" sz="2400" b="1" dirty="0">
                <a:solidFill>
                  <a:schemeClr val="bg1"/>
                </a:solidFill>
                <a:latin typeface="Times New Roman" panose="02020603050405020304" pitchFamily="18" charset="0"/>
                <a:ea typeface="微软雅黑" pitchFamily="34" charset="-122"/>
                <a:sym typeface="Times New Roman" panose="02020603050405020304" pitchFamily="18" charset="0"/>
              </a:rPr>
              <a:t> 4.5.2 </a:t>
            </a:r>
            <a:r>
              <a:rPr lang="zh-CN" altLang="en-US" sz="2400" b="1" dirty="0">
                <a:solidFill>
                  <a:schemeClr val="bg1"/>
                </a:solidFill>
                <a:latin typeface="Times New Roman" panose="02020603050405020304" pitchFamily="18" charset="0"/>
                <a:ea typeface="微软雅黑" pitchFamily="34" charset="-122"/>
                <a:sym typeface="Times New Roman" panose="02020603050405020304" pitchFamily="18" charset="0"/>
              </a:rPr>
              <a:t>微弱信号检测方法</a:t>
            </a:r>
          </a:p>
        </p:txBody>
      </p:sp>
      <p:sp>
        <p:nvSpPr>
          <p:cNvPr id="8" name="矩形 7"/>
          <p:cNvSpPr/>
          <p:nvPr/>
        </p:nvSpPr>
        <p:spPr>
          <a:xfrm>
            <a:off x="218666" y="1167594"/>
            <a:ext cx="8686800" cy="2862322"/>
          </a:xfrm>
          <a:prstGeom prst="rect">
            <a:avLst/>
          </a:prstGeom>
        </p:spPr>
        <p:txBody>
          <a:bodyPr wrap="square">
            <a:spAutoFit/>
          </a:bodyPr>
          <a:lstStyle/>
          <a:p>
            <a:pPr marL="285750" indent="-285750">
              <a:lnSpc>
                <a:spcPct val="125000"/>
              </a:lnSpc>
              <a:buClr>
                <a:schemeClr val="accent3">
                  <a:lumMod val="75000"/>
                </a:schemeClr>
              </a:buClr>
              <a:buFont typeface="Wingdings" panose="05000000000000000000"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rPr>
              <a:t>取样积分器通过对信号进行</a:t>
            </a:r>
            <a:r>
              <a:rPr lang="zh-CN" altLang="en-US" b="1" dirty="0">
                <a:solidFill>
                  <a:srgbClr val="FF0000"/>
                </a:solidFill>
                <a:latin typeface="Times New Roman" panose="02020603050405020304" pitchFamily="18" charset="0"/>
                <a:ea typeface="微软雅黑" panose="020B0503020204020204" pitchFamily="34" charset="-122"/>
              </a:rPr>
              <a:t>多次采样和积分</a:t>
            </a:r>
            <a:r>
              <a:rPr lang="zh-CN" altLang="en-US" b="1" dirty="0">
                <a:solidFill>
                  <a:prstClr val="black"/>
                </a:solidFill>
                <a:latin typeface="Times New Roman" panose="02020603050405020304" pitchFamily="18" charset="0"/>
                <a:ea typeface="微软雅黑" panose="020B0503020204020204" pitchFamily="34" charset="-122"/>
              </a:rPr>
              <a:t>，以求得</a:t>
            </a:r>
            <a:r>
              <a:rPr lang="zh-CN" altLang="en-US" b="1" dirty="0">
                <a:solidFill>
                  <a:srgbClr val="FF0000"/>
                </a:solidFill>
                <a:latin typeface="Times New Roman" panose="02020603050405020304" pitchFamily="18" charset="0"/>
                <a:ea typeface="微软雅黑" panose="020B0503020204020204" pitchFamily="34" charset="-122"/>
              </a:rPr>
              <a:t>平均</a:t>
            </a:r>
            <a:r>
              <a:rPr lang="zh-CN" altLang="en-US" b="1" dirty="0">
                <a:solidFill>
                  <a:prstClr val="black"/>
                </a:solidFill>
                <a:latin typeface="Times New Roman" panose="02020603050405020304" pitchFamily="18" charset="0"/>
                <a:ea typeface="微软雅黑" panose="020B0503020204020204" pitchFamily="34" charset="-122"/>
              </a:rPr>
              <a:t>值；</a:t>
            </a: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anose="05000000000000000000"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rPr>
              <a:t>为了测量淹没在噪声中的周期脉冲信号，需要使用一个采样时间极短的采样保持器周期性地采集信号，且采样</a:t>
            </a:r>
            <a:r>
              <a:rPr lang="zh-CN" altLang="en-US" b="1" dirty="0">
                <a:solidFill>
                  <a:srgbClr val="FF0000"/>
                </a:solidFill>
                <a:latin typeface="Times New Roman" panose="02020603050405020304" pitchFamily="18" charset="0"/>
                <a:ea typeface="微软雅黑" panose="020B0503020204020204" pitchFamily="34" charset="-122"/>
              </a:rPr>
              <a:t>间隔</a:t>
            </a:r>
            <a:r>
              <a:rPr lang="zh-CN" altLang="en-US" b="1" dirty="0">
                <a:solidFill>
                  <a:prstClr val="black"/>
                </a:solidFill>
                <a:latin typeface="Times New Roman" panose="02020603050405020304" pitchFamily="18" charset="0"/>
                <a:ea typeface="微软雅黑" panose="020B0503020204020204" pitchFamily="34" charset="-122"/>
              </a:rPr>
              <a:t>必须</a:t>
            </a:r>
            <a:r>
              <a:rPr lang="zh-CN" altLang="en-US" b="1" dirty="0">
                <a:solidFill>
                  <a:srgbClr val="FF0000"/>
                </a:solidFill>
                <a:latin typeface="Times New Roman" panose="02020603050405020304" pitchFamily="18" charset="0"/>
                <a:ea typeface="微软雅黑" panose="020B0503020204020204" pitchFamily="34" charset="-122"/>
              </a:rPr>
              <a:t>满足取样定理</a:t>
            </a:r>
            <a:r>
              <a:rPr lang="zh-CN" altLang="en-US" b="1" dirty="0">
                <a:solidFill>
                  <a:prstClr val="black"/>
                </a:solidFill>
                <a:latin typeface="Times New Roman" panose="02020603050405020304" pitchFamily="18" charset="0"/>
                <a:ea typeface="微软雅黑" panose="020B0503020204020204" pitchFamily="34" charset="-122"/>
              </a:rPr>
              <a:t>；</a:t>
            </a: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anose="05000000000000000000"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rPr>
              <a:t>如果采样周期和信号周期相同，那么采集点相对于波形的位置将保持不变；</a:t>
            </a: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anose="05000000000000000000"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rPr>
              <a:t>随机噪声可能会导致采样数值偏离信号的瞬时值，但是，如果采样保持器的</a:t>
            </a:r>
            <a:r>
              <a:rPr lang="zh-CN" altLang="en-US" b="1" dirty="0">
                <a:solidFill>
                  <a:srgbClr val="FF0000"/>
                </a:solidFill>
                <a:latin typeface="Times New Roman" panose="02020603050405020304" pitchFamily="18" charset="0"/>
                <a:ea typeface="微软雅黑" panose="020B0503020204020204" pitchFamily="34" charset="-122"/>
              </a:rPr>
              <a:t>电容</a:t>
            </a:r>
            <a:r>
              <a:rPr lang="zh-CN" altLang="en-US" b="1" dirty="0">
                <a:solidFill>
                  <a:prstClr val="black"/>
                </a:solidFill>
                <a:latin typeface="Times New Roman" panose="02020603050405020304" pitchFamily="18" charset="0"/>
                <a:ea typeface="微软雅黑" panose="020B0503020204020204" pitchFamily="34" charset="-122"/>
              </a:rPr>
              <a:t>足够大，其积分作用可以</a:t>
            </a:r>
            <a:r>
              <a:rPr lang="zh-CN" altLang="en-US" b="1" dirty="0">
                <a:solidFill>
                  <a:srgbClr val="FF0000"/>
                </a:solidFill>
                <a:latin typeface="Times New Roman" panose="02020603050405020304" pitchFamily="18" charset="0"/>
                <a:ea typeface="微软雅黑" panose="020B0503020204020204" pitchFamily="34" charset="-122"/>
              </a:rPr>
              <a:t>减弱噪声的影响</a:t>
            </a:r>
            <a:r>
              <a:rPr lang="zh-CN" altLang="en-US" b="1" dirty="0">
                <a:solidFill>
                  <a:prstClr val="black"/>
                </a:solidFill>
                <a:latin typeface="Times New Roman" panose="02020603050405020304" pitchFamily="18" charset="0"/>
                <a:ea typeface="微软雅黑" panose="020B0503020204020204" pitchFamily="34" charset="-122"/>
              </a:rPr>
              <a:t>；</a:t>
            </a: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anose="05000000000000000000"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rPr>
              <a:t>采样次数</a:t>
            </a:r>
            <a:r>
              <a:rPr lang="zh-CN" altLang="en-US" b="1" dirty="0">
                <a:solidFill>
                  <a:srgbClr val="FF0000"/>
                </a:solidFill>
                <a:latin typeface="Times New Roman" panose="02020603050405020304" pitchFamily="18" charset="0"/>
                <a:ea typeface="微软雅黑" panose="020B0503020204020204" pitchFamily="34" charset="-122"/>
              </a:rPr>
              <a:t>越多</a:t>
            </a:r>
            <a:r>
              <a:rPr lang="zh-CN" altLang="en-US" b="1" dirty="0">
                <a:solidFill>
                  <a:prstClr val="black"/>
                </a:solidFill>
                <a:latin typeface="Times New Roman" panose="02020603050405020304" pitchFamily="18" charset="0"/>
                <a:ea typeface="微软雅黑" panose="020B0503020204020204" pitchFamily="34" charset="-122"/>
              </a:rPr>
              <a:t>，</a:t>
            </a:r>
            <a:r>
              <a:rPr lang="zh-CN" altLang="en-US" b="1" dirty="0">
                <a:solidFill>
                  <a:srgbClr val="FF0000"/>
                </a:solidFill>
                <a:latin typeface="Times New Roman" panose="02020603050405020304" pitchFamily="18" charset="0"/>
                <a:ea typeface="微软雅黑" panose="020B0503020204020204" pitchFamily="34" charset="-122"/>
              </a:rPr>
              <a:t>噪声的平均值</a:t>
            </a:r>
            <a:r>
              <a:rPr lang="zh-CN" altLang="en-US" b="1" dirty="0">
                <a:solidFill>
                  <a:prstClr val="black"/>
                </a:solidFill>
                <a:latin typeface="Times New Roman" panose="02020603050405020304" pitchFamily="18" charset="0"/>
                <a:ea typeface="微软雅黑" panose="020B0503020204020204" pitchFamily="34" charset="-122"/>
              </a:rPr>
              <a:t>就越</a:t>
            </a:r>
            <a:r>
              <a:rPr lang="zh-CN" altLang="en-US" b="1" dirty="0">
                <a:solidFill>
                  <a:srgbClr val="FF0000"/>
                </a:solidFill>
                <a:latin typeface="Times New Roman" panose="02020603050405020304" pitchFamily="18" charset="0"/>
                <a:ea typeface="微软雅黑" panose="020B0503020204020204" pitchFamily="34" charset="-122"/>
              </a:rPr>
              <a:t>小</a:t>
            </a:r>
            <a:r>
              <a:rPr lang="zh-CN" altLang="en-US" b="1" dirty="0">
                <a:solidFill>
                  <a:prstClr val="black"/>
                </a:solidFill>
                <a:latin typeface="Times New Roman" panose="02020603050405020304" pitchFamily="18" charset="0"/>
                <a:ea typeface="微软雅黑" panose="020B0503020204020204" pitchFamily="34" charset="-122"/>
              </a:rPr>
              <a:t>；</a:t>
            </a: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anose="05000000000000000000"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rPr>
              <a:t>当采样次数足够多时，噪声可以被视为</a:t>
            </a:r>
            <a:r>
              <a:rPr lang="en-US" altLang="zh-CN" b="1" dirty="0">
                <a:solidFill>
                  <a:prstClr val="black"/>
                </a:solidFill>
                <a:latin typeface="Times New Roman" panose="02020603050405020304" pitchFamily="18" charset="0"/>
                <a:ea typeface="微软雅黑" panose="020B0503020204020204" pitchFamily="34" charset="-122"/>
              </a:rPr>
              <a:t>0</a:t>
            </a:r>
            <a:r>
              <a:rPr lang="zh-CN" altLang="en-US" b="1" dirty="0">
                <a:solidFill>
                  <a:prstClr val="black"/>
                </a:solidFill>
                <a:latin typeface="Times New Roman" panose="02020603050405020304" pitchFamily="18" charset="0"/>
                <a:ea typeface="微软雅黑" panose="020B0503020204020204" pitchFamily="34" charset="-122"/>
              </a:rPr>
              <a:t>，而有用的信号则保持不变；</a:t>
            </a:r>
          </a:p>
        </p:txBody>
      </p:sp>
    </p:spTree>
    <p:extLst>
      <p:ext uri="{BB962C8B-B14F-4D97-AF65-F5344CB8AC3E}">
        <p14:creationId xmlns:p14="http://schemas.microsoft.com/office/powerpoint/2010/main" val="1968666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2" y="411510"/>
            <a:ext cx="2483766"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4" name="矩形 13"/>
          <p:cNvSpPr/>
          <p:nvPr/>
        </p:nvSpPr>
        <p:spPr>
          <a:xfrm>
            <a:off x="71500" y="434685"/>
            <a:ext cx="2262158" cy="461665"/>
          </a:xfrm>
          <a:prstGeom prst="rect">
            <a:avLst/>
          </a:prstGeom>
        </p:spPr>
        <p:txBody>
          <a:bodyPr wrap="none">
            <a:spAutoFit/>
          </a:bodyPr>
          <a:lstStyle/>
          <a:p>
            <a:r>
              <a:rPr lang="en-US" altLang="zh-CN" sz="2400" b="1" dirty="0">
                <a:solidFill>
                  <a:schemeClr val="bg1"/>
                </a:solidFill>
                <a:latin typeface="Times New Roman" panose="02020603050405020304" pitchFamily="18" charset="0"/>
                <a:ea typeface="微软雅黑" pitchFamily="34" charset="-122"/>
                <a:sym typeface="Times New Roman" panose="02020603050405020304" pitchFamily="18" charset="0"/>
              </a:rPr>
              <a:t> 4.1.1 </a:t>
            </a:r>
            <a:r>
              <a:rPr lang="zh-CN" altLang="en-US" sz="2400" b="1" dirty="0">
                <a:solidFill>
                  <a:schemeClr val="bg1"/>
                </a:solidFill>
                <a:latin typeface="Times New Roman" panose="02020603050405020304" pitchFamily="18" charset="0"/>
                <a:ea typeface="微软雅黑" pitchFamily="34" charset="-122"/>
                <a:sym typeface="Times New Roman" panose="02020603050405020304" pitchFamily="18" charset="0"/>
              </a:rPr>
              <a:t>直流电桥</a:t>
            </a:r>
          </a:p>
        </p:txBody>
      </p:sp>
      <mc:AlternateContent xmlns:mc="http://schemas.openxmlformats.org/markup-compatibility/2006" xmlns:a14="http://schemas.microsoft.com/office/drawing/2010/main">
        <mc:Choice Requires="a14">
          <p:sp>
            <p:nvSpPr>
              <p:cNvPr id="7" name="矩形 6"/>
              <p:cNvSpPr/>
              <p:nvPr/>
            </p:nvSpPr>
            <p:spPr>
              <a:xfrm>
                <a:off x="246211" y="1736685"/>
                <a:ext cx="8686800" cy="3167342"/>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marL="285750" indent="-285750">
                  <a:lnSpc>
                    <a:spcPct val="110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为了测量电阻的微小变化，通常需要使用</a:t>
                </a:r>
                <a:r>
                  <a:rPr lang="zh-CN" altLang="en-US" b="1" dirty="0">
                    <a:solidFill>
                      <a:srgbClr val="FF0000"/>
                    </a:solidFill>
                    <a:latin typeface="Times New Roman" panose="02020603050405020304" pitchFamily="18" charset="0"/>
                    <a:ea typeface="微软雅黑" panose="020B0503020204020204" pitchFamily="34" charset="-122"/>
                    <a:sym typeface="Times New Roman" panose="02020603050405020304" pitchFamily="18" charset="0"/>
                  </a:rPr>
                  <a:t>放大器</a:t>
                </a: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a:t>
                </a: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10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由于放大器的</a:t>
                </a:r>
                <a:r>
                  <a:rPr lang="zh-CN" altLang="en-US" b="1" dirty="0">
                    <a:solidFill>
                      <a:srgbClr val="FF0000"/>
                    </a:solidFill>
                    <a:latin typeface="Times New Roman" panose="02020603050405020304" pitchFamily="18" charset="0"/>
                    <a:ea typeface="微软雅黑" panose="020B0503020204020204" pitchFamily="34" charset="-122"/>
                    <a:sym typeface="Times New Roman" panose="02020603050405020304" pitchFamily="18" charset="0"/>
                  </a:rPr>
                  <a:t>输入阻抗远大于</a:t>
                </a: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电桥的</a:t>
                </a:r>
                <a:r>
                  <a:rPr lang="zh-CN" altLang="en-US" b="1" dirty="0">
                    <a:solidFill>
                      <a:srgbClr val="FF0000"/>
                    </a:solidFill>
                    <a:latin typeface="Times New Roman" panose="02020603050405020304" pitchFamily="18" charset="0"/>
                    <a:ea typeface="微软雅黑" panose="020B0503020204020204" pitchFamily="34" charset="-122"/>
                    <a:sym typeface="Times New Roman" panose="02020603050405020304" pitchFamily="18" charset="0"/>
                  </a:rPr>
                  <a:t>输出阻抗</a:t>
                </a: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，电桥可以被视为处于</a:t>
                </a:r>
                <a:r>
                  <a:rPr lang="zh-CN" altLang="en-US" b="1" dirty="0">
                    <a:solidFill>
                      <a:srgbClr val="FF0000"/>
                    </a:solidFill>
                    <a:latin typeface="Times New Roman" panose="02020603050405020304" pitchFamily="18" charset="0"/>
                    <a:ea typeface="微软雅黑" panose="020B0503020204020204" pitchFamily="34" charset="-122"/>
                    <a:sym typeface="Times New Roman" panose="02020603050405020304" pitchFamily="18" charset="0"/>
                  </a:rPr>
                  <a:t>开路</a:t>
                </a: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状态；</a:t>
                </a: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10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当电阻</a:t>
                </a:r>
                <a14:m>
                  <m:oMath xmlns:m="http://schemas.openxmlformats.org/officeDocument/2006/math">
                    <m:sSub>
                      <m:sSubPr>
                        <m:ctrlPr>
                          <a:rPr lang="zh-CN" altLang="zh-CN" b="1" i="1">
                            <a:latin typeface="Cambria Math" panose="02040503050406030204" pitchFamily="18" charset="0"/>
                          </a:rPr>
                        </m:ctrlPr>
                      </m:sSubPr>
                      <m:e>
                        <m:r>
                          <a:rPr lang="en-US" altLang="zh-CN" b="1" i="1">
                            <a:latin typeface="Cambria Math" panose="02040503050406030204" pitchFamily="18" charset="0"/>
                          </a:rPr>
                          <m:t>𝑹</m:t>
                        </m:r>
                      </m:e>
                      <m:sub>
                        <m:r>
                          <a:rPr lang="en-US" altLang="zh-CN" b="1" i="1">
                            <a:latin typeface="Cambria Math" panose="02040503050406030204" pitchFamily="18" charset="0"/>
                          </a:rPr>
                          <m:t>𝟏</m:t>
                        </m:r>
                      </m:sub>
                    </m:sSub>
                  </m:oMath>
                </a14:m>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的变化为</a:t>
                </a:r>
                <a14:m>
                  <m:oMath xmlns:m="http://schemas.openxmlformats.org/officeDocument/2006/math">
                    <m:r>
                      <a:rPr lang="en-US" altLang="zh-CN" b="1" i="1">
                        <a:latin typeface="Cambria Math" panose="02040503050406030204" pitchFamily="18" charset="0"/>
                      </a:rPr>
                      <m:t>𝚫</m:t>
                    </m:r>
                    <m:sSub>
                      <m:sSubPr>
                        <m:ctrlPr>
                          <a:rPr lang="zh-CN" altLang="zh-CN" b="1" i="1">
                            <a:latin typeface="Cambria Math" panose="02040503050406030204" pitchFamily="18" charset="0"/>
                          </a:rPr>
                        </m:ctrlPr>
                      </m:sSubPr>
                      <m:e>
                        <m:r>
                          <a:rPr lang="en-US" altLang="zh-CN" b="1" i="1">
                            <a:latin typeface="Cambria Math" panose="02040503050406030204" pitchFamily="18" charset="0"/>
                          </a:rPr>
                          <m:t>𝑹</m:t>
                        </m:r>
                      </m:e>
                      <m:sub>
                        <m:r>
                          <a:rPr lang="en-US" altLang="zh-CN" b="1" i="1">
                            <a:latin typeface="Cambria Math" panose="02040503050406030204" pitchFamily="18" charset="0"/>
                          </a:rPr>
                          <m:t>𝟏</m:t>
                        </m:r>
                      </m:sub>
                    </m:sSub>
                  </m:oMath>
                </a14:m>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 ，而其它桥臂保持不变时，电桥平衡被打破，输出电压</a:t>
                </a:r>
                <a14:m>
                  <m:oMath xmlns:m="http://schemas.openxmlformats.org/officeDocument/2006/math">
                    <m:sSub>
                      <m:sSubPr>
                        <m:ctrlPr>
                          <a:rPr lang="zh-CN" altLang="zh-CN" b="1" i="1">
                            <a:latin typeface="Cambria Math" panose="02040503050406030204" pitchFamily="18" charset="0"/>
                          </a:rPr>
                        </m:ctrlPr>
                      </m:sSubPr>
                      <m:e>
                        <m:r>
                          <a:rPr lang="en-US" altLang="zh-CN" b="1" i="1">
                            <a:latin typeface="Cambria Math" panose="02040503050406030204" pitchFamily="18" charset="0"/>
                          </a:rPr>
                          <m:t>𝒆</m:t>
                        </m:r>
                      </m:e>
                      <m:sub>
                        <m:r>
                          <a:rPr lang="en-US" altLang="zh-CN" b="1" i="1">
                            <a:latin typeface="Cambria Math" panose="02040503050406030204" pitchFamily="18" charset="0"/>
                          </a:rPr>
                          <m:t>𝒚</m:t>
                        </m:r>
                      </m:sub>
                    </m:sSub>
                  </m:oMath>
                </a14:m>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改变为：</a:t>
                </a: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p:txBody>
          </p:sp>
        </mc:Choice>
        <mc:Fallback xmlns="">
          <p:sp>
            <p:nvSpPr>
              <p:cNvPr id="7" name="矩形 6"/>
              <p:cNvSpPr>
                <a:spLocks noRot="1" noChangeAspect="1" noMove="1" noResize="1" noEditPoints="1" noAdjustHandles="1" noChangeArrowheads="1" noChangeShapeType="1" noTextEdit="1"/>
              </p:cNvSpPr>
              <p:nvPr/>
            </p:nvSpPr>
            <p:spPr>
              <a:xfrm>
                <a:off x="246211" y="1736685"/>
                <a:ext cx="8686800" cy="3167342"/>
              </a:xfrm>
              <a:prstGeom prst="rect">
                <a:avLst/>
              </a:prstGeom>
              <a:blipFill>
                <a:blip r:embed="rId3"/>
                <a:stretch>
                  <a:fillRect l="-280" t="-574"/>
                </a:stretch>
              </a:blipFill>
            </p:spPr>
            <p:txBody>
              <a:bodyPr/>
              <a:lstStyle/>
              <a:p>
                <a:r>
                  <a:rPr lang="zh-CN" altLang="en-US">
                    <a:noFill/>
                  </a:rPr>
                  <a:t> </a:t>
                </a:r>
              </a:p>
            </p:txBody>
          </p:sp>
        </mc:Fallback>
      </mc:AlternateContent>
      <p:sp>
        <p:nvSpPr>
          <p:cNvPr id="8" name="矩形 7"/>
          <p:cNvSpPr/>
          <p:nvPr/>
        </p:nvSpPr>
        <p:spPr>
          <a:xfrm>
            <a:off x="899592" y="1233797"/>
            <a:ext cx="1656184" cy="369332"/>
          </a:xfrm>
          <a:prstGeom prst="rect">
            <a:avLst/>
          </a:prstGeom>
          <a:ln>
            <a:solidFill>
              <a:schemeClr val="accent3">
                <a:lumMod val="75000"/>
              </a:schemeClr>
            </a:solidFill>
          </a:ln>
        </p:spPr>
        <p:style>
          <a:lnRef idx="2">
            <a:schemeClr val="accent3"/>
          </a:lnRef>
          <a:fillRef idx="1">
            <a:schemeClr val="lt1"/>
          </a:fillRef>
          <a:effectRef idx="0">
            <a:schemeClr val="accent3"/>
          </a:effectRef>
          <a:fontRef idx="minor">
            <a:schemeClr val="dk1"/>
          </a:fontRef>
        </p:style>
        <p:txBody>
          <a:bodyPr wrap="square">
            <a:spAutoFit/>
          </a:bodyPr>
          <a:lstStyle/>
          <a:p>
            <a:pPr lvl="0" algn="ct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电压灵敏度</a:t>
            </a:r>
          </a:p>
        </p:txBody>
      </p:sp>
      <p:sp>
        <p:nvSpPr>
          <p:cNvPr id="9" name="七角星 8"/>
          <p:cNvSpPr/>
          <p:nvPr/>
        </p:nvSpPr>
        <p:spPr>
          <a:xfrm>
            <a:off x="395536" y="987574"/>
            <a:ext cx="648072" cy="576064"/>
          </a:xfrm>
          <a:prstGeom prst="star7">
            <a:avLst/>
          </a:prstGeom>
          <a:solidFill>
            <a:schemeClr val="accent3">
              <a:lumMod val="40000"/>
              <a:lumOff val="60000"/>
            </a:schemeClr>
          </a:solidFill>
          <a:ln>
            <a:solidFill>
              <a:schemeClr val="accent3">
                <a:lumMod val="75000"/>
              </a:schemeClr>
            </a:solidFill>
          </a:ln>
          <a:scene3d>
            <a:camera prst="orthographicFront"/>
            <a:lightRig rig="threePt" dir="t"/>
          </a:scene3d>
          <a:sp3d>
            <a:bevelT w="152400" h="50800" prst="softRound"/>
          </a:sp3d>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CN" sz="2800" b="1" dirty="0">
                <a:latin typeface="Times New Roman" panose="02020603050405020304" pitchFamily="18" charset="0"/>
                <a:ea typeface="微软雅黑" panose="020B0503020204020204" pitchFamily="34" charset="-122"/>
                <a:sym typeface="Times New Roman" panose="02020603050405020304" pitchFamily="18" charset="0"/>
              </a:rPr>
              <a:t>2</a:t>
            </a:r>
            <a:endParaRPr lang="zh-CN" altLang="en-US" sz="2800" b="1" dirty="0">
              <a:latin typeface="Times New Roman" panose="02020603050405020304" pitchFamily="18" charset="0"/>
              <a:ea typeface="微软雅黑" panose="020B0503020204020204" pitchFamily="34" charset="-122"/>
              <a:sym typeface="Times New Roman" panose="02020603050405020304" pitchFamily="18" charset="0"/>
            </a:endParaRPr>
          </a:p>
        </p:txBody>
      </p:sp>
      <mc:AlternateContent xmlns:mc="http://schemas.openxmlformats.org/markup-compatibility/2006" xmlns:a14="http://schemas.microsoft.com/office/drawing/2010/main">
        <mc:Choice Requires="a14">
          <p:sp>
            <p:nvSpPr>
              <p:cNvPr id="18" name="矩形 17"/>
              <p:cNvSpPr/>
              <p:nvPr/>
            </p:nvSpPr>
            <p:spPr>
              <a:xfrm>
                <a:off x="2435293" y="2827136"/>
                <a:ext cx="4273414" cy="190520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b="1" i="1" smtClean="0">
                              <a:latin typeface="Cambria Math" panose="02040503050406030204" pitchFamily="18" charset="0"/>
                            </a:rPr>
                          </m:ctrlPr>
                        </m:sSubPr>
                        <m:e>
                          <m:r>
                            <a:rPr lang="zh-CN" altLang="en-US" b="1" i="1">
                              <a:latin typeface="Cambria Math" panose="02040503050406030204" pitchFamily="18" charset="0"/>
                            </a:rPr>
                            <m:t>𝒆</m:t>
                          </m:r>
                        </m:e>
                        <m:sub>
                          <m:r>
                            <a:rPr lang="zh-CN" altLang="en-US" b="1" i="1">
                              <a:latin typeface="Cambria Math" panose="02040503050406030204" pitchFamily="18" charset="0"/>
                            </a:rPr>
                            <m:t>𝒚</m:t>
                          </m:r>
                        </m:sub>
                      </m:sSub>
                      <m:r>
                        <a:rPr lang="zh-CN" altLang="en-US" b="1">
                          <a:latin typeface="Cambria Math" panose="02040503050406030204" pitchFamily="18" charset="0"/>
                        </a:rPr>
                        <m:t> =</m:t>
                      </m:r>
                      <m:sSub>
                        <m:sSubPr>
                          <m:ctrlPr>
                            <a:rPr lang="zh-CN" altLang="en-US" b="1" i="1">
                              <a:latin typeface="Cambria Math" panose="02040503050406030204" pitchFamily="18" charset="0"/>
                            </a:rPr>
                          </m:ctrlPr>
                        </m:sSubPr>
                        <m:e>
                          <m:r>
                            <a:rPr lang="zh-CN" altLang="en-US" b="1" i="1">
                              <a:latin typeface="Cambria Math" panose="02040503050406030204" pitchFamily="18" charset="0"/>
                            </a:rPr>
                            <m:t>𝒆</m:t>
                          </m:r>
                        </m:e>
                        <m:sub>
                          <m:r>
                            <a:rPr lang="zh-CN" altLang="en-US" b="1" i="1">
                              <a:latin typeface="Cambria Math" panose="02040503050406030204" pitchFamily="18" charset="0"/>
                            </a:rPr>
                            <m:t>𝟎</m:t>
                          </m:r>
                        </m:sub>
                      </m:sSub>
                      <m:r>
                        <a:rPr lang="en-US" altLang="zh-CN" b="1" i="1" smtClean="0">
                          <a:latin typeface="Cambria Math" panose="02040503050406030204" pitchFamily="18" charset="0"/>
                        </a:rPr>
                        <m:t>[</m:t>
                      </m:r>
                      <m:f>
                        <m:fPr>
                          <m:ctrlPr>
                            <a:rPr lang="zh-CN" altLang="en-US" b="1" i="1">
                              <a:latin typeface="Cambria Math" panose="02040503050406030204" pitchFamily="18" charset="0"/>
                            </a:rPr>
                          </m:ctrlPr>
                        </m:fPr>
                        <m:num>
                          <m:d>
                            <m:dPr>
                              <m:ctrlPr>
                                <a:rPr lang="zh-CN" altLang="en-US" b="1" i="1">
                                  <a:latin typeface="Cambria Math" panose="02040503050406030204" pitchFamily="18" charset="0"/>
                                </a:rPr>
                              </m:ctrlPr>
                            </m:dPr>
                            <m:e>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𝑹</m:t>
                                  </m:r>
                                </m:e>
                                <m:sub>
                                  <m:r>
                                    <a:rPr lang="zh-CN" altLang="en-US" b="1" i="1">
                                      <a:latin typeface="Cambria Math" panose="02040503050406030204" pitchFamily="18" charset="0"/>
                                    </a:rPr>
                                    <m:t>𝟏</m:t>
                                  </m:r>
                                </m:sub>
                              </m:sSub>
                              <m:r>
                                <a:rPr lang="zh-CN" altLang="en-US" b="1">
                                  <a:latin typeface="Cambria Math" panose="02040503050406030204" pitchFamily="18" charset="0"/>
                                </a:rPr>
                                <m:t>+</m:t>
                              </m:r>
                              <m:r>
                                <a:rPr lang="zh-CN" altLang="en-US" b="1" i="1">
                                  <a:latin typeface="Cambria Math" panose="02040503050406030204" pitchFamily="18" charset="0"/>
                                </a:rPr>
                                <m:t>𝜟</m:t>
                              </m:r>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𝑹</m:t>
                                  </m:r>
                                </m:e>
                                <m:sub>
                                  <m:r>
                                    <a:rPr lang="zh-CN" altLang="en-US" b="1" i="1">
                                      <a:latin typeface="Cambria Math" panose="02040503050406030204" pitchFamily="18" charset="0"/>
                                    </a:rPr>
                                    <m:t>𝟏</m:t>
                                  </m:r>
                                </m:sub>
                              </m:sSub>
                            </m:e>
                          </m:d>
                        </m:num>
                        <m:den>
                          <m:d>
                            <m:dPr>
                              <m:endChr m:val=""/>
                              <m:ctrlPr>
                                <a:rPr lang="zh-CN" altLang="en-US" b="1" i="1">
                                  <a:latin typeface="Cambria Math" panose="02040503050406030204" pitchFamily="18" charset="0"/>
                                </a:rPr>
                              </m:ctrlPr>
                            </m:dPr>
                            <m:e>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𝑹</m:t>
                                  </m:r>
                                </m:e>
                                <m:sub>
                                  <m:r>
                                    <a:rPr lang="zh-CN" altLang="en-US" b="1" i="1">
                                      <a:latin typeface="Cambria Math" panose="02040503050406030204" pitchFamily="18" charset="0"/>
                                    </a:rPr>
                                    <m:t>𝟏</m:t>
                                  </m:r>
                                </m:sub>
                              </m:sSub>
                              <m:r>
                                <a:rPr lang="zh-CN" altLang="en-US" b="1">
                                  <a:latin typeface="Cambria Math" panose="02040503050406030204" pitchFamily="18" charset="0"/>
                                </a:rPr>
                                <m:t>+</m:t>
                              </m:r>
                              <m:r>
                                <a:rPr lang="zh-CN" altLang="en-US" b="1" i="1">
                                  <a:latin typeface="Cambria Math" panose="02040503050406030204" pitchFamily="18" charset="0"/>
                                </a:rPr>
                                <m:t>𝜟</m:t>
                              </m:r>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𝑹</m:t>
                                  </m:r>
                                </m:e>
                                <m:sub>
                                  <m:r>
                                    <a:rPr lang="zh-CN" altLang="en-US" b="1" i="1">
                                      <a:latin typeface="Cambria Math" panose="02040503050406030204" pitchFamily="18" charset="0"/>
                                    </a:rPr>
                                    <m:t>𝟏</m:t>
                                  </m:r>
                                </m:sub>
                              </m:sSub>
                              <m:r>
                                <a:rPr lang="zh-CN" altLang="en-US" b="1">
                                  <a:latin typeface="Cambria Math" panose="02040503050406030204" pitchFamily="18" charset="0"/>
                                </a:rPr>
                                <m:t>)+</m:t>
                              </m:r>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𝑹</m:t>
                                  </m:r>
                                </m:e>
                                <m:sub>
                                  <m:r>
                                    <a:rPr lang="zh-CN" altLang="en-US" b="1" i="1">
                                      <a:latin typeface="Cambria Math" panose="02040503050406030204" pitchFamily="18" charset="0"/>
                                    </a:rPr>
                                    <m:t>𝟐</m:t>
                                  </m:r>
                                </m:sub>
                              </m:sSub>
                            </m:e>
                          </m:d>
                        </m:den>
                      </m:f>
                      <m:r>
                        <a:rPr lang="zh-CN" altLang="en-US" b="1">
                          <a:latin typeface="Cambria Math" panose="02040503050406030204" pitchFamily="18" charset="0"/>
                        </a:rPr>
                        <m:t>−</m:t>
                      </m:r>
                      <m:f>
                        <m:fPr>
                          <m:ctrlPr>
                            <a:rPr lang="zh-CN" altLang="en-US" b="1" i="1">
                              <a:latin typeface="Cambria Math" panose="02040503050406030204" pitchFamily="18" charset="0"/>
                            </a:rPr>
                          </m:ctrlPr>
                        </m:fPr>
                        <m:num>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𝑹</m:t>
                              </m:r>
                            </m:e>
                            <m:sub>
                              <m:r>
                                <a:rPr lang="zh-CN" altLang="en-US" b="1" i="1">
                                  <a:latin typeface="Cambria Math" panose="02040503050406030204" pitchFamily="18" charset="0"/>
                                </a:rPr>
                                <m:t>𝟒</m:t>
                              </m:r>
                            </m:sub>
                          </m:sSub>
                        </m:num>
                        <m:den>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𝑹</m:t>
                              </m:r>
                            </m:e>
                            <m:sub>
                              <m:r>
                                <a:rPr lang="zh-CN" altLang="en-US" b="1" i="1">
                                  <a:latin typeface="Cambria Math" panose="02040503050406030204" pitchFamily="18" charset="0"/>
                                </a:rPr>
                                <m:t>𝟑</m:t>
                              </m:r>
                            </m:sub>
                          </m:sSub>
                          <m:r>
                            <a:rPr lang="zh-CN" altLang="en-US" b="1">
                              <a:latin typeface="Cambria Math" panose="02040503050406030204" pitchFamily="18" charset="0"/>
                            </a:rPr>
                            <m:t>+</m:t>
                          </m:r>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𝑹</m:t>
                              </m:r>
                            </m:e>
                            <m:sub>
                              <m:r>
                                <a:rPr lang="zh-CN" altLang="en-US" b="1" i="1">
                                  <a:latin typeface="Cambria Math" panose="02040503050406030204" pitchFamily="18" charset="0"/>
                                </a:rPr>
                                <m:t>𝟒</m:t>
                              </m:r>
                            </m:sub>
                          </m:sSub>
                        </m:den>
                      </m:f>
                      <m:r>
                        <a:rPr lang="en-US" altLang="zh-CN" b="1" i="1" smtClean="0">
                          <a:latin typeface="Cambria Math" panose="02040503050406030204" pitchFamily="18" charset="0"/>
                        </a:rPr>
                        <m:t>]</m:t>
                      </m:r>
                    </m:oMath>
                  </m:oMathPara>
                </a14:m>
                <a:endParaRPr lang="en-US" altLang="zh-CN" b="1" dirty="0"/>
              </a:p>
              <a:p>
                <a:r>
                  <a:rPr lang="zh-CN" altLang="en-US" b="1" dirty="0"/>
                  <a:t>      </a:t>
                </a:r>
                <a14:m>
                  <m:oMath xmlns:m="http://schemas.openxmlformats.org/officeDocument/2006/math">
                    <m:r>
                      <a:rPr lang="zh-CN" altLang="en-US" b="1">
                        <a:latin typeface="Cambria Math" panose="02040503050406030204" pitchFamily="18" charset="0"/>
                      </a:rPr>
                      <m:t>=</m:t>
                    </m:r>
                    <m:sSub>
                      <m:sSubPr>
                        <m:ctrlPr>
                          <a:rPr lang="zh-CN" altLang="en-US" b="1" i="1">
                            <a:latin typeface="Cambria Math" panose="02040503050406030204" pitchFamily="18" charset="0"/>
                          </a:rPr>
                        </m:ctrlPr>
                      </m:sSubPr>
                      <m:e>
                        <m:r>
                          <a:rPr lang="zh-CN" altLang="en-US" b="1" i="1">
                            <a:latin typeface="Cambria Math" panose="02040503050406030204" pitchFamily="18" charset="0"/>
                          </a:rPr>
                          <m:t>𝒆</m:t>
                        </m:r>
                      </m:e>
                      <m:sub>
                        <m:r>
                          <a:rPr lang="zh-CN" altLang="en-US" b="1" i="1">
                            <a:latin typeface="Cambria Math" panose="02040503050406030204" pitchFamily="18" charset="0"/>
                          </a:rPr>
                          <m:t>𝟎</m:t>
                        </m:r>
                      </m:sub>
                    </m:sSub>
                    <m:f>
                      <m:fPr>
                        <m:ctrlPr>
                          <a:rPr lang="zh-CN" altLang="en-US" b="1" i="1">
                            <a:latin typeface="Cambria Math" panose="02040503050406030204" pitchFamily="18" charset="0"/>
                          </a:rPr>
                        </m:ctrlPr>
                      </m:fPr>
                      <m:num>
                        <m:r>
                          <a:rPr lang="zh-CN" altLang="en-US" b="1" i="1">
                            <a:latin typeface="Cambria Math" panose="02040503050406030204" pitchFamily="18" charset="0"/>
                          </a:rPr>
                          <m:t>𝜟</m:t>
                        </m:r>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𝑹</m:t>
                            </m:r>
                          </m:e>
                          <m:sub>
                            <m:r>
                              <a:rPr lang="zh-CN" altLang="en-US" b="1" i="1">
                                <a:latin typeface="Cambria Math" panose="02040503050406030204" pitchFamily="18" charset="0"/>
                              </a:rPr>
                              <m:t>𝟏</m:t>
                            </m:r>
                          </m:sub>
                        </m:sSub>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𝑹</m:t>
                            </m:r>
                          </m:e>
                          <m:sub>
                            <m:r>
                              <a:rPr lang="zh-CN" altLang="en-US" b="1" i="1">
                                <a:latin typeface="Cambria Math" panose="02040503050406030204" pitchFamily="18" charset="0"/>
                              </a:rPr>
                              <m:t>𝟑</m:t>
                            </m:r>
                          </m:sub>
                        </m:sSub>
                      </m:num>
                      <m:den>
                        <m:d>
                          <m:dPr>
                            <m:begChr m:val="["/>
                            <m:ctrlPr>
                              <a:rPr lang="zh-CN" altLang="en-US" b="1" i="1">
                                <a:latin typeface="Cambria Math" panose="02040503050406030204" pitchFamily="18" charset="0"/>
                              </a:rPr>
                            </m:ctrlPr>
                          </m:dPr>
                          <m:e>
                            <m:r>
                              <a:rPr lang="zh-CN" altLang="en-US" b="1">
                                <a:latin typeface="Cambria Math" panose="02040503050406030204" pitchFamily="18" charset="0"/>
                              </a:rPr>
                              <m:t>(</m:t>
                            </m:r>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𝑹</m:t>
                                </m:r>
                              </m:e>
                              <m:sub>
                                <m:r>
                                  <a:rPr lang="zh-CN" altLang="en-US" b="1" i="1">
                                    <a:latin typeface="Cambria Math" panose="02040503050406030204" pitchFamily="18" charset="0"/>
                                  </a:rPr>
                                  <m:t>𝟏</m:t>
                                </m:r>
                              </m:sub>
                            </m:sSub>
                            <m:r>
                              <a:rPr lang="zh-CN" altLang="en-US" b="1">
                                <a:latin typeface="Cambria Math" panose="02040503050406030204" pitchFamily="18" charset="0"/>
                              </a:rPr>
                              <m:t>+</m:t>
                            </m:r>
                            <m:r>
                              <a:rPr lang="zh-CN" altLang="en-US" b="1" i="1">
                                <a:latin typeface="Cambria Math" panose="02040503050406030204" pitchFamily="18" charset="0"/>
                              </a:rPr>
                              <m:t>𝜟</m:t>
                            </m:r>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𝑹</m:t>
                                </m:r>
                              </m:e>
                              <m:sub>
                                <m:r>
                                  <a:rPr lang="zh-CN" altLang="en-US" b="1" i="1">
                                    <a:latin typeface="Cambria Math" panose="02040503050406030204" pitchFamily="18" charset="0"/>
                                  </a:rPr>
                                  <m:t>𝟏</m:t>
                                </m:r>
                              </m:sub>
                            </m:sSub>
                            <m:r>
                              <a:rPr lang="zh-CN" altLang="en-US" b="1">
                                <a:latin typeface="Cambria Math" panose="02040503050406030204" pitchFamily="18" charset="0"/>
                              </a:rPr>
                              <m:t>)+</m:t>
                            </m:r>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𝑹</m:t>
                                </m:r>
                              </m:e>
                              <m:sub>
                                <m:r>
                                  <a:rPr lang="zh-CN" altLang="en-US" b="1" i="1">
                                    <a:latin typeface="Cambria Math" panose="02040503050406030204" pitchFamily="18" charset="0"/>
                                  </a:rPr>
                                  <m:t>𝟐</m:t>
                                </m:r>
                              </m:sub>
                            </m:sSub>
                            <m:r>
                              <a:rPr lang="zh-CN" altLang="en-US" b="1">
                                <a:latin typeface="Cambria Math" panose="02040503050406030204" pitchFamily="18" charset="0"/>
                              </a:rPr>
                              <m:t>](</m:t>
                            </m:r>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𝑹</m:t>
                                </m:r>
                              </m:e>
                              <m:sub>
                                <m:r>
                                  <a:rPr lang="zh-CN" altLang="en-US" b="1" i="1">
                                    <a:latin typeface="Cambria Math" panose="02040503050406030204" pitchFamily="18" charset="0"/>
                                  </a:rPr>
                                  <m:t>𝟑</m:t>
                                </m:r>
                              </m:sub>
                            </m:sSub>
                            <m:r>
                              <a:rPr lang="zh-CN" altLang="en-US" b="1">
                                <a:latin typeface="Cambria Math" panose="02040503050406030204" pitchFamily="18" charset="0"/>
                              </a:rPr>
                              <m:t>+</m:t>
                            </m:r>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𝑹</m:t>
                                </m:r>
                              </m:e>
                              <m:sub>
                                <m:r>
                                  <a:rPr lang="zh-CN" altLang="en-US" b="1" i="1">
                                    <a:latin typeface="Cambria Math" panose="02040503050406030204" pitchFamily="18" charset="0"/>
                                  </a:rPr>
                                  <m:t>𝟒</m:t>
                                </m:r>
                              </m:sub>
                            </m:sSub>
                          </m:e>
                        </m:d>
                      </m:den>
                    </m:f>
                  </m:oMath>
                </a14:m>
                <a:endParaRPr lang="en-US" altLang="zh-CN" b="1" dirty="0"/>
              </a:p>
              <a:p>
                <a:r>
                  <a:rPr lang="zh-CN" altLang="en-US" b="1" dirty="0"/>
                  <a:t>      </a:t>
                </a:r>
                <a14:m>
                  <m:oMath xmlns:m="http://schemas.openxmlformats.org/officeDocument/2006/math">
                    <m:r>
                      <a:rPr lang="zh-CN" altLang="en-US" b="1">
                        <a:latin typeface="Cambria Math" panose="02040503050406030204" pitchFamily="18" charset="0"/>
                      </a:rPr>
                      <m:t>=</m:t>
                    </m:r>
                    <m:sSub>
                      <m:sSubPr>
                        <m:ctrlPr>
                          <a:rPr lang="zh-CN" altLang="en-US" b="1" i="1">
                            <a:latin typeface="Cambria Math" panose="02040503050406030204" pitchFamily="18" charset="0"/>
                          </a:rPr>
                        </m:ctrlPr>
                      </m:sSubPr>
                      <m:e>
                        <m:r>
                          <a:rPr lang="zh-CN" altLang="en-US" b="1" i="1">
                            <a:latin typeface="Cambria Math" panose="02040503050406030204" pitchFamily="18" charset="0"/>
                          </a:rPr>
                          <m:t>𝒆</m:t>
                        </m:r>
                      </m:e>
                      <m:sub>
                        <m:r>
                          <a:rPr lang="zh-CN" altLang="en-US" b="1" i="1">
                            <a:latin typeface="Cambria Math" panose="02040503050406030204" pitchFamily="18" charset="0"/>
                          </a:rPr>
                          <m:t>𝟎</m:t>
                        </m:r>
                      </m:sub>
                    </m:sSub>
                    <m:f>
                      <m:fPr>
                        <m:ctrlPr>
                          <a:rPr lang="zh-CN" altLang="en-US" b="1" i="1">
                            <a:latin typeface="Cambria Math" panose="02040503050406030204" pitchFamily="18" charset="0"/>
                          </a:rPr>
                        </m:ctrlPr>
                      </m:fPr>
                      <m:num>
                        <m:f>
                          <m:fPr>
                            <m:ctrlPr>
                              <a:rPr lang="zh-CN" altLang="en-US" b="1" i="1">
                                <a:latin typeface="Cambria Math" panose="02040503050406030204" pitchFamily="18" charset="0"/>
                              </a:rPr>
                            </m:ctrlPr>
                          </m:fPr>
                          <m:num>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𝑹</m:t>
                                </m:r>
                              </m:e>
                              <m:sub>
                                <m:r>
                                  <a:rPr lang="zh-CN" altLang="en-US" b="1" i="1">
                                    <a:latin typeface="Cambria Math" panose="02040503050406030204" pitchFamily="18" charset="0"/>
                                  </a:rPr>
                                  <m:t>𝟑</m:t>
                                </m:r>
                              </m:sub>
                            </m:sSub>
                          </m:num>
                          <m:den>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𝑹</m:t>
                                </m:r>
                              </m:e>
                              <m:sub>
                                <m:r>
                                  <a:rPr lang="zh-CN" altLang="en-US" b="1" i="1">
                                    <a:latin typeface="Cambria Math" panose="02040503050406030204" pitchFamily="18" charset="0"/>
                                  </a:rPr>
                                  <m:t>𝟒</m:t>
                                </m:r>
                              </m:sub>
                            </m:sSub>
                          </m:den>
                        </m:f>
                        <m:f>
                          <m:fPr>
                            <m:ctrlPr>
                              <a:rPr lang="zh-CN" altLang="en-US" b="1" i="1">
                                <a:latin typeface="Cambria Math" panose="02040503050406030204" pitchFamily="18" charset="0"/>
                              </a:rPr>
                            </m:ctrlPr>
                          </m:fPr>
                          <m:num>
                            <m:r>
                              <a:rPr lang="zh-CN" altLang="en-US" b="1" i="1">
                                <a:latin typeface="Cambria Math" panose="02040503050406030204" pitchFamily="18" charset="0"/>
                              </a:rPr>
                              <m:t>𝜟</m:t>
                            </m:r>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𝑹</m:t>
                                </m:r>
                              </m:e>
                              <m:sub>
                                <m:r>
                                  <a:rPr lang="zh-CN" altLang="en-US" b="1" i="1">
                                    <a:latin typeface="Cambria Math" panose="02040503050406030204" pitchFamily="18" charset="0"/>
                                  </a:rPr>
                                  <m:t>𝟏</m:t>
                                </m:r>
                              </m:sub>
                            </m:sSub>
                          </m:num>
                          <m:den>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𝑹</m:t>
                                </m:r>
                              </m:e>
                              <m:sub>
                                <m:r>
                                  <a:rPr lang="zh-CN" altLang="en-US" b="1" i="1">
                                    <a:latin typeface="Cambria Math" panose="02040503050406030204" pitchFamily="18" charset="0"/>
                                  </a:rPr>
                                  <m:t>𝟏</m:t>
                                </m:r>
                              </m:sub>
                            </m:sSub>
                          </m:den>
                        </m:f>
                      </m:num>
                      <m:den>
                        <m:d>
                          <m:dPr>
                            <m:ctrlPr>
                              <a:rPr lang="zh-CN" altLang="en-US" b="1" i="1">
                                <a:latin typeface="Cambria Math" panose="02040503050406030204" pitchFamily="18" charset="0"/>
                              </a:rPr>
                            </m:ctrlPr>
                          </m:dPr>
                          <m:e>
                            <m:r>
                              <a:rPr lang="zh-CN" altLang="en-US" b="1" i="1">
                                <a:latin typeface="Cambria Math" panose="02040503050406030204" pitchFamily="18" charset="0"/>
                              </a:rPr>
                              <m:t>𝟏</m:t>
                            </m:r>
                            <m:r>
                              <a:rPr lang="zh-CN" altLang="en-US" b="1">
                                <a:latin typeface="Cambria Math" panose="02040503050406030204" pitchFamily="18" charset="0"/>
                              </a:rPr>
                              <m:t>+</m:t>
                            </m:r>
                            <m:f>
                              <m:fPr>
                                <m:ctrlPr>
                                  <a:rPr lang="zh-CN" altLang="en-US" b="1" i="1">
                                    <a:latin typeface="Cambria Math" panose="02040503050406030204" pitchFamily="18" charset="0"/>
                                  </a:rPr>
                                </m:ctrlPr>
                              </m:fPr>
                              <m:num>
                                <m:r>
                                  <a:rPr lang="zh-CN" altLang="en-US" b="1" i="1">
                                    <a:latin typeface="Cambria Math" panose="02040503050406030204" pitchFamily="18" charset="0"/>
                                  </a:rPr>
                                  <m:t>𝜟</m:t>
                                </m:r>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𝑹</m:t>
                                    </m:r>
                                  </m:e>
                                  <m:sub>
                                    <m:r>
                                      <a:rPr lang="zh-CN" altLang="en-US" b="1" i="1">
                                        <a:latin typeface="Cambria Math" panose="02040503050406030204" pitchFamily="18" charset="0"/>
                                      </a:rPr>
                                      <m:t>𝟏</m:t>
                                    </m:r>
                                  </m:sub>
                                </m:sSub>
                              </m:num>
                              <m:den>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𝑹</m:t>
                                    </m:r>
                                  </m:e>
                                  <m:sub>
                                    <m:r>
                                      <a:rPr lang="zh-CN" altLang="en-US" b="1" i="1">
                                        <a:latin typeface="Cambria Math" panose="02040503050406030204" pitchFamily="18" charset="0"/>
                                      </a:rPr>
                                      <m:t>𝟏</m:t>
                                    </m:r>
                                  </m:sub>
                                </m:sSub>
                              </m:den>
                            </m:f>
                            <m:r>
                              <a:rPr lang="zh-CN" altLang="en-US" b="1">
                                <a:latin typeface="Cambria Math" panose="02040503050406030204" pitchFamily="18" charset="0"/>
                              </a:rPr>
                              <m:t>+</m:t>
                            </m:r>
                            <m:f>
                              <m:fPr>
                                <m:ctrlPr>
                                  <a:rPr lang="zh-CN" altLang="en-US" b="1" i="1">
                                    <a:latin typeface="Cambria Math" panose="02040503050406030204" pitchFamily="18" charset="0"/>
                                  </a:rPr>
                                </m:ctrlPr>
                              </m:fPr>
                              <m:num>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𝑹</m:t>
                                    </m:r>
                                  </m:e>
                                  <m:sub>
                                    <m:r>
                                      <a:rPr lang="zh-CN" altLang="en-US" b="1" i="1">
                                        <a:latin typeface="Cambria Math" panose="02040503050406030204" pitchFamily="18" charset="0"/>
                                      </a:rPr>
                                      <m:t>𝟐</m:t>
                                    </m:r>
                                  </m:sub>
                                </m:sSub>
                              </m:num>
                              <m:den>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𝑹</m:t>
                                    </m:r>
                                  </m:e>
                                  <m:sub>
                                    <m:r>
                                      <a:rPr lang="zh-CN" altLang="en-US" b="1" i="1">
                                        <a:latin typeface="Cambria Math" panose="02040503050406030204" pitchFamily="18" charset="0"/>
                                      </a:rPr>
                                      <m:t>𝟏</m:t>
                                    </m:r>
                                  </m:sub>
                                </m:sSub>
                              </m:den>
                            </m:f>
                            <m:r>
                              <a:rPr lang="zh-CN" altLang="en-US" b="1">
                                <a:latin typeface="Cambria Math" panose="02040503050406030204" pitchFamily="18" charset="0"/>
                              </a:rPr>
                              <m:t>)(</m:t>
                            </m:r>
                            <m:r>
                              <a:rPr lang="zh-CN" altLang="en-US" b="1" i="1">
                                <a:latin typeface="Cambria Math" panose="02040503050406030204" pitchFamily="18" charset="0"/>
                              </a:rPr>
                              <m:t>𝟏</m:t>
                            </m:r>
                            <m:r>
                              <a:rPr lang="zh-CN" altLang="en-US" b="1">
                                <a:latin typeface="Cambria Math" panose="02040503050406030204" pitchFamily="18" charset="0"/>
                              </a:rPr>
                              <m:t>+</m:t>
                            </m:r>
                            <m:f>
                              <m:fPr>
                                <m:ctrlPr>
                                  <a:rPr lang="zh-CN" altLang="en-US" b="1" i="1">
                                    <a:latin typeface="Cambria Math" panose="02040503050406030204" pitchFamily="18" charset="0"/>
                                  </a:rPr>
                                </m:ctrlPr>
                              </m:fPr>
                              <m:num>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𝑹</m:t>
                                    </m:r>
                                  </m:e>
                                  <m:sub>
                                    <m:r>
                                      <a:rPr lang="zh-CN" altLang="en-US" b="1" i="1">
                                        <a:latin typeface="Cambria Math" panose="02040503050406030204" pitchFamily="18" charset="0"/>
                                      </a:rPr>
                                      <m:t>𝟑</m:t>
                                    </m:r>
                                  </m:sub>
                                </m:sSub>
                              </m:num>
                              <m:den>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𝑹</m:t>
                                    </m:r>
                                  </m:e>
                                  <m:sub>
                                    <m:r>
                                      <a:rPr lang="zh-CN" altLang="en-US" b="1" i="1">
                                        <a:latin typeface="Cambria Math" panose="02040503050406030204" pitchFamily="18" charset="0"/>
                                      </a:rPr>
                                      <m:t>𝟒</m:t>
                                    </m:r>
                                  </m:sub>
                                </m:sSub>
                              </m:den>
                            </m:f>
                          </m:e>
                        </m:d>
                      </m:den>
                    </m:f>
                  </m:oMath>
                </a14:m>
                <a:endParaRPr lang="zh-CN" altLang="en-US" b="1" dirty="0"/>
              </a:p>
            </p:txBody>
          </p:sp>
        </mc:Choice>
        <mc:Fallback xmlns="">
          <p:sp>
            <p:nvSpPr>
              <p:cNvPr id="18" name="矩形 17"/>
              <p:cNvSpPr>
                <a:spLocks noRot="1" noChangeAspect="1" noMove="1" noResize="1" noEditPoints="1" noAdjustHandles="1" noChangeArrowheads="1" noChangeShapeType="1" noTextEdit="1"/>
              </p:cNvSpPr>
              <p:nvPr/>
            </p:nvSpPr>
            <p:spPr>
              <a:xfrm>
                <a:off x="2435293" y="2827136"/>
                <a:ext cx="4273414" cy="1905202"/>
              </a:xfrm>
              <a:prstGeom prst="rect">
                <a:avLst/>
              </a:prstGeom>
              <a:blipFill>
                <a:blip r:embed="rId4"/>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28007805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1" y="411510"/>
            <a:ext cx="3671899"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1" name="矩形 10"/>
          <p:cNvSpPr/>
          <p:nvPr/>
        </p:nvSpPr>
        <p:spPr>
          <a:xfrm>
            <a:off x="71500" y="434685"/>
            <a:ext cx="3493264" cy="461665"/>
          </a:xfrm>
          <a:prstGeom prst="rect">
            <a:avLst/>
          </a:prstGeom>
        </p:spPr>
        <p:txBody>
          <a:bodyPr wrap="none">
            <a:spAutoFit/>
          </a:bodyPr>
          <a:lstStyle/>
          <a:p>
            <a:r>
              <a:rPr lang="en-US" altLang="zh-CN" sz="2400" b="1" dirty="0">
                <a:solidFill>
                  <a:schemeClr val="bg1"/>
                </a:solidFill>
                <a:latin typeface="Times New Roman" panose="02020603050405020304" pitchFamily="18" charset="0"/>
                <a:ea typeface="微软雅黑" pitchFamily="34" charset="-122"/>
                <a:sym typeface="Times New Roman" panose="02020603050405020304" pitchFamily="18" charset="0"/>
              </a:rPr>
              <a:t> 4.5.2 </a:t>
            </a:r>
            <a:r>
              <a:rPr lang="zh-CN" altLang="en-US" sz="2400" b="1" dirty="0">
                <a:solidFill>
                  <a:schemeClr val="bg1"/>
                </a:solidFill>
                <a:latin typeface="Times New Roman" panose="02020603050405020304" pitchFamily="18" charset="0"/>
                <a:ea typeface="微软雅黑" pitchFamily="34" charset="-122"/>
                <a:sym typeface="Times New Roman" panose="02020603050405020304" pitchFamily="18" charset="0"/>
              </a:rPr>
              <a:t>微弱信号检测方法</a:t>
            </a:r>
          </a:p>
        </p:txBody>
      </p:sp>
      <mc:AlternateContent xmlns:mc="http://schemas.openxmlformats.org/markup-compatibility/2006" xmlns:a14="http://schemas.microsoft.com/office/drawing/2010/main">
        <mc:Choice Requires="a14">
          <p:sp>
            <p:nvSpPr>
              <p:cNvPr id="8" name="矩形 7"/>
              <p:cNvSpPr/>
              <p:nvPr/>
            </p:nvSpPr>
            <p:spPr>
              <a:xfrm>
                <a:off x="218666" y="916721"/>
                <a:ext cx="4353334" cy="4247317"/>
              </a:xfrm>
              <a:prstGeom prst="rect">
                <a:avLst/>
              </a:prstGeom>
            </p:spPr>
            <p:txBody>
              <a:bodyPr wrap="square">
                <a:spAutoFit/>
              </a:bodyPr>
              <a:lstStyle/>
              <a:p>
                <a:pPr marL="285750" indent="-285750">
                  <a:lnSpc>
                    <a:spcPct val="125000"/>
                  </a:lnSpc>
                  <a:buClr>
                    <a:schemeClr val="accent3">
                      <a:lumMod val="75000"/>
                    </a:schemeClr>
                  </a:buClr>
                  <a:buFont typeface="Wingdings" panose="05000000000000000000" pitchFamily="2" charset="2"/>
                  <a:buChar char="Ø"/>
                </a:pPr>
                <a:r>
                  <a:rPr lang="zh-CN" altLang="zh-CN" b="1" dirty="0">
                    <a:latin typeface="Times New Roman" panose="02020603050405020304" pitchFamily="18" charset="0"/>
                    <a:ea typeface="微软雅黑" panose="020B0503020204020204" pitchFamily="34" charset="-122"/>
                  </a:rPr>
                  <a:t>参考信号</a:t>
                </a:r>
                <a14:m>
                  <m:oMath xmlns:m="http://schemas.openxmlformats.org/officeDocument/2006/math">
                    <m:r>
                      <a:rPr lang="en-US" altLang="zh-CN" b="1" i="1">
                        <a:latin typeface="Cambria Math" panose="02040503050406030204" pitchFamily="18" charset="0"/>
                        <a:ea typeface="微软雅黑" panose="020B0503020204020204" pitchFamily="34" charset="-122"/>
                      </a:rPr>
                      <m:t>𝒓</m:t>
                    </m:r>
                    <m:d>
                      <m:dPr>
                        <m:ctrlPr>
                          <a:rPr lang="zh-CN" altLang="zh-CN" b="1" i="1">
                            <a:latin typeface="Cambria Math" panose="02040503050406030204" pitchFamily="18" charset="0"/>
                            <a:ea typeface="微软雅黑" panose="020B0503020204020204" pitchFamily="34" charset="-122"/>
                          </a:rPr>
                        </m:ctrlPr>
                      </m:dPr>
                      <m:e>
                        <m:r>
                          <a:rPr lang="en-US" altLang="zh-CN" b="1" i="1">
                            <a:latin typeface="Cambria Math" panose="02040503050406030204" pitchFamily="18" charset="0"/>
                            <a:ea typeface="微软雅黑" panose="020B0503020204020204" pitchFamily="34" charset="-122"/>
                          </a:rPr>
                          <m:t>𝒕</m:t>
                        </m:r>
                      </m:e>
                    </m:d>
                  </m:oMath>
                </a14:m>
                <a:r>
                  <a:rPr lang="zh-CN" altLang="zh-CN" b="1" dirty="0">
                    <a:latin typeface="Times New Roman" panose="02020603050405020304" pitchFamily="18" charset="0"/>
                    <a:ea typeface="微软雅黑" panose="020B0503020204020204" pitchFamily="34" charset="-122"/>
                  </a:rPr>
                  <a:t>与被测信号</a:t>
                </a:r>
                <a14:m>
                  <m:oMath xmlns:m="http://schemas.openxmlformats.org/officeDocument/2006/math">
                    <m:r>
                      <a:rPr lang="en-US" altLang="zh-CN" b="1" i="1">
                        <a:latin typeface="Cambria Math" panose="02040503050406030204" pitchFamily="18" charset="0"/>
                        <a:ea typeface="微软雅黑" panose="020B0503020204020204" pitchFamily="34" charset="-122"/>
                      </a:rPr>
                      <m:t>𝒔</m:t>
                    </m:r>
                    <m:d>
                      <m:dPr>
                        <m:ctrlPr>
                          <a:rPr lang="zh-CN" altLang="zh-CN" b="1" i="1">
                            <a:latin typeface="Cambria Math" panose="02040503050406030204" pitchFamily="18" charset="0"/>
                            <a:ea typeface="微软雅黑" panose="020B0503020204020204" pitchFamily="34" charset="-122"/>
                          </a:rPr>
                        </m:ctrlPr>
                      </m:dPr>
                      <m:e>
                        <m:r>
                          <a:rPr lang="en-US" altLang="zh-CN" b="1" i="1">
                            <a:latin typeface="Cambria Math" panose="02040503050406030204" pitchFamily="18" charset="0"/>
                            <a:ea typeface="微软雅黑" panose="020B0503020204020204" pitchFamily="34" charset="-122"/>
                          </a:rPr>
                          <m:t>𝒕</m:t>
                        </m:r>
                      </m:e>
                    </m:d>
                  </m:oMath>
                </a14:m>
                <a:r>
                  <a:rPr lang="zh-CN" altLang="zh-CN" b="1" dirty="0">
                    <a:latin typeface="Times New Roman" panose="02020603050405020304" pitchFamily="18" charset="0"/>
                    <a:ea typeface="微软雅黑" panose="020B0503020204020204" pitchFamily="34" charset="-122"/>
                  </a:rPr>
                  <a:t>同频</a:t>
                </a:r>
                <a:r>
                  <a:rPr lang="zh-CN" altLang="en-US" b="1" dirty="0">
                    <a:solidFill>
                      <a:prstClr val="black"/>
                    </a:solidFill>
                    <a:latin typeface="Times New Roman" panose="02020603050405020304" pitchFamily="18" charset="0"/>
                    <a:ea typeface="微软雅黑" panose="020B0503020204020204" pitchFamily="34" charset="-122"/>
                  </a:rPr>
                  <a:t>；</a:t>
                </a: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anose="05000000000000000000" pitchFamily="2" charset="2"/>
                  <a:buChar char="Ø"/>
                </a:pPr>
                <a:r>
                  <a:rPr lang="zh-CN" altLang="zh-CN" b="1" dirty="0">
                    <a:latin typeface="Times New Roman" panose="02020603050405020304" pitchFamily="18" charset="0"/>
                    <a:ea typeface="微软雅黑" panose="020B0503020204020204" pitchFamily="34" charset="-122"/>
                  </a:rPr>
                  <a:t>延时</a:t>
                </a:r>
                <a14:m>
                  <m:oMath xmlns:m="http://schemas.openxmlformats.org/officeDocument/2006/math">
                    <m:sSub>
                      <m:sSubPr>
                        <m:ctrlPr>
                          <a:rPr lang="zh-CN" altLang="zh-CN" b="1" i="1">
                            <a:latin typeface="Cambria Math" panose="02040503050406030204" pitchFamily="18" charset="0"/>
                            <a:ea typeface="微软雅黑" panose="020B0503020204020204" pitchFamily="34" charset="-122"/>
                          </a:rPr>
                        </m:ctrlPr>
                      </m:sSubPr>
                      <m:e>
                        <m:r>
                          <a:rPr lang="en-US" altLang="zh-CN" b="1" i="1">
                            <a:latin typeface="Cambria Math" panose="02040503050406030204" pitchFamily="18" charset="0"/>
                            <a:ea typeface="微软雅黑" panose="020B0503020204020204" pitchFamily="34" charset="-122"/>
                          </a:rPr>
                          <m:t>𝒕</m:t>
                        </m:r>
                      </m:e>
                      <m:sub>
                        <m:r>
                          <a:rPr lang="en-US" altLang="zh-CN" b="1" i="1">
                            <a:latin typeface="Cambria Math" panose="02040503050406030204" pitchFamily="18" charset="0"/>
                            <a:ea typeface="微软雅黑" panose="020B0503020204020204" pitchFamily="34" charset="-122"/>
                          </a:rPr>
                          <m:t>𝟎</m:t>
                        </m:r>
                      </m:sub>
                    </m:sSub>
                  </m:oMath>
                </a14:m>
                <a:r>
                  <a:rPr lang="zh-CN" altLang="zh-CN" b="1" dirty="0">
                    <a:latin typeface="Times New Roman" panose="02020603050405020304" pitchFamily="18" charset="0"/>
                    <a:ea typeface="微软雅黑" panose="020B0503020204020204" pitchFamily="34" charset="-122"/>
                  </a:rPr>
                  <a:t>后，形成取样脉冲</a:t>
                </a:r>
                <a:r>
                  <a:rPr lang="zh-CN" altLang="en-US" b="1" dirty="0">
                    <a:latin typeface="Times New Roman" panose="02020603050405020304" pitchFamily="18" charset="0"/>
                    <a:ea typeface="微软雅黑" panose="020B0503020204020204" pitchFamily="34" charset="-122"/>
                  </a:rPr>
                  <a:t>；</a:t>
                </a:r>
                <a:endParaRPr lang="en-US" altLang="zh-CN" b="1" dirty="0">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anose="05000000000000000000" pitchFamily="2" charset="2"/>
                  <a:buChar char="Ø"/>
                </a:pPr>
                <a:r>
                  <a:rPr lang="zh-CN" altLang="zh-CN" b="1" dirty="0">
                    <a:latin typeface="Times New Roman" panose="02020603050405020304" pitchFamily="18" charset="0"/>
                    <a:ea typeface="微软雅黑" panose="020B0503020204020204" pitchFamily="34" charset="-122"/>
                  </a:rPr>
                  <a:t>脉冲驱动取样开关</a:t>
                </a:r>
                <a:r>
                  <a:rPr lang="en-US" altLang="zh-CN" b="1" dirty="0">
                    <a:latin typeface="Times New Roman" panose="02020603050405020304" pitchFamily="18" charset="0"/>
                    <a:ea typeface="微软雅黑" panose="020B0503020204020204" pitchFamily="34" charset="-122"/>
                  </a:rPr>
                  <a:t>S</a:t>
                </a:r>
                <a:r>
                  <a:rPr lang="zh-CN" altLang="zh-CN" b="1" dirty="0">
                    <a:latin typeface="Times New Roman" panose="02020603050405020304" pitchFamily="18" charset="0"/>
                    <a:ea typeface="微软雅黑" panose="020B0503020204020204" pitchFamily="34" charset="-122"/>
                  </a:rPr>
                  <a:t>，以取样输入信号</a:t>
                </a:r>
                <a14:m>
                  <m:oMath xmlns:m="http://schemas.openxmlformats.org/officeDocument/2006/math">
                    <m:r>
                      <a:rPr lang="en-US" altLang="zh-CN" b="1" i="1">
                        <a:latin typeface="Cambria Math" panose="02040503050406030204" pitchFamily="18" charset="0"/>
                        <a:ea typeface="微软雅黑" panose="020B0503020204020204" pitchFamily="34" charset="-122"/>
                      </a:rPr>
                      <m:t>𝒙</m:t>
                    </m:r>
                    <m:d>
                      <m:dPr>
                        <m:ctrlPr>
                          <a:rPr lang="zh-CN" altLang="zh-CN" b="1" i="1">
                            <a:latin typeface="Cambria Math" panose="02040503050406030204" pitchFamily="18" charset="0"/>
                            <a:ea typeface="微软雅黑" panose="020B0503020204020204" pitchFamily="34" charset="-122"/>
                          </a:rPr>
                        </m:ctrlPr>
                      </m:dPr>
                      <m:e>
                        <m:r>
                          <a:rPr lang="en-US" altLang="zh-CN" b="1" i="1">
                            <a:latin typeface="Cambria Math" panose="02040503050406030204" pitchFamily="18" charset="0"/>
                            <a:ea typeface="微软雅黑" panose="020B0503020204020204" pitchFamily="34" charset="-122"/>
                          </a:rPr>
                          <m:t>𝒕</m:t>
                        </m:r>
                      </m:e>
                    </m:d>
                    <m:r>
                      <a:rPr lang="en-US" altLang="zh-CN" b="1">
                        <a:latin typeface="Cambria Math" panose="02040503050406030204" pitchFamily="18" charset="0"/>
                        <a:ea typeface="微软雅黑" panose="020B0503020204020204" pitchFamily="34" charset="-122"/>
                      </a:rPr>
                      <m:t>=</m:t>
                    </m:r>
                    <m:r>
                      <a:rPr lang="en-US" altLang="zh-CN" b="1" i="1">
                        <a:latin typeface="Cambria Math" panose="02040503050406030204" pitchFamily="18" charset="0"/>
                        <a:ea typeface="微软雅黑" panose="020B0503020204020204" pitchFamily="34" charset="-122"/>
                      </a:rPr>
                      <m:t>𝒔</m:t>
                    </m:r>
                    <m:d>
                      <m:dPr>
                        <m:ctrlPr>
                          <a:rPr lang="zh-CN" altLang="zh-CN" b="1" i="1">
                            <a:latin typeface="Cambria Math" panose="02040503050406030204" pitchFamily="18" charset="0"/>
                            <a:ea typeface="微软雅黑" panose="020B0503020204020204" pitchFamily="34" charset="-122"/>
                          </a:rPr>
                        </m:ctrlPr>
                      </m:dPr>
                      <m:e>
                        <m:r>
                          <a:rPr lang="en-US" altLang="zh-CN" b="1" i="1">
                            <a:latin typeface="Cambria Math" panose="02040503050406030204" pitchFamily="18" charset="0"/>
                            <a:ea typeface="微软雅黑" panose="020B0503020204020204" pitchFamily="34" charset="-122"/>
                          </a:rPr>
                          <m:t>𝒕</m:t>
                        </m:r>
                      </m:e>
                    </m:d>
                    <m:r>
                      <a:rPr lang="en-US" altLang="zh-CN" b="1">
                        <a:latin typeface="Cambria Math" panose="02040503050406030204" pitchFamily="18" charset="0"/>
                        <a:ea typeface="微软雅黑" panose="020B0503020204020204" pitchFamily="34" charset="-122"/>
                      </a:rPr>
                      <m:t>+</m:t>
                    </m:r>
                    <m:r>
                      <a:rPr lang="en-US" altLang="zh-CN" b="1" i="1">
                        <a:latin typeface="Cambria Math" panose="02040503050406030204" pitchFamily="18" charset="0"/>
                        <a:ea typeface="微软雅黑" panose="020B0503020204020204" pitchFamily="34" charset="-122"/>
                      </a:rPr>
                      <m:t>𝒏</m:t>
                    </m:r>
                    <m:d>
                      <m:dPr>
                        <m:ctrlPr>
                          <a:rPr lang="zh-CN" altLang="zh-CN" b="1" i="1">
                            <a:latin typeface="Cambria Math" panose="02040503050406030204" pitchFamily="18" charset="0"/>
                            <a:ea typeface="微软雅黑" panose="020B0503020204020204" pitchFamily="34" charset="-122"/>
                          </a:rPr>
                        </m:ctrlPr>
                      </m:dPr>
                      <m:e>
                        <m:r>
                          <a:rPr lang="en-US" altLang="zh-CN" b="1" i="1">
                            <a:latin typeface="Cambria Math" panose="02040503050406030204" pitchFamily="18" charset="0"/>
                            <a:ea typeface="微软雅黑" panose="020B0503020204020204" pitchFamily="34" charset="-122"/>
                          </a:rPr>
                          <m:t>𝒕</m:t>
                        </m:r>
                      </m:e>
                    </m:d>
                  </m:oMath>
                </a14:m>
                <a:r>
                  <a:rPr lang="zh-CN" altLang="en-US" b="1" dirty="0">
                    <a:latin typeface="Times New Roman" panose="02020603050405020304" pitchFamily="18" charset="0"/>
                    <a:ea typeface="微软雅黑" panose="020B0503020204020204" pitchFamily="34" charset="-122"/>
                  </a:rPr>
                  <a:t> ；</a:t>
                </a:r>
                <a:endParaRPr lang="en-US" altLang="zh-CN" b="1" dirty="0">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anose="05000000000000000000" pitchFamily="2" charset="2"/>
                  <a:buChar char="Ø"/>
                </a:pPr>
                <a:r>
                  <a:rPr lang="zh-CN" altLang="zh-CN" b="1" dirty="0">
                    <a:latin typeface="Times New Roman" panose="02020603050405020304" pitchFamily="18" charset="0"/>
                    <a:ea typeface="微软雅黑" panose="020B0503020204020204" pitchFamily="34" charset="-122"/>
                  </a:rPr>
                  <a:t>每隔周期</a:t>
                </a:r>
                <a:r>
                  <a:rPr lang="en-US" altLang="zh-CN" b="1" dirty="0">
                    <a:latin typeface="Times New Roman" panose="02020603050405020304" pitchFamily="18" charset="0"/>
                    <a:ea typeface="微软雅黑" panose="020B0503020204020204" pitchFamily="34" charset="-122"/>
                  </a:rPr>
                  <a:t> T </a:t>
                </a:r>
                <a:r>
                  <a:rPr lang="zh-CN" altLang="zh-CN" b="1" dirty="0">
                    <a:latin typeface="Times New Roman" panose="02020603050405020304" pitchFamily="18" charset="0"/>
                    <a:ea typeface="微软雅黑" panose="020B0503020204020204" pitchFamily="34" charset="-122"/>
                  </a:rPr>
                  <a:t>取样一次，电容</a:t>
                </a:r>
                <a14:m>
                  <m:oMath xmlns:m="http://schemas.openxmlformats.org/officeDocument/2006/math">
                    <m:r>
                      <a:rPr lang="en-US" altLang="zh-CN" b="1" i="1">
                        <a:latin typeface="Cambria Math" panose="02040503050406030204" pitchFamily="18" charset="0"/>
                        <a:ea typeface="微软雅黑" panose="020B0503020204020204" pitchFamily="34" charset="-122"/>
                      </a:rPr>
                      <m:t>𝑪</m:t>
                    </m:r>
                  </m:oMath>
                </a14:m>
                <a:r>
                  <a:rPr lang="zh-CN" altLang="zh-CN" b="1" dirty="0">
                    <a:latin typeface="Times New Roman" panose="02020603050405020304" pitchFamily="18" charset="0"/>
                    <a:ea typeface="微软雅黑" panose="020B0503020204020204" pitchFamily="34" charset="-122"/>
                  </a:rPr>
                  <a:t>上积累的电压直接反映了取样信号的强度</a:t>
                </a:r>
                <a:r>
                  <a:rPr lang="zh-CN" altLang="en-US" b="1" dirty="0">
                    <a:latin typeface="Times New Roman" panose="02020603050405020304" pitchFamily="18" charset="0"/>
                    <a:ea typeface="微软雅黑" panose="020B0503020204020204" pitchFamily="34" charset="-122"/>
                  </a:rPr>
                  <a:t>；</a:t>
                </a:r>
                <a:endParaRPr lang="en-US" altLang="zh-CN" b="1" dirty="0">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anose="05000000000000000000" pitchFamily="2" charset="2"/>
                  <a:buChar char="Ø"/>
                </a:pPr>
                <a:r>
                  <a:rPr lang="zh-CN" altLang="en-US" b="1" dirty="0">
                    <a:latin typeface="Times New Roman" panose="02020603050405020304" pitchFamily="18" charset="0"/>
                    <a:ea typeface="微软雅黑" panose="020B0503020204020204" pitchFamily="34" charset="-122"/>
                  </a:rPr>
                  <a:t>为防止积累</a:t>
                </a:r>
                <a:r>
                  <a:rPr lang="zh-CN" altLang="en-US" b="1" dirty="0">
                    <a:solidFill>
                      <a:srgbClr val="FF0000"/>
                    </a:solidFill>
                    <a:latin typeface="Times New Roman" panose="02020603050405020304" pitchFamily="18" charset="0"/>
                    <a:ea typeface="微软雅黑" panose="020B0503020204020204" pitchFamily="34" charset="-122"/>
                  </a:rPr>
                  <a:t>溢出</a:t>
                </a:r>
                <a:r>
                  <a:rPr lang="zh-CN" altLang="en-US" b="1" dirty="0">
                    <a:latin typeface="Times New Roman" panose="02020603050405020304" pitchFamily="18" charset="0"/>
                    <a:ea typeface="微软雅黑" panose="020B0503020204020204" pitchFamily="34" charset="-122"/>
                  </a:rPr>
                  <a:t>及</a:t>
                </a:r>
                <a:r>
                  <a:rPr lang="zh-CN" altLang="en-US" b="1" dirty="0">
                    <a:solidFill>
                      <a:srgbClr val="FF0000"/>
                    </a:solidFill>
                    <a:latin typeface="Times New Roman" panose="02020603050405020304" pitchFamily="18" charset="0"/>
                    <a:ea typeface="微软雅黑" panose="020B0503020204020204" pitchFamily="34" charset="-122"/>
                  </a:rPr>
                  <a:t>平均处理</a:t>
                </a:r>
                <a:r>
                  <a:rPr lang="zh-CN" altLang="en-US" b="1" dirty="0">
                    <a:latin typeface="Times New Roman" panose="02020603050405020304" pitchFamily="18" charset="0"/>
                    <a:ea typeface="微软雅黑" panose="020B0503020204020204" pitchFamily="34" charset="-122"/>
                  </a:rPr>
                  <a:t>积累信号，可用计算机</a:t>
                </a:r>
                <a:r>
                  <a:rPr lang="zh-CN" altLang="en-US" b="1" dirty="0">
                    <a:solidFill>
                      <a:srgbClr val="FF0000"/>
                    </a:solidFill>
                    <a:latin typeface="Times New Roman" panose="02020603050405020304" pitchFamily="18" charset="0"/>
                    <a:ea typeface="微软雅黑" panose="020B0503020204020204" pitchFamily="34" charset="-122"/>
                  </a:rPr>
                  <a:t>存储器</a:t>
                </a:r>
                <a:r>
                  <a:rPr lang="zh-CN" altLang="en-US" b="1" dirty="0">
                    <a:latin typeface="Times New Roman" panose="02020603050405020304" pitchFamily="18" charset="0"/>
                    <a:ea typeface="微软雅黑" panose="020B0503020204020204" pitchFamily="34" charset="-122"/>
                  </a:rPr>
                  <a:t>替代电容；</a:t>
                </a:r>
                <a:endParaRPr lang="en-US" altLang="zh-CN" b="1" dirty="0">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anose="05000000000000000000" pitchFamily="2" charset="2"/>
                  <a:buChar char="Ø"/>
                </a:pPr>
                <a:r>
                  <a:rPr lang="zh-CN" altLang="en-US" b="1" dirty="0">
                    <a:latin typeface="Times New Roman" panose="02020603050405020304" pitchFamily="18" charset="0"/>
                    <a:ea typeface="微软雅黑" panose="020B0503020204020204" pitchFamily="34" charset="-122"/>
                  </a:rPr>
                  <a:t>取样积分器恢复噪声中周期脉冲信号涉及两个步骤：</a:t>
                </a:r>
                <a:endParaRPr lang="en-US" altLang="zh-CN" b="1" dirty="0">
                  <a:latin typeface="Times New Roman" panose="02020603050405020304" pitchFamily="18" charset="0"/>
                  <a:ea typeface="微软雅黑" panose="020B0503020204020204" pitchFamily="34" charset="-122"/>
                </a:endParaRPr>
              </a:p>
              <a:p>
                <a:pPr marL="742950" lvl="1" indent="-285750">
                  <a:lnSpc>
                    <a:spcPct val="110000"/>
                  </a:lnSpc>
                  <a:buClr>
                    <a:schemeClr val="accent3">
                      <a:lumMod val="75000"/>
                    </a:schemeClr>
                  </a:buClr>
                  <a:buFont typeface="Wingdings" panose="05000000000000000000" pitchFamily="2" charset="2"/>
                  <a:buChar char="u"/>
                </a:pPr>
                <a:r>
                  <a:rPr lang="zh-CN" altLang="en-US" b="1" dirty="0">
                    <a:latin typeface="Times New Roman" panose="02020603050405020304" pitchFamily="18" charset="0"/>
                    <a:ea typeface="微软雅黑" panose="020B0503020204020204" pitchFamily="34" charset="-122"/>
                  </a:rPr>
                  <a:t>周期性取样</a:t>
                </a:r>
                <a:endParaRPr lang="en-US" altLang="zh-CN" b="1" dirty="0">
                  <a:latin typeface="Times New Roman" panose="02020603050405020304" pitchFamily="18" charset="0"/>
                  <a:ea typeface="微软雅黑" panose="020B0503020204020204" pitchFamily="34" charset="-122"/>
                </a:endParaRPr>
              </a:p>
              <a:p>
                <a:pPr marL="742950" lvl="1" indent="-285750">
                  <a:lnSpc>
                    <a:spcPct val="110000"/>
                  </a:lnSpc>
                  <a:buClr>
                    <a:schemeClr val="accent3">
                      <a:lumMod val="75000"/>
                    </a:schemeClr>
                  </a:buClr>
                  <a:buFont typeface="Wingdings" panose="05000000000000000000" pitchFamily="2" charset="2"/>
                  <a:buChar char="u"/>
                </a:pPr>
                <a:r>
                  <a:rPr lang="zh-CN" altLang="en-US" b="1" dirty="0">
                    <a:latin typeface="Times New Roman" panose="02020603050405020304" pitchFamily="18" charset="0"/>
                    <a:ea typeface="微软雅黑" panose="020B0503020204020204" pitchFamily="34" charset="-122"/>
                  </a:rPr>
                  <a:t>信号的积累平均</a:t>
                </a:r>
              </a:p>
            </p:txBody>
          </p:sp>
        </mc:Choice>
        <mc:Fallback xmlns="">
          <p:sp>
            <p:nvSpPr>
              <p:cNvPr id="8" name="矩形 7"/>
              <p:cNvSpPr>
                <a:spLocks noRot="1" noChangeAspect="1" noMove="1" noResize="1" noEditPoints="1" noAdjustHandles="1" noChangeArrowheads="1" noChangeShapeType="1" noTextEdit="1"/>
              </p:cNvSpPr>
              <p:nvPr/>
            </p:nvSpPr>
            <p:spPr>
              <a:xfrm>
                <a:off x="218666" y="916721"/>
                <a:ext cx="4353334" cy="4247317"/>
              </a:xfrm>
              <a:prstGeom prst="rect">
                <a:avLst/>
              </a:prstGeom>
              <a:blipFill>
                <a:blip r:embed="rId3"/>
                <a:stretch>
                  <a:fillRect l="-980" r="-1120"/>
                </a:stretch>
              </a:blipFill>
            </p:spPr>
            <p:txBody>
              <a:bodyPr/>
              <a:lstStyle/>
              <a:p>
                <a:r>
                  <a:rPr lang="zh-CN" altLang="en-US">
                    <a:noFill/>
                  </a:rPr>
                  <a:t> </a:t>
                </a:r>
              </a:p>
            </p:txBody>
          </p:sp>
        </mc:Fallback>
      </mc:AlternateContent>
      <p:pic>
        <p:nvPicPr>
          <p:cNvPr id="5" name="图片 4"/>
          <p:cNvPicPr/>
          <p:nvPr/>
        </p:nvPicPr>
        <p:blipFill>
          <a:blip r:embed="rId4"/>
          <a:stretch>
            <a:fillRect/>
          </a:stretch>
        </p:blipFill>
        <p:spPr>
          <a:xfrm>
            <a:off x="4587863" y="1489940"/>
            <a:ext cx="4208139" cy="2404920"/>
          </a:xfrm>
          <a:prstGeom prst="rect">
            <a:avLst/>
          </a:prstGeom>
        </p:spPr>
      </p:pic>
      <p:sp>
        <p:nvSpPr>
          <p:cNvPr id="2" name="矩形 1"/>
          <p:cNvSpPr/>
          <p:nvPr/>
        </p:nvSpPr>
        <p:spPr>
          <a:xfrm>
            <a:off x="5791685" y="3975906"/>
            <a:ext cx="1800493" cy="307777"/>
          </a:xfrm>
          <a:prstGeom prst="rect">
            <a:avLst/>
          </a:prstGeom>
        </p:spPr>
        <p:txBody>
          <a:bodyPr wrap="square">
            <a:spAutoFit/>
          </a:bodyPr>
          <a:lstStyle/>
          <a:p>
            <a:pPr algn="ctr"/>
            <a:r>
              <a:rPr lang="zh-CN" altLang="zh-CN" sz="1400" b="1" dirty="0">
                <a:latin typeface="微软雅黑" panose="020B0503020204020204" pitchFamily="34" charset="-122"/>
                <a:ea typeface="微软雅黑" panose="020B0503020204020204" pitchFamily="34" charset="-122"/>
                <a:cs typeface="Times New Roman" panose="02020603050405020304" pitchFamily="18" charset="0"/>
              </a:rPr>
              <a:t>取样积分器原理框图</a:t>
            </a:r>
            <a:endParaRPr lang="zh-CN" altLang="en-US" sz="1400" b="1" dirty="0">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354875552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1" y="411510"/>
            <a:ext cx="3671899"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1" name="矩形 10"/>
          <p:cNvSpPr/>
          <p:nvPr/>
        </p:nvSpPr>
        <p:spPr>
          <a:xfrm>
            <a:off x="71500" y="434685"/>
            <a:ext cx="3493264" cy="461665"/>
          </a:xfrm>
          <a:prstGeom prst="rect">
            <a:avLst/>
          </a:prstGeom>
        </p:spPr>
        <p:txBody>
          <a:bodyPr wrap="none">
            <a:spAutoFit/>
          </a:bodyPr>
          <a:lstStyle/>
          <a:p>
            <a:r>
              <a:rPr lang="en-US" altLang="zh-CN" sz="2400" b="1" dirty="0">
                <a:solidFill>
                  <a:schemeClr val="bg1"/>
                </a:solidFill>
                <a:latin typeface="Times New Roman" panose="02020603050405020304" pitchFamily="18" charset="0"/>
                <a:ea typeface="微软雅黑" pitchFamily="34" charset="-122"/>
                <a:sym typeface="Times New Roman" panose="02020603050405020304" pitchFamily="18" charset="0"/>
              </a:rPr>
              <a:t> 4.5.2 </a:t>
            </a:r>
            <a:r>
              <a:rPr lang="zh-CN" altLang="en-US" sz="2400" b="1" dirty="0">
                <a:solidFill>
                  <a:schemeClr val="bg1"/>
                </a:solidFill>
                <a:latin typeface="Times New Roman" panose="02020603050405020304" pitchFamily="18" charset="0"/>
                <a:ea typeface="微软雅黑" pitchFamily="34" charset="-122"/>
                <a:sym typeface="Times New Roman" panose="02020603050405020304" pitchFamily="18" charset="0"/>
              </a:rPr>
              <a:t>微弱信号检测方法</a:t>
            </a:r>
          </a:p>
        </p:txBody>
      </p:sp>
      <mc:AlternateContent xmlns:mc="http://schemas.openxmlformats.org/markup-compatibility/2006" xmlns:a14="http://schemas.microsoft.com/office/drawing/2010/main">
        <mc:Choice Requires="a14">
          <p:sp>
            <p:nvSpPr>
              <p:cNvPr id="8" name="矩形 7"/>
              <p:cNvSpPr/>
              <p:nvPr/>
            </p:nvSpPr>
            <p:spPr>
              <a:xfrm>
                <a:off x="228600" y="951570"/>
                <a:ext cx="8696734" cy="3901068"/>
              </a:xfrm>
              <a:prstGeom prst="rect">
                <a:avLst/>
              </a:prstGeom>
            </p:spPr>
            <p:txBody>
              <a:bodyPr wrap="square">
                <a:spAutoFit/>
              </a:bodyPr>
              <a:lstStyle/>
              <a:p>
                <a:pPr marL="285750" indent="-285750">
                  <a:lnSpc>
                    <a:spcPct val="125000"/>
                  </a:lnSpc>
                  <a:buClr>
                    <a:schemeClr val="accent3">
                      <a:lumMod val="75000"/>
                    </a:schemeClr>
                  </a:buClr>
                  <a:buFont typeface="Wingdings" panose="05000000000000000000" pitchFamily="2" charset="2"/>
                  <a:buChar char="Ø"/>
                </a:pPr>
                <a:r>
                  <a:rPr lang="zh-CN" altLang="zh-CN" b="1" dirty="0">
                    <a:latin typeface="Times New Roman" panose="02020603050405020304" pitchFamily="18" charset="0"/>
                    <a:ea typeface="微软雅黑" panose="020B0503020204020204" pitchFamily="34" charset="-122"/>
                  </a:rPr>
                  <a:t>经过</a:t>
                </a:r>
                <a14:m>
                  <m:oMath xmlns:m="http://schemas.openxmlformats.org/officeDocument/2006/math">
                    <m:r>
                      <a:rPr lang="en-US" altLang="zh-CN" b="1" i="1">
                        <a:latin typeface="Cambria Math" panose="02040503050406030204" pitchFamily="18" charset="0"/>
                        <a:ea typeface="微软雅黑" panose="020B0503020204020204" pitchFamily="34" charset="-122"/>
                      </a:rPr>
                      <m:t>𝑵</m:t>
                    </m:r>
                  </m:oMath>
                </a14:m>
                <a:r>
                  <a:rPr lang="zh-CN" altLang="zh-CN" b="1" dirty="0">
                    <a:latin typeface="Times New Roman" panose="02020603050405020304" pitchFamily="18" charset="0"/>
                    <a:ea typeface="微软雅黑" panose="020B0503020204020204" pitchFamily="34" charset="-122"/>
                  </a:rPr>
                  <a:t>次积累平均后，输出信号</a:t>
                </a:r>
                <a14:m>
                  <m:oMath xmlns:m="http://schemas.openxmlformats.org/officeDocument/2006/math">
                    <m:sSub>
                      <m:sSubPr>
                        <m:ctrlPr>
                          <a:rPr lang="zh-CN" altLang="zh-CN" b="1" i="1">
                            <a:latin typeface="Cambria Math" panose="02040503050406030204" pitchFamily="18" charset="0"/>
                            <a:ea typeface="微软雅黑" panose="020B0503020204020204" pitchFamily="34" charset="-122"/>
                          </a:rPr>
                        </m:ctrlPr>
                      </m:sSubPr>
                      <m:e>
                        <m:r>
                          <a:rPr lang="en-US" altLang="zh-CN" b="1" i="1">
                            <a:latin typeface="Cambria Math" panose="02040503050406030204" pitchFamily="18" charset="0"/>
                            <a:ea typeface="微软雅黑" panose="020B0503020204020204" pitchFamily="34" charset="-122"/>
                          </a:rPr>
                          <m:t>𝒖</m:t>
                        </m:r>
                      </m:e>
                      <m:sub>
                        <m:r>
                          <a:rPr lang="en-US" altLang="zh-CN" b="1" i="1">
                            <a:latin typeface="Cambria Math" panose="02040503050406030204" pitchFamily="18" charset="0"/>
                            <a:ea typeface="微软雅黑" panose="020B0503020204020204" pitchFamily="34" charset="-122"/>
                          </a:rPr>
                          <m:t>𝒐</m:t>
                        </m:r>
                      </m:sub>
                    </m:sSub>
                  </m:oMath>
                </a14:m>
                <a:r>
                  <a:rPr lang="zh-CN" altLang="zh-CN" b="1" dirty="0">
                    <a:latin typeface="Times New Roman" panose="02020603050405020304" pitchFamily="18" charset="0"/>
                    <a:ea typeface="微软雅黑" panose="020B0503020204020204" pitchFamily="34" charset="-122"/>
                  </a:rPr>
                  <a:t>可以表示为：</a:t>
                </a:r>
                <a:endParaRPr lang="en-US" altLang="zh-CN" b="1" dirty="0">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anose="05000000000000000000" pitchFamily="2" charset="2"/>
                  <a:buChar char="Ø"/>
                </a:pPr>
                <a:endParaRPr lang="en-US" altLang="zh-CN" b="1" dirty="0">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anose="05000000000000000000" pitchFamily="2" charset="2"/>
                  <a:buChar char="Ø"/>
                </a:pPr>
                <a:endParaRPr lang="en-US" altLang="zh-CN" b="1" dirty="0">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anose="05000000000000000000" pitchFamily="2" charset="2"/>
                  <a:buChar char="Ø"/>
                </a:pPr>
                <a:endParaRPr lang="en-US" altLang="zh-CN" b="1" dirty="0">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anose="05000000000000000000" pitchFamily="2" charset="2"/>
                  <a:buChar char="Ø"/>
                </a:pPr>
                <a:r>
                  <a:rPr lang="zh-CN" altLang="en-US" b="1" dirty="0">
                    <a:latin typeface="Times New Roman" panose="02020603050405020304" pitchFamily="18" charset="0"/>
                    <a:ea typeface="微软雅黑" panose="020B0503020204020204" pitchFamily="34" charset="-122"/>
                  </a:rPr>
                  <a:t>如果噪声</a:t>
                </a:r>
                <a14:m>
                  <m:oMath xmlns:m="http://schemas.openxmlformats.org/officeDocument/2006/math">
                    <m:r>
                      <a:rPr lang="en-US" altLang="zh-CN" b="1" i="1">
                        <a:latin typeface="Cambria Math" panose="02040503050406030204" pitchFamily="18" charset="0"/>
                      </a:rPr>
                      <m:t>𝒏</m:t>
                    </m:r>
                    <m:r>
                      <a:rPr lang="en-US" altLang="zh-CN" b="1" i="1">
                        <a:latin typeface="Cambria Math" panose="02040503050406030204" pitchFamily="18" charset="0"/>
                      </a:rPr>
                      <m:t>(</m:t>
                    </m:r>
                    <m:r>
                      <a:rPr lang="en-US" altLang="zh-CN" b="1" i="1">
                        <a:latin typeface="Cambria Math" panose="02040503050406030204" pitchFamily="18" charset="0"/>
                      </a:rPr>
                      <m:t>𝒕</m:t>
                    </m:r>
                    <m:r>
                      <a:rPr lang="en-US" altLang="zh-CN" b="1" i="1">
                        <a:latin typeface="Cambria Math" panose="02040503050406030204" pitchFamily="18" charset="0"/>
                      </a:rPr>
                      <m:t>)</m:t>
                    </m:r>
                  </m:oMath>
                </a14:m>
                <a:r>
                  <a:rPr lang="zh-CN" altLang="en-US" b="1" dirty="0">
                    <a:latin typeface="Times New Roman" panose="02020603050405020304" pitchFamily="18" charset="0"/>
                    <a:ea typeface="微软雅黑" panose="020B0503020204020204" pitchFamily="34" charset="-122"/>
                  </a:rPr>
                  <a:t>为白噪声，不同时刻的噪声值不相关，则：</a:t>
                </a:r>
                <a:endParaRPr lang="en-US" altLang="zh-CN" b="1" dirty="0">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anose="05000000000000000000" pitchFamily="2" charset="2"/>
                  <a:buChar char="Ø"/>
                </a:pPr>
                <a:endParaRPr lang="en-US" altLang="zh-CN" b="1" dirty="0">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anose="05000000000000000000" pitchFamily="2" charset="2"/>
                  <a:buChar char="Ø"/>
                </a:pPr>
                <a:endParaRPr lang="en-US" altLang="zh-CN" b="1" dirty="0">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anose="05000000000000000000" pitchFamily="2" charset="2"/>
                  <a:buChar char="Ø"/>
                </a:pPr>
                <a:endParaRPr lang="en-US" altLang="zh-CN" b="1" dirty="0">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anose="05000000000000000000" pitchFamily="2" charset="2"/>
                  <a:buChar char="Ø"/>
                </a:pPr>
                <a:r>
                  <a:rPr lang="zh-CN" altLang="zh-CN" b="1" dirty="0">
                    <a:latin typeface="Times New Roman" panose="02020603050405020304" pitchFamily="18" charset="0"/>
                    <a:ea typeface="微软雅黑" panose="020B0503020204020204" pitchFamily="34" charset="-122"/>
                  </a:rPr>
                  <a:t>输出信号</a:t>
                </a:r>
                <a14:m>
                  <m:oMath xmlns:m="http://schemas.openxmlformats.org/officeDocument/2006/math">
                    <m:sSub>
                      <m:sSubPr>
                        <m:ctrlPr>
                          <a:rPr lang="zh-CN" altLang="zh-CN" b="1" i="1">
                            <a:latin typeface="Cambria Math" panose="02040503050406030204" pitchFamily="18" charset="0"/>
                            <a:ea typeface="微软雅黑" panose="020B0503020204020204" pitchFamily="34" charset="-122"/>
                          </a:rPr>
                        </m:ctrlPr>
                      </m:sSubPr>
                      <m:e>
                        <m:r>
                          <a:rPr lang="en-US" altLang="zh-CN" b="1" i="1">
                            <a:latin typeface="Cambria Math" panose="02040503050406030204" pitchFamily="18" charset="0"/>
                            <a:ea typeface="微软雅黑" panose="020B0503020204020204" pitchFamily="34" charset="-122"/>
                          </a:rPr>
                          <m:t>𝒖</m:t>
                        </m:r>
                      </m:e>
                      <m:sub>
                        <m:r>
                          <a:rPr lang="en-US" altLang="zh-CN" b="1" i="1">
                            <a:latin typeface="Cambria Math" panose="02040503050406030204" pitchFamily="18" charset="0"/>
                            <a:ea typeface="微软雅黑" panose="020B0503020204020204" pitchFamily="34" charset="-122"/>
                          </a:rPr>
                          <m:t>𝒐</m:t>
                        </m:r>
                      </m:sub>
                    </m:sSub>
                  </m:oMath>
                </a14:m>
                <a:r>
                  <a:rPr lang="zh-CN" altLang="zh-CN" b="1" dirty="0">
                    <a:latin typeface="Times New Roman" panose="02020603050405020304" pitchFamily="18" charset="0"/>
                    <a:ea typeface="微软雅黑" panose="020B0503020204020204" pitchFamily="34" charset="-122"/>
                  </a:rPr>
                  <a:t>将主要由被测信号</a:t>
                </a:r>
                <a14:m>
                  <m:oMath xmlns:m="http://schemas.openxmlformats.org/officeDocument/2006/math">
                    <m:r>
                      <a:rPr lang="en-US" altLang="zh-CN" b="1" i="1">
                        <a:latin typeface="Cambria Math" panose="02040503050406030204" pitchFamily="18" charset="0"/>
                        <a:ea typeface="微软雅黑" panose="020B0503020204020204" pitchFamily="34" charset="-122"/>
                      </a:rPr>
                      <m:t>𝒔</m:t>
                    </m:r>
                    <m:r>
                      <a:rPr lang="en-US" altLang="zh-CN" b="1">
                        <a:latin typeface="Cambria Math" panose="02040503050406030204" pitchFamily="18" charset="0"/>
                        <a:ea typeface="微软雅黑" panose="020B0503020204020204" pitchFamily="34" charset="-122"/>
                      </a:rPr>
                      <m:t>(</m:t>
                    </m:r>
                    <m:r>
                      <a:rPr lang="en-US" altLang="zh-CN" b="1" i="1">
                        <a:latin typeface="Cambria Math" panose="02040503050406030204" pitchFamily="18" charset="0"/>
                        <a:ea typeface="微软雅黑" panose="020B0503020204020204" pitchFamily="34" charset="-122"/>
                      </a:rPr>
                      <m:t>𝒕</m:t>
                    </m:r>
                    <m:r>
                      <a:rPr lang="en-US" altLang="zh-CN" b="1">
                        <a:latin typeface="Cambria Math" panose="02040503050406030204" pitchFamily="18" charset="0"/>
                        <a:ea typeface="微软雅黑" panose="020B0503020204020204" pitchFamily="34" charset="-122"/>
                      </a:rPr>
                      <m:t>)</m:t>
                    </m:r>
                  </m:oMath>
                </a14:m>
                <a:r>
                  <a:rPr lang="zh-CN" altLang="zh-CN" b="1" dirty="0">
                    <a:latin typeface="Times New Roman" panose="02020603050405020304" pitchFamily="18" charset="0"/>
                    <a:ea typeface="微软雅黑" panose="020B0503020204020204" pitchFamily="34" charset="-122"/>
                  </a:rPr>
                  <a:t>组成：</a:t>
                </a:r>
              </a:p>
              <a:p>
                <a:pPr marL="285750" indent="-285750">
                  <a:lnSpc>
                    <a:spcPct val="125000"/>
                  </a:lnSpc>
                  <a:buClr>
                    <a:schemeClr val="accent3">
                      <a:lumMod val="75000"/>
                    </a:schemeClr>
                  </a:buClr>
                  <a:buFont typeface="Wingdings" panose="05000000000000000000" pitchFamily="2" charset="2"/>
                  <a:buChar char="Ø"/>
                </a:pPr>
                <a:endParaRPr lang="zh-CN" altLang="zh-CN" b="1" dirty="0">
                  <a:latin typeface="Times New Roman" panose="02020603050405020304" pitchFamily="18" charset="0"/>
                  <a:ea typeface="微软雅黑" panose="020B0503020204020204" pitchFamily="34" charset="-122"/>
                </a:endParaRPr>
              </a:p>
              <a:p>
                <a:pPr marL="285750" indent="-285750">
                  <a:lnSpc>
                    <a:spcPct val="125000"/>
                  </a:lnSpc>
                  <a:buClr>
                    <a:schemeClr val="accent3">
                      <a:lumMod val="75000"/>
                    </a:schemeClr>
                  </a:buClr>
                  <a:buFont typeface="Wingdings" panose="05000000000000000000" pitchFamily="2" charset="2"/>
                  <a:buChar char="Ø"/>
                </a:pPr>
                <a:endParaRPr lang="zh-CN" altLang="en-US" b="1" dirty="0">
                  <a:latin typeface="Times New Roman" panose="02020603050405020304" pitchFamily="18" charset="0"/>
                  <a:ea typeface="微软雅黑" panose="020B0503020204020204" pitchFamily="34" charset="-122"/>
                </a:endParaRPr>
              </a:p>
            </p:txBody>
          </p:sp>
        </mc:Choice>
        <mc:Fallback xmlns="">
          <p:sp>
            <p:nvSpPr>
              <p:cNvPr id="8" name="矩形 7"/>
              <p:cNvSpPr>
                <a:spLocks noRot="1" noChangeAspect="1" noMove="1" noResize="1" noEditPoints="1" noAdjustHandles="1" noChangeArrowheads="1" noChangeShapeType="1" noTextEdit="1"/>
              </p:cNvSpPr>
              <p:nvPr/>
            </p:nvSpPr>
            <p:spPr>
              <a:xfrm>
                <a:off x="228600" y="951570"/>
                <a:ext cx="8696734" cy="3901068"/>
              </a:xfrm>
              <a:prstGeom prst="rect">
                <a:avLst/>
              </a:prstGeom>
              <a:blipFill>
                <a:blip r:embed="rId3"/>
                <a:stretch>
                  <a:fillRect l="-491"/>
                </a:stretch>
              </a:blipFill>
            </p:spPr>
            <p:txBody>
              <a:bodyPr/>
              <a:lstStyle/>
              <a:p>
                <a:r>
                  <a:rPr lang="zh-CN" altLang="en-US">
                    <a:noFill/>
                  </a:rPr>
                  <a:t> </a:t>
                </a:r>
              </a:p>
            </p:txBody>
          </p:sp>
        </mc:Fallback>
      </mc:AlternateContent>
      <p:sp>
        <p:nvSpPr>
          <p:cNvPr id="9" name="Rectangular Callout 6"/>
          <p:cNvSpPr/>
          <p:nvPr/>
        </p:nvSpPr>
        <p:spPr bwMode="auto">
          <a:xfrm>
            <a:off x="2756558" y="1343839"/>
            <a:ext cx="1116124" cy="402249"/>
          </a:xfrm>
          <a:prstGeom prst="wedgeRectCallout">
            <a:avLst>
              <a:gd name="adj1" fmla="val -42286"/>
              <a:gd name="adj2" fmla="val 111928"/>
            </a:avLst>
          </a:prstGeom>
          <a:solidFill>
            <a:schemeClr val="accent3">
              <a:lumMod val="60000"/>
              <a:lumOff val="40000"/>
            </a:schemeClr>
          </a:solidFill>
        </p:spPr>
        <p:style>
          <a:lnRef idx="1">
            <a:schemeClr val="accent5"/>
          </a:lnRef>
          <a:fillRef idx="3">
            <a:schemeClr val="accent5"/>
          </a:fillRef>
          <a:effectRef idx="2">
            <a:schemeClr val="accent5"/>
          </a:effectRef>
          <a:fontRef idx="minor">
            <a:schemeClr val="lt1"/>
          </a:fontRef>
        </p:style>
        <p:txBody>
          <a:bodyPr rtlCol="0" anchor="ctr"/>
          <a:lstStyle/>
          <a:p>
            <a:pPr algn="ctr"/>
            <a:r>
              <a:rPr lang="zh-CN" altLang="en-US" b="1" dirty="0">
                <a:solidFill>
                  <a:schemeClr val="tx1"/>
                </a:solidFill>
                <a:latin typeface="Times New Roman" panose="02020603050405020304" pitchFamily="18" charset="0"/>
                <a:ea typeface="微软雅黑" panose="020B0503020204020204" pitchFamily="34" charset="-122"/>
              </a:rPr>
              <a:t>输入信号</a:t>
            </a:r>
            <a:endParaRPr lang="en-US" b="1" dirty="0">
              <a:solidFill>
                <a:schemeClr val="tx1"/>
              </a:solidFill>
              <a:latin typeface="Times New Roman" panose="02020603050405020304" pitchFamily="18" charset="0"/>
              <a:ea typeface="微软雅黑" panose="020B0503020204020204" pitchFamily="34" charset="-122"/>
            </a:endParaRPr>
          </a:p>
        </p:txBody>
      </p:sp>
      <p:sp>
        <p:nvSpPr>
          <p:cNvPr id="12" name="Rectangular Callout 6"/>
          <p:cNvSpPr/>
          <p:nvPr/>
        </p:nvSpPr>
        <p:spPr bwMode="auto">
          <a:xfrm>
            <a:off x="4680012" y="1311610"/>
            <a:ext cx="1116124" cy="402249"/>
          </a:xfrm>
          <a:prstGeom prst="wedgeRectCallout">
            <a:avLst>
              <a:gd name="adj1" fmla="val -42286"/>
              <a:gd name="adj2" fmla="val 111928"/>
            </a:avLst>
          </a:prstGeom>
          <a:solidFill>
            <a:schemeClr val="accent3">
              <a:lumMod val="60000"/>
              <a:lumOff val="40000"/>
            </a:schemeClr>
          </a:solidFill>
        </p:spPr>
        <p:style>
          <a:lnRef idx="1">
            <a:schemeClr val="accent5"/>
          </a:lnRef>
          <a:fillRef idx="3">
            <a:schemeClr val="accent5"/>
          </a:fillRef>
          <a:effectRef idx="2">
            <a:schemeClr val="accent5"/>
          </a:effectRef>
          <a:fontRef idx="minor">
            <a:schemeClr val="lt1"/>
          </a:fontRef>
        </p:style>
        <p:txBody>
          <a:bodyPr rtlCol="0" anchor="ctr"/>
          <a:lstStyle/>
          <a:p>
            <a:pPr algn="ctr"/>
            <a:r>
              <a:rPr lang="zh-CN" altLang="en-US" b="1" dirty="0">
                <a:solidFill>
                  <a:schemeClr val="tx1"/>
                </a:solidFill>
                <a:latin typeface="Times New Roman" panose="02020603050405020304" pitchFamily="18" charset="0"/>
                <a:ea typeface="微软雅黑" panose="020B0503020204020204" pitchFamily="34" charset="-122"/>
              </a:rPr>
              <a:t>被测信号</a:t>
            </a:r>
            <a:endParaRPr lang="en-US" b="1" dirty="0">
              <a:solidFill>
                <a:schemeClr val="tx1"/>
              </a:solidFill>
              <a:latin typeface="Times New Roman" panose="02020603050405020304" pitchFamily="18" charset="0"/>
              <a:ea typeface="微软雅黑" panose="020B0503020204020204" pitchFamily="34" charset="-122"/>
            </a:endParaRPr>
          </a:p>
        </p:txBody>
      </p:sp>
      <mc:AlternateContent xmlns:mc="http://schemas.openxmlformats.org/markup-compatibility/2006" xmlns:a14="http://schemas.microsoft.com/office/drawing/2010/main">
        <mc:Choice Requires="a14">
          <p:sp>
            <p:nvSpPr>
              <p:cNvPr id="4" name="矩形 3"/>
              <p:cNvSpPr/>
              <p:nvPr/>
            </p:nvSpPr>
            <p:spPr>
              <a:xfrm>
                <a:off x="1262267" y="1604296"/>
                <a:ext cx="6629400" cy="79072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en-US" sz="1600" b="1" i="1">
                              <a:latin typeface="Cambria Math" panose="02040503050406030204" pitchFamily="18" charset="0"/>
                            </a:rPr>
                          </m:ctrlPr>
                        </m:sSubPr>
                        <m:e>
                          <m:r>
                            <a:rPr lang="zh-CN" altLang="en-US" sz="1600" b="1" i="1">
                              <a:latin typeface="Cambria Math" panose="02040503050406030204" pitchFamily="18" charset="0"/>
                            </a:rPr>
                            <m:t>𝒖</m:t>
                          </m:r>
                        </m:e>
                        <m:sub>
                          <m:r>
                            <a:rPr lang="zh-CN" altLang="en-US" sz="1600" b="1" i="1">
                              <a:latin typeface="Cambria Math" panose="02040503050406030204" pitchFamily="18" charset="0"/>
                            </a:rPr>
                            <m:t>𝒐</m:t>
                          </m:r>
                        </m:sub>
                      </m:sSub>
                      <m:r>
                        <a:rPr lang="zh-CN" altLang="en-US" sz="1600" b="1" i="0">
                          <a:latin typeface="Cambria Math" panose="02040503050406030204" pitchFamily="18" charset="0"/>
                        </a:rPr>
                        <m:t>=</m:t>
                      </m:r>
                      <m:f>
                        <m:fPr>
                          <m:ctrlPr>
                            <a:rPr lang="zh-CN" altLang="en-US" sz="1600" b="1" i="1">
                              <a:latin typeface="Cambria Math" panose="02040503050406030204" pitchFamily="18" charset="0"/>
                            </a:rPr>
                          </m:ctrlPr>
                        </m:fPr>
                        <m:num>
                          <m:r>
                            <a:rPr lang="zh-CN" altLang="en-US" sz="1600" b="1" i="0">
                              <a:latin typeface="Cambria Math" panose="02040503050406030204" pitchFamily="18" charset="0"/>
                            </a:rPr>
                            <m:t>𝟏</m:t>
                          </m:r>
                        </m:num>
                        <m:den>
                          <m:r>
                            <a:rPr lang="zh-CN" altLang="en-US" sz="1600" b="1" i="1">
                              <a:latin typeface="Cambria Math" panose="02040503050406030204" pitchFamily="18" charset="0"/>
                            </a:rPr>
                            <m:t>𝑵</m:t>
                          </m:r>
                        </m:den>
                      </m:f>
                      <m:nary>
                        <m:naryPr>
                          <m:chr m:val="∑"/>
                          <m:limLoc m:val="undOvr"/>
                          <m:grow m:val="on"/>
                          <m:ctrlPr>
                            <a:rPr lang="zh-CN" altLang="en-US" sz="1600" b="1" i="1">
                              <a:latin typeface="Cambria Math" panose="02040503050406030204" pitchFamily="18" charset="0"/>
                            </a:rPr>
                          </m:ctrlPr>
                        </m:naryPr>
                        <m:sub>
                          <m:r>
                            <a:rPr lang="zh-CN" altLang="en-US" sz="1600" b="1" i="1">
                              <a:latin typeface="Cambria Math" panose="02040503050406030204" pitchFamily="18" charset="0"/>
                            </a:rPr>
                            <m:t>𝒌</m:t>
                          </m:r>
                          <m:r>
                            <a:rPr lang="zh-CN" altLang="en-US" sz="1600" b="1" i="0">
                              <a:latin typeface="Cambria Math" panose="02040503050406030204" pitchFamily="18" charset="0"/>
                            </a:rPr>
                            <m:t>=</m:t>
                          </m:r>
                          <m:r>
                            <a:rPr lang="zh-CN" altLang="en-US" sz="1600" b="1" i="0">
                              <a:latin typeface="Cambria Math" panose="02040503050406030204" pitchFamily="18" charset="0"/>
                            </a:rPr>
                            <m:t>𝟎</m:t>
                          </m:r>
                        </m:sub>
                        <m:sup>
                          <m:r>
                            <a:rPr lang="zh-CN" altLang="en-US" sz="1600" b="1" i="1">
                              <a:latin typeface="Cambria Math" panose="02040503050406030204" pitchFamily="18" charset="0"/>
                            </a:rPr>
                            <m:t>𝑵</m:t>
                          </m:r>
                          <m:r>
                            <a:rPr lang="zh-CN" altLang="en-US" sz="1600" b="1" i="0">
                              <a:latin typeface="Cambria Math" panose="02040503050406030204" pitchFamily="18" charset="0"/>
                            </a:rPr>
                            <m:t>−</m:t>
                          </m:r>
                          <m:r>
                            <a:rPr lang="zh-CN" altLang="en-US" sz="1600" b="1" i="0">
                              <a:latin typeface="Cambria Math" panose="02040503050406030204" pitchFamily="18" charset="0"/>
                            </a:rPr>
                            <m:t>𝟏</m:t>
                          </m:r>
                        </m:sup>
                        <m:e>
                          <m:r>
                            <a:rPr lang="zh-CN" altLang="en-US" sz="1600" b="1" i="0">
                              <a:latin typeface="Cambria Math" panose="02040503050406030204" pitchFamily="18" charset="0"/>
                            </a:rPr>
                            <m:t> </m:t>
                          </m:r>
                        </m:e>
                      </m:nary>
                      <m:r>
                        <a:rPr lang="zh-CN" altLang="en-US" sz="1600" b="1" i="1">
                          <a:latin typeface="Cambria Math" panose="02040503050406030204" pitchFamily="18" charset="0"/>
                        </a:rPr>
                        <m:t>𝒙</m:t>
                      </m:r>
                      <m:d>
                        <m:dPr>
                          <m:ctrlPr>
                            <a:rPr lang="zh-CN" altLang="en-US" sz="1600" b="1" i="1">
                              <a:latin typeface="Cambria Math" panose="02040503050406030204" pitchFamily="18" charset="0"/>
                            </a:rPr>
                          </m:ctrlPr>
                        </m:dPr>
                        <m:e>
                          <m:sSub>
                            <m:sSubPr>
                              <m:ctrlPr>
                                <a:rPr lang="zh-CN" altLang="en-US" sz="1600" b="1" i="1">
                                  <a:latin typeface="Cambria Math" panose="02040503050406030204" pitchFamily="18" charset="0"/>
                                </a:rPr>
                              </m:ctrlPr>
                            </m:sSubPr>
                            <m:e>
                              <m:r>
                                <a:rPr lang="zh-CN" altLang="en-US" sz="1600" b="1" i="1">
                                  <a:latin typeface="Cambria Math" panose="02040503050406030204" pitchFamily="18" charset="0"/>
                                </a:rPr>
                                <m:t>𝒕</m:t>
                              </m:r>
                            </m:e>
                            <m:sub>
                              <m:r>
                                <a:rPr lang="zh-CN" altLang="en-US" sz="1600" b="1" i="0">
                                  <a:latin typeface="Cambria Math" panose="02040503050406030204" pitchFamily="18" charset="0"/>
                                </a:rPr>
                                <m:t>𝟎</m:t>
                              </m:r>
                            </m:sub>
                          </m:sSub>
                          <m:r>
                            <a:rPr lang="zh-CN" altLang="en-US" sz="1600" b="1" i="0">
                              <a:latin typeface="Cambria Math" panose="02040503050406030204" pitchFamily="18" charset="0"/>
                            </a:rPr>
                            <m:t>+</m:t>
                          </m:r>
                          <m:r>
                            <a:rPr lang="zh-CN" altLang="en-US" sz="1600" b="1" i="1">
                              <a:latin typeface="Cambria Math" panose="02040503050406030204" pitchFamily="18" charset="0"/>
                            </a:rPr>
                            <m:t>𝒌𝑻</m:t>
                          </m:r>
                        </m:e>
                      </m:d>
                      <m:r>
                        <a:rPr lang="zh-CN" altLang="en-US" sz="1600" b="1" i="0">
                          <a:latin typeface="Cambria Math" panose="02040503050406030204" pitchFamily="18" charset="0"/>
                        </a:rPr>
                        <m:t>  =</m:t>
                      </m:r>
                      <m:f>
                        <m:fPr>
                          <m:ctrlPr>
                            <a:rPr lang="zh-CN" altLang="en-US" sz="1600" b="1" i="1">
                              <a:latin typeface="Cambria Math" panose="02040503050406030204" pitchFamily="18" charset="0"/>
                            </a:rPr>
                          </m:ctrlPr>
                        </m:fPr>
                        <m:num>
                          <m:r>
                            <a:rPr lang="zh-CN" altLang="en-US" sz="1600" b="1" i="0">
                              <a:latin typeface="Cambria Math" panose="02040503050406030204" pitchFamily="18" charset="0"/>
                            </a:rPr>
                            <m:t>𝟏</m:t>
                          </m:r>
                        </m:num>
                        <m:den>
                          <m:r>
                            <a:rPr lang="zh-CN" altLang="en-US" sz="1600" b="1" i="1">
                              <a:latin typeface="Cambria Math" panose="02040503050406030204" pitchFamily="18" charset="0"/>
                            </a:rPr>
                            <m:t>𝑵</m:t>
                          </m:r>
                        </m:den>
                      </m:f>
                      <m:nary>
                        <m:naryPr>
                          <m:chr m:val="∑"/>
                          <m:limLoc m:val="undOvr"/>
                          <m:grow m:val="on"/>
                          <m:ctrlPr>
                            <a:rPr lang="zh-CN" altLang="en-US" sz="1600" b="1" i="1">
                              <a:latin typeface="Cambria Math" panose="02040503050406030204" pitchFamily="18" charset="0"/>
                            </a:rPr>
                          </m:ctrlPr>
                        </m:naryPr>
                        <m:sub>
                          <m:r>
                            <a:rPr lang="zh-CN" altLang="en-US" sz="1600" b="1" i="1">
                              <a:latin typeface="Cambria Math" panose="02040503050406030204" pitchFamily="18" charset="0"/>
                            </a:rPr>
                            <m:t>𝒌</m:t>
                          </m:r>
                          <m:r>
                            <a:rPr lang="zh-CN" altLang="en-US" sz="1600" b="1" i="0">
                              <a:latin typeface="Cambria Math" panose="02040503050406030204" pitchFamily="18" charset="0"/>
                            </a:rPr>
                            <m:t>=</m:t>
                          </m:r>
                          <m:r>
                            <a:rPr lang="zh-CN" altLang="en-US" sz="1600" b="1" i="0">
                              <a:latin typeface="Cambria Math" panose="02040503050406030204" pitchFamily="18" charset="0"/>
                            </a:rPr>
                            <m:t>𝟎</m:t>
                          </m:r>
                        </m:sub>
                        <m:sup>
                          <m:r>
                            <a:rPr lang="zh-CN" altLang="en-US" sz="1600" b="1" i="1">
                              <a:latin typeface="Cambria Math" panose="02040503050406030204" pitchFamily="18" charset="0"/>
                            </a:rPr>
                            <m:t>𝑵</m:t>
                          </m:r>
                          <m:r>
                            <a:rPr lang="zh-CN" altLang="en-US" sz="1600" b="1" i="0">
                              <a:latin typeface="Cambria Math" panose="02040503050406030204" pitchFamily="18" charset="0"/>
                            </a:rPr>
                            <m:t>−</m:t>
                          </m:r>
                          <m:r>
                            <a:rPr lang="zh-CN" altLang="en-US" sz="1600" b="1" i="0">
                              <a:latin typeface="Cambria Math" panose="02040503050406030204" pitchFamily="18" charset="0"/>
                            </a:rPr>
                            <m:t>𝟏</m:t>
                          </m:r>
                        </m:sup>
                        <m:e>
                          <m:r>
                            <a:rPr lang="zh-CN" altLang="en-US" sz="1600" b="1" i="0">
                              <a:latin typeface="Cambria Math" panose="02040503050406030204" pitchFamily="18" charset="0"/>
                            </a:rPr>
                            <m:t> </m:t>
                          </m:r>
                        </m:e>
                      </m:nary>
                      <m:r>
                        <a:rPr lang="zh-CN" altLang="en-US" sz="1600" b="1" i="1">
                          <a:latin typeface="Cambria Math" panose="02040503050406030204" pitchFamily="18" charset="0"/>
                        </a:rPr>
                        <m:t>𝒔</m:t>
                      </m:r>
                      <m:r>
                        <a:rPr lang="zh-CN" altLang="en-US" sz="1600" b="1" i="0">
                          <a:latin typeface="Cambria Math" panose="02040503050406030204" pitchFamily="18" charset="0"/>
                        </a:rPr>
                        <m:t>(</m:t>
                      </m:r>
                      <m:sSub>
                        <m:sSubPr>
                          <m:ctrlPr>
                            <a:rPr lang="zh-CN" altLang="en-US" sz="1600" b="1" i="1">
                              <a:latin typeface="Cambria Math" panose="02040503050406030204" pitchFamily="18" charset="0"/>
                            </a:rPr>
                          </m:ctrlPr>
                        </m:sSubPr>
                        <m:e>
                          <m:r>
                            <a:rPr lang="zh-CN" altLang="en-US" sz="1600" b="1" i="1">
                              <a:latin typeface="Cambria Math" panose="02040503050406030204" pitchFamily="18" charset="0"/>
                            </a:rPr>
                            <m:t>𝒕</m:t>
                          </m:r>
                        </m:e>
                        <m:sub>
                          <m:r>
                            <a:rPr lang="zh-CN" altLang="en-US" sz="1600" b="1" i="0">
                              <a:latin typeface="Cambria Math" panose="02040503050406030204" pitchFamily="18" charset="0"/>
                            </a:rPr>
                            <m:t>𝟎</m:t>
                          </m:r>
                        </m:sub>
                      </m:sSub>
                      <m:r>
                        <a:rPr lang="zh-CN" altLang="en-US" sz="1600" b="1" i="0">
                          <a:latin typeface="Cambria Math" panose="02040503050406030204" pitchFamily="18" charset="0"/>
                        </a:rPr>
                        <m:t>+</m:t>
                      </m:r>
                      <m:r>
                        <a:rPr lang="zh-CN" altLang="en-US" sz="1600" b="1" i="1">
                          <a:latin typeface="Cambria Math" panose="02040503050406030204" pitchFamily="18" charset="0"/>
                        </a:rPr>
                        <m:t>𝒌𝑻</m:t>
                      </m:r>
                      <m:r>
                        <a:rPr lang="zh-CN" altLang="en-US" sz="1600" b="1" i="0">
                          <a:latin typeface="Cambria Math" panose="02040503050406030204" pitchFamily="18" charset="0"/>
                        </a:rPr>
                        <m:t>)+</m:t>
                      </m:r>
                      <m:f>
                        <m:fPr>
                          <m:ctrlPr>
                            <a:rPr lang="zh-CN" altLang="en-US" sz="1600" b="1" i="1">
                              <a:latin typeface="Cambria Math" panose="02040503050406030204" pitchFamily="18" charset="0"/>
                            </a:rPr>
                          </m:ctrlPr>
                        </m:fPr>
                        <m:num>
                          <m:r>
                            <a:rPr lang="zh-CN" altLang="en-US" sz="1600" b="1" i="0">
                              <a:latin typeface="Cambria Math" panose="02040503050406030204" pitchFamily="18" charset="0"/>
                            </a:rPr>
                            <m:t>𝟏</m:t>
                          </m:r>
                        </m:num>
                        <m:den>
                          <m:r>
                            <a:rPr lang="zh-CN" altLang="en-US" sz="1600" b="1" i="1">
                              <a:latin typeface="Cambria Math" panose="02040503050406030204" pitchFamily="18" charset="0"/>
                            </a:rPr>
                            <m:t>𝑵</m:t>
                          </m:r>
                        </m:den>
                      </m:f>
                      <m:nary>
                        <m:naryPr>
                          <m:chr m:val="∑"/>
                          <m:limLoc m:val="undOvr"/>
                          <m:grow m:val="on"/>
                          <m:ctrlPr>
                            <a:rPr lang="zh-CN" altLang="en-US" sz="1600" b="1" i="1">
                              <a:latin typeface="Cambria Math" panose="02040503050406030204" pitchFamily="18" charset="0"/>
                            </a:rPr>
                          </m:ctrlPr>
                        </m:naryPr>
                        <m:sub>
                          <m:r>
                            <a:rPr lang="zh-CN" altLang="en-US" sz="1600" b="1" i="1">
                              <a:latin typeface="Cambria Math" panose="02040503050406030204" pitchFamily="18" charset="0"/>
                            </a:rPr>
                            <m:t>𝒌</m:t>
                          </m:r>
                          <m:r>
                            <a:rPr lang="zh-CN" altLang="en-US" sz="1600" b="1" i="0">
                              <a:latin typeface="Cambria Math" panose="02040503050406030204" pitchFamily="18" charset="0"/>
                            </a:rPr>
                            <m:t>=</m:t>
                          </m:r>
                          <m:r>
                            <a:rPr lang="zh-CN" altLang="en-US" sz="1600" b="1" i="0">
                              <a:latin typeface="Cambria Math" panose="02040503050406030204" pitchFamily="18" charset="0"/>
                            </a:rPr>
                            <m:t>𝟎</m:t>
                          </m:r>
                        </m:sub>
                        <m:sup>
                          <m:r>
                            <a:rPr lang="zh-CN" altLang="en-US" sz="1600" b="1" i="1">
                              <a:latin typeface="Cambria Math" panose="02040503050406030204" pitchFamily="18" charset="0"/>
                            </a:rPr>
                            <m:t>𝑵</m:t>
                          </m:r>
                          <m:r>
                            <a:rPr lang="zh-CN" altLang="en-US" sz="1600" b="1" i="0">
                              <a:latin typeface="Cambria Math" panose="02040503050406030204" pitchFamily="18" charset="0"/>
                            </a:rPr>
                            <m:t>−</m:t>
                          </m:r>
                          <m:r>
                            <a:rPr lang="zh-CN" altLang="en-US" sz="1600" b="1" i="0">
                              <a:latin typeface="Cambria Math" panose="02040503050406030204" pitchFamily="18" charset="0"/>
                            </a:rPr>
                            <m:t>𝟏</m:t>
                          </m:r>
                        </m:sup>
                        <m:e>
                          <m:r>
                            <a:rPr lang="zh-CN" altLang="en-US" sz="1600" b="1" i="0">
                              <a:latin typeface="Cambria Math" panose="02040503050406030204" pitchFamily="18" charset="0"/>
                            </a:rPr>
                            <m:t> </m:t>
                          </m:r>
                        </m:e>
                      </m:nary>
                      <m:r>
                        <a:rPr lang="zh-CN" altLang="en-US" sz="1600" b="1" i="1">
                          <a:latin typeface="Cambria Math" panose="02040503050406030204" pitchFamily="18" charset="0"/>
                        </a:rPr>
                        <m:t>𝒏</m:t>
                      </m:r>
                      <m:r>
                        <a:rPr lang="zh-CN" altLang="en-US" sz="1600" b="1" i="0">
                          <a:latin typeface="Cambria Math" panose="02040503050406030204" pitchFamily="18" charset="0"/>
                        </a:rPr>
                        <m:t>(</m:t>
                      </m:r>
                      <m:sSub>
                        <m:sSubPr>
                          <m:ctrlPr>
                            <a:rPr lang="zh-CN" altLang="en-US" sz="1600" b="1" i="1">
                              <a:latin typeface="Cambria Math" panose="02040503050406030204" pitchFamily="18" charset="0"/>
                            </a:rPr>
                          </m:ctrlPr>
                        </m:sSubPr>
                        <m:e>
                          <m:r>
                            <a:rPr lang="zh-CN" altLang="en-US" sz="1600" b="1" i="1">
                              <a:latin typeface="Cambria Math" panose="02040503050406030204" pitchFamily="18" charset="0"/>
                            </a:rPr>
                            <m:t>𝒕</m:t>
                          </m:r>
                        </m:e>
                        <m:sub>
                          <m:r>
                            <a:rPr lang="zh-CN" altLang="en-US" sz="1600" b="1" i="0">
                              <a:latin typeface="Cambria Math" panose="02040503050406030204" pitchFamily="18" charset="0"/>
                            </a:rPr>
                            <m:t>𝟎</m:t>
                          </m:r>
                        </m:sub>
                      </m:sSub>
                      <m:r>
                        <a:rPr lang="zh-CN" altLang="en-US" sz="1600" b="1" i="0">
                          <a:latin typeface="Cambria Math" panose="02040503050406030204" pitchFamily="18" charset="0"/>
                        </a:rPr>
                        <m:t>+</m:t>
                      </m:r>
                      <m:r>
                        <a:rPr lang="zh-CN" altLang="en-US" sz="1600" b="1" i="1">
                          <a:latin typeface="Cambria Math" panose="02040503050406030204" pitchFamily="18" charset="0"/>
                        </a:rPr>
                        <m:t>𝒌𝑻</m:t>
                      </m:r>
                      <m:r>
                        <a:rPr lang="zh-CN" altLang="en-US" sz="1600" b="1">
                          <a:latin typeface="Cambria Math" panose="02040503050406030204" pitchFamily="18" charset="0"/>
                        </a:rPr>
                        <m:t>)</m:t>
                      </m:r>
                    </m:oMath>
                  </m:oMathPara>
                </a14:m>
                <a:endParaRPr lang="zh-CN" altLang="en-US" sz="1600" b="1" dirty="0"/>
              </a:p>
            </p:txBody>
          </p:sp>
        </mc:Choice>
        <mc:Fallback xmlns="">
          <p:sp>
            <p:nvSpPr>
              <p:cNvPr id="4" name="矩形 3"/>
              <p:cNvSpPr>
                <a:spLocks noRot="1" noChangeAspect="1" noMove="1" noResize="1" noEditPoints="1" noAdjustHandles="1" noChangeArrowheads="1" noChangeShapeType="1" noTextEdit="1"/>
              </p:cNvSpPr>
              <p:nvPr/>
            </p:nvSpPr>
            <p:spPr>
              <a:xfrm>
                <a:off x="1262267" y="1604296"/>
                <a:ext cx="6629400" cy="790729"/>
              </a:xfrm>
              <a:prstGeom prst="rect">
                <a:avLst/>
              </a:prstGeom>
              <a:blipFill>
                <a:blip r:embed="rId4"/>
                <a:stretch>
                  <a:fillRect/>
                </a:stretch>
              </a:blipFill>
            </p:spPr>
            <p:txBody>
              <a:bodyPr/>
              <a:lstStyle/>
              <a:p>
                <a:r>
                  <a:rPr lang="zh-CN" altLang="en-US">
                    <a:noFill/>
                  </a:rPr>
                  <a:t> </a:t>
                </a:r>
              </a:p>
            </p:txBody>
          </p:sp>
        </mc:Fallback>
      </mc:AlternateContent>
      <p:sp>
        <p:nvSpPr>
          <p:cNvPr id="13" name="Rectangular Callout 6"/>
          <p:cNvSpPr/>
          <p:nvPr/>
        </p:nvSpPr>
        <p:spPr bwMode="auto">
          <a:xfrm>
            <a:off x="6444208" y="1275606"/>
            <a:ext cx="1116124" cy="402249"/>
          </a:xfrm>
          <a:prstGeom prst="wedgeRectCallout">
            <a:avLst>
              <a:gd name="adj1" fmla="val -42286"/>
              <a:gd name="adj2" fmla="val 111928"/>
            </a:avLst>
          </a:prstGeom>
          <a:solidFill>
            <a:schemeClr val="accent3">
              <a:lumMod val="60000"/>
              <a:lumOff val="40000"/>
            </a:schemeClr>
          </a:solidFill>
        </p:spPr>
        <p:style>
          <a:lnRef idx="1">
            <a:schemeClr val="accent5"/>
          </a:lnRef>
          <a:fillRef idx="3">
            <a:schemeClr val="accent5"/>
          </a:fillRef>
          <a:effectRef idx="2">
            <a:schemeClr val="accent5"/>
          </a:effectRef>
          <a:fontRef idx="minor">
            <a:schemeClr val="lt1"/>
          </a:fontRef>
        </p:style>
        <p:txBody>
          <a:bodyPr rtlCol="0" anchor="ctr"/>
          <a:lstStyle/>
          <a:p>
            <a:pPr algn="ctr"/>
            <a:r>
              <a:rPr lang="zh-CN" altLang="en-US" b="1" dirty="0">
                <a:solidFill>
                  <a:schemeClr val="tx1"/>
                </a:solidFill>
                <a:latin typeface="Times New Roman" panose="02020603050405020304" pitchFamily="18" charset="0"/>
                <a:ea typeface="微软雅黑" panose="020B0503020204020204" pitchFamily="34" charset="-122"/>
              </a:rPr>
              <a:t>噪声信号</a:t>
            </a:r>
            <a:endParaRPr lang="en-US" b="1" dirty="0">
              <a:solidFill>
                <a:schemeClr val="tx1"/>
              </a:solidFill>
              <a:latin typeface="Times New Roman" panose="02020603050405020304" pitchFamily="18" charset="0"/>
              <a:ea typeface="微软雅黑" panose="020B0503020204020204" pitchFamily="34" charset="-122"/>
            </a:endParaRPr>
          </a:p>
        </p:txBody>
      </p:sp>
      <mc:AlternateContent xmlns:mc="http://schemas.openxmlformats.org/markup-compatibility/2006" xmlns:a14="http://schemas.microsoft.com/office/drawing/2010/main">
        <mc:Choice Requires="a14">
          <p:sp>
            <p:nvSpPr>
              <p:cNvPr id="6" name="矩形 5"/>
              <p:cNvSpPr/>
              <p:nvPr/>
            </p:nvSpPr>
            <p:spPr>
              <a:xfrm>
                <a:off x="3478367" y="2787774"/>
                <a:ext cx="2187265" cy="79072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zh-CN" altLang="en-US" sz="1600" b="1" i="1">
                              <a:latin typeface="Cambria Math" panose="02040503050406030204" pitchFamily="18" charset="0"/>
                            </a:rPr>
                          </m:ctrlPr>
                        </m:fPr>
                        <m:num>
                          <m:r>
                            <a:rPr lang="zh-CN" altLang="en-US" sz="1600" b="1" i="1">
                              <a:latin typeface="Cambria Math" panose="02040503050406030204" pitchFamily="18" charset="0"/>
                            </a:rPr>
                            <m:t>𝟏</m:t>
                          </m:r>
                        </m:num>
                        <m:den>
                          <m:r>
                            <a:rPr lang="zh-CN" altLang="en-US" sz="1600" b="1" i="1">
                              <a:latin typeface="Cambria Math" panose="02040503050406030204" pitchFamily="18" charset="0"/>
                            </a:rPr>
                            <m:t>𝑵</m:t>
                          </m:r>
                        </m:den>
                      </m:f>
                      <m:nary>
                        <m:naryPr>
                          <m:chr m:val="∑"/>
                          <m:limLoc m:val="undOvr"/>
                          <m:grow m:val="on"/>
                          <m:ctrlPr>
                            <a:rPr lang="zh-CN" altLang="en-US" sz="1600" b="1" i="1">
                              <a:latin typeface="Cambria Math" panose="02040503050406030204" pitchFamily="18" charset="0"/>
                            </a:rPr>
                          </m:ctrlPr>
                        </m:naryPr>
                        <m:sub>
                          <m:r>
                            <a:rPr lang="zh-CN" altLang="en-US" sz="1600" b="1" i="1">
                              <a:latin typeface="Cambria Math" panose="02040503050406030204" pitchFamily="18" charset="0"/>
                            </a:rPr>
                            <m:t>𝒌</m:t>
                          </m:r>
                          <m:r>
                            <a:rPr lang="zh-CN" altLang="en-US" sz="1600" b="1" i="0">
                              <a:latin typeface="Cambria Math" panose="02040503050406030204" pitchFamily="18" charset="0"/>
                            </a:rPr>
                            <m:t>=</m:t>
                          </m:r>
                          <m:r>
                            <a:rPr lang="zh-CN" altLang="en-US" sz="1600" b="1" i="0">
                              <a:latin typeface="Cambria Math" panose="02040503050406030204" pitchFamily="18" charset="0"/>
                            </a:rPr>
                            <m:t>𝟎</m:t>
                          </m:r>
                        </m:sub>
                        <m:sup>
                          <m:r>
                            <a:rPr lang="zh-CN" altLang="en-US" sz="1600" b="1" i="1">
                              <a:latin typeface="Cambria Math" panose="02040503050406030204" pitchFamily="18" charset="0"/>
                            </a:rPr>
                            <m:t>𝑵</m:t>
                          </m:r>
                          <m:r>
                            <a:rPr lang="zh-CN" altLang="en-US" sz="1600" b="1" i="0">
                              <a:latin typeface="Cambria Math" panose="02040503050406030204" pitchFamily="18" charset="0"/>
                            </a:rPr>
                            <m:t>−</m:t>
                          </m:r>
                          <m:r>
                            <a:rPr lang="zh-CN" altLang="en-US" sz="1600" b="1" i="0">
                              <a:latin typeface="Cambria Math" panose="02040503050406030204" pitchFamily="18" charset="0"/>
                            </a:rPr>
                            <m:t>𝟏</m:t>
                          </m:r>
                        </m:sup>
                        <m:e>
                          <m:r>
                            <a:rPr lang="zh-CN" altLang="en-US" sz="1600" b="1" i="0">
                              <a:latin typeface="Cambria Math" panose="02040503050406030204" pitchFamily="18" charset="0"/>
                            </a:rPr>
                            <m:t> </m:t>
                          </m:r>
                        </m:e>
                      </m:nary>
                      <m:r>
                        <a:rPr lang="zh-CN" altLang="en-US" sz="1600" b="1" i="1">
                          <a:latin typeface="Cambria Math" panose="02040503050406030204" pitchFamily="18" charset="0"/>
                        </a:rPr>
                        <m:t>𝒏</m:t>
                      </m:r>
                      <m:r>
                        <a:rPr lang="zh-CN" altLang="en-US" sz="1600" b="1" i="0">
                          <a:latin typeface="Cambria Math" panose="02040503050406030204" pitchFamily="18" charset="0"/>
                        </a:rPr>
                        <m:t>(</m:t>
                      </m:r>
                      <m:sSub>
                        <m:sSubPr>
                          <m:ctrlPr>
                            <a:rPr lang="zh-CN" altLang="en-US" sz="1600" b="1" i="1">
                              <a:latin typeface="Cambria Math" panose="02040503050406030204" pitchFamily="18" charset="0"/>
                            </a:rPr>
                          </m:ctrlPr>
                        </m:sSubPr>
                        <m:e>
                          <m:r>
                            <a:rPr lang="zh-CN" altLang="en-US" sz="1600" b="1" i="1">
                              <a:latin typeface="Cambria Math" panose="02040503050406030204" pitchFamily="18" charset="0"/>
                            </a:rPr>
                            <m:t>𝒕</m:t>
                          </m:r>
                        </m:e>
                        <m:sub>
                          <m:r>
                            <a:rPr lang="zh-CN" altLang="en-US" sz="1600" b="1" i="0">
                              <a:latin typeface="Cambria Math" panose="02040503050406030204" pitchFamily="18" charset="0"/>
                            </a:rPr>
                            <m:t>𝟎</m:t>
                          </m:r>
                        </m:sub>
                      </m:sSub>
                      <m:r>
                        <a:rPr lang="zh-CN" altLang="en-US" sz="1600" b="1" i="0">
                          <a:latin typeface="Cambria Math" panose="02040503050406030204" pitchFamily="18" charset="0"/>
                        </a:rPr>
                        <m:t>+</m:t>
                      </m:r>
                      <m:r>
                        <a:rPr lang="zh-CN" altLang="en-US" sz="1600" b="1" i="1">
                          <a:latin typeface="Cambria Math" panose="02040503050406030204" pitchFamily="18" charset="0"/>
                        </a:rPr>
                        <m:t>𝒌𝑻</m:t>
                      </m:r>
                      <m:r>
                        <a:rPr lang="zh-CN" altLang="en-US" sz="1600" b="1" i="0">
                          <a:latin typeface="Cambria Math" panose="02040503050406030204" pitchFamily="18" charset="0"/>
                        </a:rPr>
                        <m:t>)≈</m:t>
                      </m:r>
                      <m:r>
                        <a:rPr lang="zh-CN" altLang="en-US" sz="1600" b="1" i="0">
                          <a:latin typeface="Cambria Math" panose="02040503050406030204" pitchFamily="18" charset="0"/>
                        </a:rPr>
                        <m:t>𝟎</m:t>
                      </m:r>
                    </m:oMath>
                  </m:oMathPara>
                </a14:m>
                <a:endParaRPr lang="zh-CN" altLang="en-US" sz="1600" b="1" dirty="0"/>
              </a:p>
            </p:txBody>
          </p:sp>
        </mc:Choice>
        <mc:Fallback xmlns="">
          <p:sp>
            <p:nvSpPr>
              <p:cNvPr id="6" name="矩形 5"/>
              <p:cNvSpPr>
                <a:spLocks noRot="1" noChangeAspect="1" noMove="1" noResize="1" noEditPoints="1" noAdjustHandles="1" noChangeArrowheads="1" noChangeShapeType="1" noTextEdit="1"/>
              </p:cNvSpPr>
              <p:nvPr/>
            </p:nvSpPr>
            <p:spPr>
              <a:xfrm>
                <a:off x="3478367" y="2787774"/>
                <a:ext cx="2187265" cy="790729"/>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p:cNvSpPr/>
              <p:nvPr/>
            </p:nvSpPr>
            <p:spPr>
              <a:xfrm>
                <a:off x="2903978" y="4106021"/>
                <a:ext cx="3336041" cy="87799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b="1" i="1">
                              <a:latin typeface="Cambria Math" panose="02040503050406030204" pitchFamily="18" charset="0"/>
                            </a:rPr>
                          </m:ctrlPr>
                        </m:sSubPr>
                        <m:e>
                          <m:r>
                            <a:rPr lang="zh-CN" altLang="en-US" b="1" i="1">
                              <a:latin typeface="Cambria Math" panose="02040503050406030204" pitchFamily="18" charset="0"/>
                            </a:rPr>
                            <m:t>𝒖</m:t>
                          </m:r>
                        </m:e>
                        <m:sub>
                          <m:r>
                            <a:rPr lang="zh-CN" altLang="en-US" b="1" i="1">
                              <a:latin typeface="Cambria Math" panose="02040503050406030204" pitchFamily="18" charset="0"/>
                            </a:rPr>
                            <m:t>𝒐</m:t>
                          </m:r>
                        </m:sub>
                      </m:sSub>
                      <m:r>
                        <a:rPr lang="zh-CN" altLang="en-US" b="1" i="0">
                          <a:latin typeface="Cambria Math" panose="02040503050406030204" pitchFamily="18" charset="0"/>
                        </a:rPr>
                        <m:t>≈</m:t>
                      </m:r>
                      <m:f>
                        <m:fPr>
                          <m:ctrlPr>
                            <a:rPr lang="zh-CN" altLang="en-US" b="1" i="1">
                              <a:latin typeface="Cambria Math" panose="02040503050406030204" pitchFamily="18" charset="0"/>
                            </a:rPr>
                          </m:ctrlPr>
                        </m:fPr>
                        <m:num>
                          <m:r>
                            <a:rPr lang="zh-CN" altLang="en-US" b="1" i="0">
                              <a:latin typeface="Cambria Math" panose="02040503050406030204" pitchFamily="18" charset="0"/>
                            </a:rPr>
                            <m:t>𝟏</m:t>
                          </m:r>
                        </m:num>
                        <m:den>
                          <m:r>
                            <a:rPr lang="zh-CN" altLang="en-US" b="1" i="1">
                              <a:latin typeface="Cambria Math" panose="02040503050406030204" pitchFamily="18" charset="0"/>
                            </a:rPr>
                            <m:t>𝑵</m:t>
                          </m:r>
                        </m:den>
                      </m:f>
                      <m:nary>
                        <m:naryPr>
                          <m:chr m:val="∑"/>
                          <m:limLoc m:val="undOvr"/>
                          <m:grow m:val="on"/>
                          <m:ctrlPr>
                            <a:rPr lang="zh-CN" altLang="en-US" b="1" i="1">
                              <a:latin typeface="Cambria Math" panose="02040503050406030204" pitchFamily="18" charset="0"/>
                            </a:rPr>
                          </m:ctrlPr>
                        </m:naryPr>
                        <m:sub>
                          <m:r>
                            <a:rPr lang="zh-CN" altLang="en-US" b="1" i="1">
                              <a:latin typeface="Cambria Math" panose="02040503050406030204" pitchFamily="18" charset="0"/>
                            </a:rPr>
                            <m:t>𝒌</m:t>
                          </m:r>
                          <m:r>
                            <a:rPr lang="zh-CN" altLang="en-US" b="1" i="0">
                              <a:latin typeface="Cambria Math" panose="02040503050406030204" pitchFamily="18" charset="0"/>
                            </a:rPr>
                            <m:t>=</m:t>
                          </m:r>
                          <m:r>
                            <a:rPr lang="zh-CN" altLang="en-US" b="1" i="0">
                              <a:latin typeface="Cambria Math" panose="02040503050406030204" pitchFamily="18" charset="0"/>
                            </a:rPr>
                            <m:t>𝟎</m:t>
                          </m:r>
                        </m:sub>
                        <m:sup>
                          <m:r>
                            <a:rPr lang="zh-CN" altLang="en-US" b="1" i="1">
                              <a:latin typeface="Cambria Math" panose="02040503050406030204" pitchFamily="18" charset="0"/>
                            </a:rPr>
                            <m:t>𝑵</m:t>
                          </m:r>
                          <m:r>
                            <a:rPr lang="zh-CN" altLang="en-US" b="1" i="0">
                              <a:latin typeface="Cambria Math" panose="02040503050406030204" pitchFamily="18" charset="0"/>
                            </a:rPr>
                            <m:t>−</m:t>
                          </m:r>
                          <m:r>
                            <a:rPr lang="zh-CN" altLang="en-US" b="1" i="0">
                              <a:latin typeface="Cambria Math" panose="02040503050406030204" pitchFamily="18" charset="0"/>
                            </a:rPr>
                            <m:t>𝟏</m:t>
                          </m:r>
                        </m:sup>
                        <m:e>
                          <m:r>
                            <a:rPr lang="zh-CN" altLang="en-US" b="1" i="0">
                              <a:latin typeface="Cambria Math" panose="02040503050406030204" pitchFamily="18" charset="0"/>
                            </a:rPr>
                            <m:t> </m:t>
                          </m:r>
                        </m:e>
                      </m:nary>
                      <m:r>
                        <a:rPr lang="zh-CN" altLang="en-US" b="1" i="1">
                          <a:latin typeface="Cambria Math" panose="02040503050406030204" pitchFamily="18" charset="0"/>
                        </a:rPr>
                        <m:t>𝒔</m:t>
                      </m:r>
                      <m:d>
                        <m:dPr>
                          <m:ctrlPr>
                            <a:rPr lang="zh-CN" altLang="en-US" b="1" i="1">
                              <a:latin typeface="Cambria Math" panose="02040503050406030204" pitchFamily="18" charset="0"/>
                            </a:rPr>
                          </m:ctrlPr>
                        </m:dPr>
                        <m:e>
                          <m:sSub>
                            <m:sSubPr>
                              <m:ctrlPr>
                                <a:rPr lang="zh-CN" altLang="en-US" b="1" i="1">
                                  <a:latin typeface="Cambria Math" panose="02040503050406030204" pitchFamily="18" charset="0"/>
                                </a:rPr>
                              </m:ctrlPr>
                            </m:sSubPr>
                            <m:e>
                              <m:r>
                                <a:rPr lang="zh-CN" altLang="en-US" b="1" i="1">
                                  <a:latin typeface="Cambria Math" panose="02040503050406030204" pitchFamily="18" charset="0"/>
                                </a:rPr>
                                <m:t>𝒕</m:t>
                              </m:r>
                            </m:e>
                            <m:sub>
                              <m:r>
                                <a:rPr lang="zh-CN" altLang="en-US" b="1" i="0">
                                  <a:latin typeface="Cambria Math" panose="02040503050406030204" pitchFamily="18" charset="0"/>
                                </a:rPr>
                                <m:t>𝟎</m:t>
                              </m:r>
                            </m:sub>
                          </m:sSub>
                          <m:r>
                            <a:rPr lang="zh-CN" altLang="en-US" b="1" i="0">
                              <a:latin typeface="Cambria Math" panose="02040503050406030204" pitchFamily="18" charset="0"/>
                            </a:rPr>
                            <m:t>+</m:t>
                          </m:r>
                          <m:r>
                            <a:rPr lang="zh-CN" altLang="en-US" b="1" i="1">
                              <a:latin typeface="Cambria Math" panose="02040503050406030204" pitchFamily="18" charset="0"/>
                            </a:rPr>
                            <m:t>𝒌𝑻</m:t>
                          </m:r>
                        </m:e>
                      </m:d>
                      <m:r>
                        <a:rPr lang="zh-CN" altLang="en-US" b="1" i="0">
                          <a:latin typeface="Cambria Math" panose="02040503050406030204" pitchFamily="18" charset="0"/>
                        </a:rPr>
                        <m:t>=</m:t>
                      </m:r>
                      <m:r>
                        <a:rPr lang="zh-CN" altLang="en-US" b="1" i="1">
                          <a:latin typeface="Cambria Math" panose="02040503050406030204" pitchFamily="18" charset="0"/>
                        </a:rPr>
                        <m:t>𝒔</m:t>
                      </m:r>
                      <m:d>
                        <m:dPr>
                          <m:ctrlPr>
                            <a:rPr lang="zh-CN" altLang="en-US" b="1" i="1">
                              <a:latin typeface="Cambria Math" panose="02040503050406030204" pitchFamily="18" charset="0"/>
                            </a:rPr>
                          </m:ctrlPr>
                        </m:dPr>
                        <m:e>
                          <m:sSub>
                            <m:sSubPr>
                              <m:ctrlPr>
                                <a:rPr lang="zh-CN" altLang="en-US" b="1" i="1">
                                  <a:latin typeface="Cambria Math" panose="02040503050406030204" pitchFamily="18" charset="0"/>
                                </a:rPr>
                              </m:ctrlPr>
                            </m:sSubPr>
                            <m:e>
                              <m:r>
                                <a:rPr lang="zh-CN" altLang="en-US" b="1" i="1">
                                  <a:latin typeface="Cambria Math" panose="02040503050406030204" pitchFamily="18" charset="0"/>
                                </a:rPr>
                                <m:t>𝒕</m:t>
                              </m:r>
                            </m:e>
                            <m:sub>
                              <m:r>
                                <a:rPr lang="zh-CN" altLang="en-US" b="1" i="0">
                                  <a:latin typeface="Cambria Math" panose="02040503050406030204" pitchFamily="18" charset="0"/>
                                </a:rPr>
                                <m:t>𝟎</m:t>
                              </m:r>
                            </m:sub>
                          </m:sSub>
                        </m:e>
                      </m:d>
                    </m:oMath>
                  </m:oMathPara>
                </a14:m>
                <a:endParaRPr lang="zh-CN" altLang="en-US" b="1" dirty="0"/>
              </a:p>
            </p:txBody>
          </p:sp>
        </mc:Choice>
        <mc:Fallback xmlns="">
          <p:sp>
            <p:nvSpPr>
              <p:cNvPr id="7" name="矩形 6"/>
              <p:cNvSpPr>
                <a:spLocks noRot="1" noChangeAspect="1" noMove="1" noResize="1" noEditPoints="1" noAdjustHandles="1" noChangeArrowheads="1" noChangeShapeType="1" noTextEdit="1"/>
              </p:cNvSpPr>
              <p:nvPr/>
            </p:nvSpPr>
            <p:spPr>
              <a:xfrm>
                <a:off x="2903978" y="4106021"/>
                <a:ext cx="3336041" cy="877997"/>
              </a:xfrm>
              <a:prstGeom prst="rect">
                <a:avLst/>
              </a:prstGeom>
              <a:blipFill>
                <a:blip r:embed="rId6"/>
                <a:stretch>
                  <a:fillRect/>
                </a:stretch>
              </a:blipFill>
            </p:spPr>
            <p:txBody>
              <a:bodyPr/>
              <a:lstStyle/>
              <a:p>
                <a:r>
                  <a:rPr lang="zh-CN" altLang="en-US">
                    <a:noFill/>
                  </a:rPr>
                  <a:t> </a:t>
                </a:r>
              </a:p>
            </p:txBody>
          </p:sp>
        </mc:Fallback>
      </mc:AlternateContent>
      <p:sp>
        <p:nvSpPr>
          <p:cNvPr id="14" name="矩形 13"/>
          <p:cNvSpPr/>
          <p:nvPr/>
        </p:nvSpPr>
        <p:spPr>
          <a:xfrm>
            <a:off x="5972418" y="3031912"/>
            <a:ext cx="2959627" cy="1823576"/>
          </a:xfrm>
          <a:prstGeom prst="rect">
            <a:avLst/>
          </a:prstGeom>
        </p:spPr>
        <p:txBody>
          <a:bodyPr wrap="square">
            <a:spAutoFit/>
          </a:bodyPr>
          <a:lstStyle/>
          <a:p>
            <a:pPr marL="252000" indent="-457200" algn="just">
              <a:lnSpc>
                <a:spcPct val="125000"/>
              </a:lnSpc>
              <a:buClr>
                <a:schemeClr val="accent3">
                  <a:lumMod val="75000"/>
                </a:schemeClr>
              </a:buClr>
            </a:pPr>
            <a:r>
              <a:rPr lang="zh-CN" altLang="en-US" b="1" dirty="0">
                <a:solidFill>
                  <a:srgbClr val="FF0000"/>
                </a:solidFill>
                <a:latin typeface="微软雅黑" panose="020B0503020204020204" pitchFamily="34" charset="-122"/>
                <a:ea typeface="微软雅黑" panose="020B0503020204020204" pitchFamily="34" charset="-122"/>
              </a:rPr>
              <a:t>★ </a:t>
            </a:r>
            <a:r>
              <a:rPr lang="zh-CN" altLang="zh-CN" b="1" dirty="0">
                <a:latin typeface="Times New Roman" panose="02020603050405020304" pitchFamily="18" charset="0"/>
                <a:ea typeface="微软雅黑" panose="020B0503020204020204" pitchFamily="34" charset="-122"/>
              </a:rPr>
              <a:t>取样积分器</a:t>
            </a:r>
            <a:r>
              <a:rPr lang="zh-CN" altLang="en-US" b="1" dirty="0">
                <a:latin typeface="Times New Roman" panose="02020603050405020304" pitchFamily="18" charset="0"/>
                <a:ea typeface="微软雅黑" panose="020B0503020204020204" pitchFamily="34" charset="-122"/>
              </a:rPr>
              <a:t>通过</a:t>
            </a:r>
            <a:r>
              <a:rPr lang="zh-CN" altLang="en-US" b="1" dirty="0">
                <a:solidFill>
                  <a:srgbClr val="FF0000"/>
                </a:solidFill>
                <a:latin typeface="Times New Roman" panose="02020603050405020304" pitchFamily="18" charset="0"/>
                <a:ea typeface="微软雅黑" panose="020B0503020204020204" pitchFamily="34" charset="-122"/>
              </a:rPr>
              <a:t>周期性</a:t>
            </a:r>
            <a:r>
              <a:rPr lang="zh-CN" altLang="en-US" b="1" dirty="0">
                <a:latin typeface="Times New Roman" panose="02020603050405020304" pitchFamily="18" charset="0"/>
                <a:ea typeface="微软雅黑" panose="020B0503020204020204" pitchFamily="34" charset="-122"/>
              </a:rPr>
              <a:t>的</a:t>
            </a:r>
            <a:r>
              <a:rPr lang="zh-CN" altLang="en-US" b="1" dirty="0">
                <a:solidFill>
                  <a:srgbClr val="FF0000"/>
                </a:solidFill>
                <a:latin typeface="Times New Roman" panose="02020603050405020304" pitchFamily="18" charset="0"/>
                <a:ea typeface="微软雅黑" panose="020B0503020204020204" pitchFamily="34" charset="-122"/>
              </a:rPr>
              <a:t>取样</a:t>
            </a:r>
            <a:r>
              <a:rPr lang="zh-CN" altLang="en-US" b="1" dirty="0">
                <a:latin typeface="Times New Roman" panose="02020603050405020304" pitchFamily="18" charset="0"/>
                <a:ea typeface="微软雅黑" panose="020B0503020204020204" pitchFamily="34" charset="-122"/>
              </a:rPr>
              <a:t>和</a:t>
            </a:r>
            <a:r>
              <a:rPr lang="zh-CN" altLang="en-US" b="1" dirty="0">
                <a:solidFill>
                  <a:srgbClr val="FF0000"/>
                </a:solidFill>
                <a:latin typeface="Times New Roman" panose="02020603050405020304" pitchFamily="18" charset="0"/>
                <a:ea typeface="微软雅黑" panose="020B0503020204020204" pitchFamily="34" charset="-122"/>
              </a:rPr>
              <a:t>积累平均</a:t>
            </a:r>
            <a:r>
              <a:rPr lang="zh-CN" altLang="en-US" b="1" dirty="0">
                <a:latin typeface="Times New Roman" panose="02020603050405020304" pitchFamily="18" charset="0"/>
                <a:ea typeface="微软雅黑" panose="020B0503020204020204" pitchFamily="34" charset="-122"/>
              </a:rPr>
              <a:t>的方法，有效地从</a:t>
            </a:r>
            <a:r>
              <a:rPr lang="zh-CN" altLang="en-US" b="1" dirty="0">
                <a:solidFill>
                  <a:srgbClr val="FF0000"/>
                </a:solidFill>
                <a:latin typeface="Times New Roman" panose="02020603050405020304" pitchFamily="18" charset="0"/>
                <a:ea typeface="微软雅黑" panose="020B0503020204020204" pitchFamily="34" charset="-122"/>
              </a:rPr>
              <a:t>背景噪声</a:t>
            </a:r>
            <a:r>
              <a:rPr lang="zh-CN" altLang="en-US" b="1" dirty="0">
                <a:latin typeface="Times New Roman" panose="02020603050405020304" pitchFamily="18" charset="0"/>
                <a:ea typeface="微软雅黑" panose="020B0503020204020204" pitchFamily="34" charset="-122"/>
              </a:rPr>
              <a:t>中</a:t>
            </a:r>
            <a:r>
              <a:rPr lang="zh-CN" altLang="en-US" b="1" dirty="0">
                <a:solidFill>
                  <a:srgbClr val="FF0000"/>
                </a:solidFill>
                <a:latin typeface="Times New Roman" panose="02020603050405020304" pitchFamily="18" charset="0"/>
                <a:ea typeface="微软雅黑" panose="020B0503020204020204" pitchFamily="34" charset="-122"/>
              </a:rPr>
              <a:t>提取</a:t>
            </a:r>
            <a:r>
              <a:rPr lang="zh-CN" altLang="en-US" b="1" dirty="0">
                <a:latin typeface="Times New Roman" panose="02020603050405020304" pitchFamily="18" charset="0"/>
                <a:ea typeface="微软雅黑" panose="020B0503020204020204" pitchFamily="34" charset="-122"/>
              </a:rPr>
              <a:t>出</a:t>
            </a:r>
            <a:r>
              <a:rPr lang="zh-CN" altLang="en-US" b="1" dirty="0">
                <a:solidFill>
                  <a:srgbClr val="FF0000"/>
                </a:solidFill>
                <a:latin typeface="Times New Roman" panose="02020603050405020304" pitchFamily="18" charset="0"/>
                <a:ea typeface="微软雅黑" panose="020B0503020204020204" pitchFamily="34" charset="-122"/>
              </a:rPr>
              <a:t>有用信号</a:t>
            </a:r>
            <a:r>
              <a:rPr lang="zh-CN" altLang="en-US" b="1" dirty="0">
                <a:latin typeface="Times New Roman" panose="02020603050405020304" pitchFamily="18" charset="0"/>
                <a:ea typeface="微软雅黑" panose="020B0503020204020204" pitchFamily="34" charset="-122"/>
              </a:rPr>
              <a:t>，极大地提高了信号的可识别度。</a:t>
            </a:r>
          </a:p>
        </p:txBody>
      </p:sp>
    </p:spTree>
    <p:extLst>
      <p:ext uri="{BB962C8B-B14F-4D97-AF65-F5344CB8AC3E}">
        <p14:creationId xmlns:p14="http://schemas.microsoft.com/office/powerpoint/2010/main" val="297513417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矩形 1"/>
          <p:cNvSpPr/>
          <p:nvPr/>
        </p:nvSpPr>
        <p:spPr>
          <a:xfrm>
            <a:off x="0" y="1779662"/>
            <a:ext cx="2843808" cy="1368152"/>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7" name="矩形 6"/>
          <p:cNvSpPr/>
          <p:nvPr/>
        </p:nvSpPr>
        <p:spPr>
          <a:xfrm>
            <a:off x="2915816" y="123478"/>
            <a:ext cx="5148064" cy="136815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5" name="矩形 4"/>
          <p:cNvSpPr/>
          <p:nvPr/>
        </p:nvSpPr>
        <p:spPr>
          <a:xfrm>
            <a:off x="2880320" y="1923678"/>
            <a:ext cx="5148064" cy="1015663"/>
          </a:xfrm>
          <a:prstGeom prst="rect">
            <a:avLst/>
          </a:prstGeom>
          <a:solidFill>
            <a:schemeClr val="bg1"/>
          </a:solidFill>
        </p:spPr>
        <p:txBody>
          <a:bodyPr wrap="square">
            <a:spAutoFit/>
          </a:bodyPr>
          <a:lstStyle/>
          <a:p>
            <a:pPr algn="ctr"/>
            <a:r>
              <a:rPr lang="en-US" altLang="zh-CN" sz="6000" b="1" dirty="0">
                <a:solidFill>
                  <a:schemeClr val="accent1">
                    <a:lumMod val="75000"/>
                  </a:schemeClr>
                </a:solidFill>
                <a:latin typeface="Times New Roman" panose="02020603050405020304" pitchFamily="18" charset="0"/>
                <a:ea typeface="微软雅黑" panose="020B0503020204020204" pitchFamily="34" charset="-122"/>
                <a:sym typeface="Times New Roman" panose="02020603050405020304" pitchFamily="18" charset="0"/>
              </a:rPr>
              <a:t>T</a:t>
            </a:r>
            <a:r>
              <a:rPr lang="en-GB" altLang="zh-CN" sz="6000" b="1" dirty="0">
                <a:solidFill>
                  <a:schemeClr val="accent1">
                    <a:lumMod val="75000"/>
                  </a:schemeClr>
                </a:solidFill>
                <a:latin typeface="Times New Roman" panose="02020603050405020304" pitchFamily="18" charset="0"/>
                <a:ea typeface="微软雅黑" panose="020B0503020204020204" pitchFamily="34" charset="-122"/>
                <a:sym typeface="Times New Roman" panose="02020603050405020304" pitchFamily="18" charset="0"/>
              </a:rPr>
              <a:t>he     End!</a:t>
            </a:r>
            <a:endParaRPr lang="zh-CN" altLang="zh-CN" sz="6000" b="1" dirty="0">
              <a:solidFill>
                <a:schemeClr val="accent1">
                  <a:lumMod val="75000"/>
                </a:schemeClr>
              </a:solidFill>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0" name="矩形 9"/>
          <p:cNvSpPr/>
          <p:nvPr/>
        </p:nvSpPr>
        <p:spPr>
          <a:xfrm>
            <a:off x="7991872" y="1779662"/>
            <a:ext cx="1152128" cy="1368152"/>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3" name="菱形 12"/>
          <p:cNvSpPr/>
          <p:nvPr/>
        </p:nvSpPr>
        <p:spPr>
          <a:xfrm>
            <a:off x="7812360" y="4155926"/>
            <a:ext cx="936104" cy="581892"/>
          </a:xfrm>
          <a:prstGeom prst="diamond">
            <a:avLst/>
          </a:prstGeom>
          <a:solidFill>
            <a:schemeClr val="bg1"/>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4" name="菱形 13"/>
          <p:cNvSpPr/>
          <p:nvPr/>
        </p:nvSpPr>
        <p:spPr>
          <a:xfrm>
            <a:off x="7344308" y="4136372"/>
            <a:ext cx="936104" cy="581892"/>
          </a:xfrm>
          <a:prstGeom prst="diamond">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6" name="新月形 5"/>
          <p:cNvSpPr/>
          <p:nvPr/>
        </p:nvSpPr>
        <p:spPr>
          <a:xfrm rot="5400000">
            <a:off x="3908409" y="1003093"/>
            <a:ext cx="576063" cy="2129201"/>
          </a:xfrm>
          <a:prstGeom prst="moon">
            <a:avLst>
              <a:gd name="adj" fmla="val 14361"/>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2" name="新月形 11"/>
          <p:cNvSpPr/>
          <p:nvPr/>
        </p:nvSpPr>
        <p:spPr>
          <a:xfrm rot="16200000">
            <a:off x="6081017" y="1669836"/>
            <a:ext cx="613404" cy="2129201"/>
          </a:xfrm>
          <a:prstGeom prst="moon">
            <a:avLst>
              <a:gd name="adj" fmla="val 14361"/>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5" name="十字箭头标注 14"/>
          <p:cNvSpPr/>
          <p:nvPr/>
        </p:nvSpPr>
        <p:spPr>
          <a:xfrm>
            <a:off x="395536" y="339502"/>
            <a:ext cx="1476164" cy="720080"/>
          </a:xfrm>
          <a:prstGeom prst="quadArrowCallout">
            <a:avLst/>
          </a:prstGeom>
          <a:ln/>
        </p:spPr>
        <p:style>
          <a:lnRef idx="3">
            <a:schemeClr val="lt1"/>
          </a:lnRef>
          <a:fillRef idx="1">
            <a:schemeClr val="accent5"/>
          </a:fillRef>
          <a:effectRef idx="1">
            <a:schemeClr val="accent5"/>
          </a:effectRef>
          <a:fontRef idx="minor">
            <a:schemeClr val="lt1"/>
          </a:fontRef>
        </p:style>
        <p:txBody>
          <a:bodyPr rtlCol="0" anchor="ctr"/>
          <a:lstStyle/>
          <a:p>
            <a:pPr algn="ctr"/>
            <a:r>
              <a:rPr lang="en-US" altLang="zh-CN" sz="1200" b="1" dirty="0">
                <a:latin typeface="Times New Roman" panose="02020603050405020304" pitchFamily="18" charset="0"/>
                <a:ea typeface="微软雅黑" panose="020B0503020204020204" pitchFamily="34" charset="-122"/>
                <a:sym typeface="Times New Roman" panose="02020603050405020304" pitchFamily="18" charset="0"/>
              </a:rPr>
              <a:t>Sensor</a:t>
            </a:r>
            <a:endParaRPr lang="zh-CN" altLang="en-US" sz="1200" b="1" dirty="0">
              <a:latin typeface="Times New Roman" panose="02020603050405020304" pitchFamily="18" charset="0"/>
              <a:ea typeface="微软雅黑" panose="020B0503020204020204" pitchFamily="34" charset="-122"/>
              <a:sym typeface="Times New Roman" panose="02020603050405020304" pitchFamily="18" charset="0"/>
            </a:endParaRPr>
          </a:p>
        </p:txBody>
      </p:sp>
    </p:spTree>
    <p:extLst>
      <p:ext uri="{BB962C8B-B14F-4D97-AF65-F5344CB8AC3E}">
        <p14:creationId xmlns:p14="http://schemas.microsoft.com/office/powerpoint/2010/main" val="32475077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2" y="411510"/>
            <a:ext cx="2483766"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4" name="矩形 13"/>
          <p:cNvSpPr/>
          <p:nvPr/>
        </p:nvSpPr>
        <p:spPr>
          <a:xfrm>
            <a:off x="71500" y="434685"/>
            <a:ext cx="2262158" cy="461665"/>
          </a:xfrm>
          <a:prstGeom prst="rect">
            <a:avLst/>
          </a:prstGeom>
        </p:spPr>
        <p:txBody>
          <a:bodyPr wrap="none">
            <a:spAutoFit/>
          </a:bodyPr>
          <a:lstStyle/>
          <a:p>
            <a:r>
              <a:rPr lang="en-US" altLang="zh-CN" sz="2400" b="1" dirty="0">
                <a:solidFill>
                  <a:schemeClr val="bg1"/>
                </a:solidFill>
                <a:latin typeface="Times New Roman" panose="02020603050405020304" pitchFamily="18" charset="0"/>
                <a:ea typeface="微软雅黑" pitchFamily="34" charset="-122"/>
                <a:sym typeface="Times New Roman" panose="02020603050405020304" pitchFamily="18" charset="0"/>
              </a:rPr>
              <a:t> 4.1.1 </a:t>
            </a:r>
            <a:r>
              <a:rPr lang="zh-CN" altLang="en-US" sz="2400" b="1" dirty="0">
                <a:solidFill>
                  <a:schemeClr val="bg1"/>
                </a:solidFill>
                <a:latin typeface="Times New Roman" panose="02020603050405020304" pitchFamily="18" charset="0"/>
                <a:ea typeface="微软雅黑" pitchFamily="34" charset="-122"/>
                <a:sym typeface="Times New Roman" panose="02020603050405020304" pitchFamily="18" charset="0"/>
              </a:rPr>
              <a:t>直流电桥</a:t>
            </a:r>
          </a:p>
        </p:txBody>
      </p:sp>
      <mc:AlternateContent xmlns:mc="http://schemas.openxmlformats.org/markup-compatibility/2006" xmlns:a14="http://schemas.microsoft.com/office/drawing/2010/main">
        <mc:Choice Requires="a14">
          <p:sp>
            <p:nvSpPr>
              <p:cNvPr id="7" name="矩形 6"/>
              <p:cNvSpPr/>
              <p:nvPr/>
            </p:nvSpPr>
            <p:spPr>
              <a:xfrm>
                <a:off x="246211" y="1736685"/>
                <a:ext cx="8686800" cy="3004862"/>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marL="285750" indent="-285750">
                  <a:lnSpc>
                    <a:spcPct val="110000"/>
                  </a:lnSpc>
                  <a:buClr>
                    <a:schemeClr val="accent3">
                      <a:lumMod val="75000"/>
                    </a:schemeClr>
                  </a:buClr>
                  <a:buFont typeface="Wingdings" pitchFamily="2" charset="2"/>
                  <a:buChar char="Ø"/>
                </a:pPr>
                <a:r>
                  <a:rPr lang="zh-CN" altLang="zh-CN" b="1" dirty="0">
                    <a:solidFill>
                      <a:prstClr val="black"/>
                    </a:solidFill>
                    <a:latin typeface="Times New Roman" panose="02020603050405020304" pitchFamily="18" charset="0"/>
                    <a:ea typeface="微软雅黑" panose="020B0503020204020204" pitchFamily="34" charset="-122"/>
                  </a:rPr>
                  <a:t>由于</a:t>
                </a:r>
                <a14:m>
                  <m:oMath xmlns:m="http://schemas.openxmlformats.org/officeDocument/2006/math">
                    <m:r>
                      <a:rPr lang="en-US" altLang="zh-CN" b="1" i="1">
                        <a:solidFill>
                          <a:prstClr val="black"/>
                        </a:solidFill>
                        <a:latin typeface="Cambria Math" panose="02040503050406030204" pitchFamily="18" charset="0"/>
                        <a:ea typeface="微软雅黑" panose="020B0503020204020204" pitchFamily="34" charset="-122"/>
                      </a:rPr>
                      <m:t>𝜟</m:t>
                    </m:r>
                    <m:sSub>
                      <m:sSubPr>
                        <m:ctrlPr>
                          <a:rPr lang="zh-CN" altLang="zh-CN" b="1" i="1">
                            <a:solidFill>
                              <a:prstClr val="black"/>
                            </a:solidFill>
                            <a:latin typeface="Cambria Math" panose="02040503050406030204" pitchFamily="18" charset="0"/>
                            <a:ea typeface="微软雅黑" panose="020B0503020204020204" pitchFamily="34" charset="-122"/>
                          </a:rPr>
                        </m:ctrlPr>
                      </m:sSubPr>
                      <m:e>
                        <m:r>
                          <a:rPr lang="en-US" altLang="zh-CN" b="1" i="1">
                            <a:solidFill>
                              <a:prstClr val="black"/>
                            </a:solidFill>
                            <a:latin typeface="Cambria Math" panose="02040503050406030204" pitchFamily="18" charset="0"/>
                            <a:ea typeface="微软雅黑" panose="020B0503020204020204" pitchFamily="34" charset="-122"/>
                          </a:rPr>
                          <m:t>𝑹</m:t>
                        </m:r>
                      </m:e>
                      <m:sub>
                        <m:r>
                          <a:rPr lang="en-US" altLang="zh-CN" b="1" i="1">
                            <a:solidFill>
                              <a:prstClr val="black"/>
                            </a:solidFill>
                            <a:latin typeface="Cambria Math" panose="02040503050406030204" pitchFamily="18" charset="0"/>
                            <a:ea typeface="微软雅黑" panose="020B0503020204020204" pitchFamily="34" charset="-122"/>
                          </a:rPr>
                          <m:t>𝟏</m:t>
                        </m:r>
                      </m:sub>
                    </m:sSub>
                  </m:oMath>
                </a14:m>
                <a:r>
                  <a:rPr lang="zh-CN" altLang="zh-CN" b="1" dirty="0">
                    <a:solidFill>
                      <a:prstClr val="black"/>
                    </a:solidFill>
                    <a:latin typeface="Times New Roman" panose="02020603050405020304" pitchFamily="18" charset="0"/>
                    <a:ea typeface="微软雅黑" panose="020B0503020204020204" pitchFamily="34" charset="-122"/>
                  </a:rPr>
                  <a:t>远小于</a:t>
                </a:r>
                <a14:m>
                  <m:oMath xmlns:m="http://schemas.openxmlformats.org/officeDocument/2006/math">
                    <m:sSub>
                      <m:sSubPr>
                        <m:ctrlPr>
                          <a:rPr lang="zh-CN" altLang="zh-CN" b="1" i="1">
                            <a:solidFill>
                              <a:prstClr val="black"/>
                            </a:solidFill>
                            <a:latin typeface="Cambria Math" panose="02040503050406030204" pitchFamily="18" charset="0"/>
                            <a:ea typeface="微软雅黑" panose="020B0503020204020204" pitchFamily="34" charset="-122"/>
                          </a:rPr>
                        </m:ctrlPr>
                      </m:sSubPr>
                      <m:e>
                        <m:r>
                          <a:rPr lang="en-US" altLang="zh-CN" b="1" i="1">
                            <a:solidFill>
                              <a:prstClr val="black"/>
                            </a:solidFill>
                            <a:latin typeface="Cambria Math" panose="02040503050406030204" pitchFamily="18" charset="0"/>
                            <a:ea typeface="微软雅黑" panose="020B0503020204020204" pitchFamily="34" charset="-122"/>
                          </a:rPr>
                          <m:t>𝑹</m:t>
                        </m:r>
                      </m:e>
                      <m:sub>
                        <m:r>
                          <a:rPr lang="en-US" altLang="zh-CN" b="1" i="1">
                            <a:solidFill>
                              <a:prstClr val="black"/>
                            </a:solidFill>
                            <a:latin typeface="Cambria Math" panose="02040503050406030204" pitchFamily="18" charset="0"/>
                            <a:ea typeface="微软雅黑" panose="020B0503020204020204" pitchFamily="34" charset="-122"/>
                          </a:rPr>
                          <m:t>𝟏</m:t>
                        </m:r>
                      </m:sub>
                    </m:sSub>
                  </m:oMath>
                </a14:m>
                <a:r>
                  <a:rPr lang="zh-CN" altLang="zh-CN" b="1" dirty="0">
                    <a:solidFill>
                      <a:prstClr val="black"/>
                    </a:solidFill>
                    <a:latin typeface="Times New Roman" panose="02020603050405020304" pitchFamily="18" charset="0"/>
                    <a:ea typeface="微软雅黑" panose="020B0503020204020204" pitchFamily="34" charset="-122"/>
                  </a:rPr>
                  <a:t>，因此在分母中可以忽略</a:t>
                </a:r>
                <a14:m>
                  <m:oMath xmlns:m="http://schemas.openxmlformats.org/officeDocument/2006/math">
                    <m:r>
                      <a:rPr lang="en-US" altLang="zh-CN" b="1" i="1">
                        <a:solidFill>
                          <a:prstClr val="black"/>
                        </a:solidFill>
                        <a:latin typeface="Cambria Math" panose="02040503050406030204" pitchFamily="18" charset="0"/>
                        <a:ea typeface="微软雅黑" panose="020B0503020204020204" pitchFamily="34" charset="-122"/>
                      </a:rPr>
                      <m:t>𝚫</m:t>
                    </m:r>
                    <m:sSub>
                      <m:sSubPr>
                        <m:ctrlPr>
                          <a:rPr lang="zh-CN" altLang="zh-CN" b="1" i="1">
                            <a:solidFill>
                              <a:prstClr val="black"/>
                            </a:solidFill>
                            <a:latin typeface="Cambria Math" panose="02040503050406030204" pitchFamily="18" charset="0"/>
                            <a:ea typeface="微软雅黑" panose="020B0503020204020204" pitchFamily="34" charset="-122"/>
                          </a:rPr>
                        </m:ctrlPr>
                      </m:sSubPr>
                      <m:e>
                        <m:r>
                          <a:rPr lang="en-US" altLang="zh-CN" b="1" i="1">
                            <a:solidFill>
                              <a:prstClr val="black"/>
                            </a:solidFill>
                            <a:latin typeface="Cambria Math" panose="02040503050406030204" pitchFamily="18" charset="0"/>
                            <a:ea typeface="微软雅黑" panose="020B0503020204020204" pitchFamily="34" charset="-122"/>
                          </a:rPr>
                          <m:t>𝑹</m:t>
                        </m:r>
                      </m:e>
                      <m:sub>
                        <m:r>
                          <a:rPr lang="en-US" altLang="zh-CN" b="1" i="1">
                            <a:solidFill>
                              <a:prstClr val="black"/>
                            </a:solidFill>
                            <a:latin typeface="Cambria Math" panose="02040503050406030204" pitchFamily="18" charset="0"/>
                            <a:ea typeface="微软雅黑" panose="020B0503020204020204" pitchFamily="34" charset="-122"/>
                          </a:rPr>
                          <m:t>𝟏</m:t>
                        </m:r>
                      </m:sub>
                    </m:sSub>
                    <m:r>
                      <a:rPr lang="en-US" altLang="zh-CN" b="1">
                        <a:solidFill>
                          <a:prstClr val="black"/>
                        </a:solidFill>
                        <a:latin typeface="Cambria Math" panose="02040503050406030204" pitchFamily="18" charset="0"/>
                        <a:ea typeface="微软雅黑" panose="020B0503020204020204" pitchFamily="34" charset="-122"/>
                      </a:rPr>
                      <m:t>/</m:t>
                    </m:r>
                    <m:sSub>
                      <m:sSubPr>
                        <m:ctrlPr>
                          <a:rPr lang="zh-CN" altLang="zh-CN" b="1" i="1">
                            <a:solidFill>
                              <a:prstClr val="black"/>
                            </a:solidFill>
                            <a:latin typeface="Cambria Math" panose="02040503050406030204" pitchFamily="18" charset="0"/>
                            <a:ea typeface="微软雅黑" panose="020B0503020204020204" pitchFamily="34" charset="-122"/>
                          </a:rPr>
                        </m:ctrlPr>
                      </m:sSubPr>
                      <m:e>
                        <m:r>
                          <a:rPr lang="en-US" altLang="zh-CN" b="1" i="1">
                            <a:solidFill>
                              <a:prstClr val="black"/>
                            </a:solidFill>
                            <a:latin typeface="Cambria Math" panose="02040503050406030204" pitchFamily="18" charset="0"/>
                            <a:ea typeface="微软雅黑" panose="020B0503020204020204" pitchFamily="34" charset="-122"/>
                          </a:rPr>
                          <m:t>𝑹</m:t>
                        </m:r>
                      </m:e>
                      <m:sub>
                        <m:r>
                          <a:rPr lang="en-US" altLang="zh-CN" b="1" i="1">
                            <a:solidFill>
                              <a:prstClr val="black"/>
                            </a:solidFill>
                            <a:latin typeface="Cambria Math" panose="02040503050406030204" pitchFamily="18" charset="0"/>
                            <a:ea typeface="微软雅黑" panose="020B0503020204020204" pitchFamily="34" charset="-122"/>
                          </a:rPr>
                          <m:t>𝟏</m:t>
                        </m:r>
                      </m:sub>
                    </m:sSub>
                  </m:oMath>
                </a14:m>
                <a:r>
                  <a:rPr lang="zh-CN" altLang="zh-CN" b="1" dirty="0">
                    <a:solidFill>
                      <a:prstClr val="black"/>
                    </a:solidFill>
                    <a:latin typeface="Times New Roman" panose="02020603050405020304" pitchFamily="18" charset="0"/>
                    <a:ea typeface="微软雅黑" panose="020B0503020204020204" pitchFamily="34" charset="-122"/>
                  </a:rPr>
                  <a:t> ，结合电桥的平衡条件</a:t>
                </a:r>
                <a14:m>
                  <m:oMath xmlns:m="http://schemas.openxmlformats.org/officeDocument/2006/math">
                    <m:sSub>
                      <m:sSubPr>
                        <m:ctrlPr>
                          <a:rPr lang="zh-CN" altLang="zh-CN" b="1" i="1">
                            <a:solidFill>
                              <a:prstClr val="black"/>
                            </a:solidFill>
                            <a:latin typeface="Cambria Math" panose="02040503050406030204" pitchFamily="18" charset="0"/>
                            <a:ea typeface="微软雅黑" panose="020B0503020204020204" pitchFamily="34" charset="-122"/>
                          </a:rPr>
                        </m:ctrlPr>
                      </m:sSubPr>
                      <m:e>
                        <m:r>
                          <a:rPr lang="en-US" altLang="zh-CN" b="1" i="1">
                            <a:solidFill>
                              <a:prstClr val="black"/>
                            </a:solidFill>
                            <a:latin typeface="Cambria Math" panose="02040503050406030204" pitchFamily="18" charset="0"/>
                            <a:ea typeface="微软雅黑" panose="020B0503020204020204" pitchFamily="34" charset="-122"/>
                          </a:rPr>
                          <m:t>𝑹</m:t>
                        </m:r>
                      </m:e>
                      <m:sub>
                        <m:r>
                          <a:rPr lang="en-US" altLang="zh-CN" b="1" i="1">
                            <a:solidFill>
                              <a:prstClr val="black"/>
                            </a:solidFill>
                            <a:latin typeface="Cambria Math" panose="02040503050406030204" pitchFamily="18" charset="0"/>
                            <a:ea typeface="微软雅黑" panose="020B0503020204020204" pitchFamily="34" charset="-122"/>
                          </a:rPr>
                          <m:t>𝟏</m:t>
                        </m:r>
                      </m:sub>
                    </m:sSub>
                    <m:sSub>
                      <m:sSubPr>
                        <m:ctrlPr>
                          <a:rPr lang="zh-CN" altLang="zh-CN" b="1" i="1">
                            <a:solidFill>
                              <a:prstClr val="black"/>
                            </a:solidFill>
                            <a:latin typeface="Cambria Math" panose="02040503050406030204" pitchFamily="18" charset="0"/>
                            <a:ea typeface="微软雅黑" panose="020B0503020204020204" pitchFamily="34" charset="-122"/>
                          </a:rPr>
                        </m:ctrlPr>
                      </m:sSubPr>
                      <m:e>
                        <m:r>
                          <a:rPr lang="en-US" altLang="zh-CN" b="1" i="1">
                            <a:solidFill>
                              <a:prstClr val="black"/>
                            </a:solidFill>
                            <a:latin typeface="Cambria Math" panose="02040503050406030204" pitchFamily="18" charset="0"/>
                            <a:ea typeface="微软雅黑" panose="020B0503020204020204" pitchFamily="34" charset="-122"/>
                          </a:rPr>
                          <m:t>𝑹</m:t>
                        </m:r>
                      </m:e>
                      <m:sub>
                        <m:r>
                          <a:rPr lang="en-US" altLang="zh-CN" b="1" i="1">
                            <a:solidFill>
                              <a:prstClr val="black"/>
                            </a:solidFill>
                            <a:latin typeface="Cambria Math" panose="02040503050406030204" pitchFamily="18" charset="0"/>
                            <a:ea typeface="微软雅黑" panose="020B0503020204020204" pitchFamily="34" charset="-122"/>
                          </a:rPr>
                          <m:t>𝟑</m:t>
                        </m:r>
                      </m:sub>
                    </m:sSub>
                    <m:r>
                      <a:rPr lang="en-US" altLang="zh-CN" b="1">
                        <a:solidFill>
                          <a:prstClr val="black"/>
                        </a:solidFill>
                        <a:latin typeface="Cambria Math" panose="02040503050406030204" pitchFamily="18" charset="0"/>
                        <a:ea typeface="微软雅黑" panose="020B0503020204020204" pitchFamily="34" charset="-122"/>
                      </a:rPr>
                      <m:t>=</m:t>
                    </m:r>
                    <m:sSub>
                      <m:sSubPr>
                        <m:ctrlPr>
                          <a:rPr lang="zh-CN" altLang="zh-CN" b="1" i="1">
                            <a:solidFill>
                              <a:prstClr val="black"/>
                            </a:solidFill>
                            <a:latin typeface="Cambria Math" panose="02040503050406030204" pitchFamily="18" charset="0"/>
                            <a:ea typeface="微软雅黑" panose="020B0503020204020204" pitchFamily="34" charset="-122"/>
                          </a:rPr>
                        </m:ctrlPr>
                      </m:sSubPr>
                      <m:e>
                        <m:r>
                          <a:rPr lang="en-US" altLang="zh-CN" b="1" i="1">
                            <a:solidFill>
                              <a:prstClr val="black"/>
                            </a:solidFill>
                            <a:latin typeface="Cambria Math" panose="02040503050406030204" pitchFamily="18" charset="0"/>
                            <a:ea typeface="微软雅黑" panose="020B0503020204020204" pitchFamily="34" charset="-122"/>
                          </a:rPr>
                          <m:t>𝑹</m:t>
                        </m:r>
                      </m:e>
                      <m:sub>
                        <m:r>
                          <a:rPr lang="en-US" altLang="zh-CN" b="1" i="1">
                            <a:solidFill>
                              <a:prstClr val="black"/>
                            </a:solidFill>
                            <a:latin typeface="Cambria Math" panose="02040503050406030204" pitchFamily="18" charset="0"/>
                            <a:ea typeface="微软雅黑" panose="020B0503020204020204" pitchFamily="34" charset="-122"/>
                          </a:rPr>
                          <m:t>𝟐</m:t>
                        </m:r>
                      </m:sub>
                    </m:sSub>
                    <m:sSub>
                      <m:sSubPr>
                        <m:ctrlPr>
                          <a:rPr lang="zh-CN" altLang="zh-CN" b="1" i="1">
                            <a:solidFill>
                              <a:prstClr val="black"/>
                            </a:solidFill>
                            <a:latin typeface="Cambria Math" panose="02040503050406030204" pitchFamily="18" charset="0"/>
                            <a:ea typeface="微软雅黑" panose="020B0503020204020204" pitchFamily="34" charset="-122"/>
                          </a:rPr>
                        </m:ctrlPr>
                      </m:sSubPr>
                      <m:e>
                        <m:r>
                          <a:rPr lang="en-US" altLang="zh-CN" b="1" i="1">
                            <a:solidFill>
                              <a:prstClr val="black"/>
                            </a:solidFill>
                            <a:latin typeface="Cambria Math" panose="02040503050406030204" pitchFamily="18" charset="0"/>
                            <a:ea typeface="微软雅黑" panose="020B0503020204020204" pitchFamily="34" charset="-122"/>
                          </a:rPr>
                          <m:t>𝑹</m:t>
                        </m:r>
                      </m:e>
                      <m:sub>
                        <m:r>
                          <a:rPr lang="en-US" altLang="zh-CN" b="1" i="1">
                            <a:solidFill>
                              <a:prstClr val="black"/>
                            </a:solidFill>
                            <a:latin typeface="Cambria Math" panose="02040503050406030204" pitchFamily="18" charset="0"/>
                            <a:ea typeface="微软雅黑" panose="020B0503020204020204" pitchFamily="34" charset="-122"/>
                          </a:rPr>
                          <m:t>𝟒</m:t>
                        </m:r>
                      </m:sub>
                    </m:sSub>
                  </m:oMath>
                </a14:m>
                <a:r>
                  <a:rPr lang="zh-CN" altLang="en-US" b="1" dirty="0">
                    <a:solidFill>
                      <a:prstClr val="black"/>
                    </a:solidFill>
                    <a:latin typeface="Times New Roman" panose="02020603050405020304" pitchFamily="18" charset="0"/>
                    <a:ea typeface="微软雅黑" panose="020B0503020204020204" pitchFamily="34" charset="-122"/>
                  </a:rPr>
                  <a:t>，并</a:t>
                </a:r>
                <a:r>
                  <a:rPr lang="zh-CN" altLang="zh-CN" b="1" dirty="0">
                    <a:solidFill>
                      <a:prstClr val="black"/>
                    </a:solidFill>
                    <a:latin typeface="Times New Roman" panose="02020603050405020304" pitchFamily="18" charset="0"/>
                    <a:ea typeface="微软雅黑" panose="020B0503020204020204" pitchFamily="34" charset="-122"/>
                  </a:rPr>
                  <a:t>假设桥臂比为</a:t>
                </a:r>
                <a14:m>
                  <m:oMath xmlns:m="http://schemas.openxmlformats.org/officeDocument/2006/math">
                    <m:f>
                      <m:fPr>
                        <m:ctrlPr>
                          <a:rPr lang="zh-CN" altLang="zh-CN" b="1" i="1">
                            <a:solidFill>
                              <a:prstClr val="black"/>
                            </a:solidFill>
                            <a:latin typeface="Cambria Math" panose="02040503050406030204" pitchFamily="18" charset="0"/>
                            <a:ea typeface="微软雅黑" panose="020B0503020204020204" pitchFamily="34" charset="-122"/>
                          </a:rPr>
                        </m:ctrlPr>
                      </m:fPr>
                      <m:num>
                        <m:sSub>
                          <m:sSubPr>
                            <m:ctrlPr>
                              <a:rPr lang="zh-CN" altLang="zh-CN" b="1" i="1">
                                <a:solidFill>
                                  <a:prstClr val="black"/>
                                </a:solidFill>
                                <a:latin typeface="Cambria Math" panose="02040503050406030204" pitchFamily="18" charset="0"/>
                                <a:ea typeface="微软雅黑" panose="020B0503020204020204" pitchFamily="34" charset="-122"/>
                              </a:rPr>
                            </m:ctrlPr>
                          </m:sSubPr>
                          <m:e>
                            <m:r>
                              <a:rPr lang="en-US" altLang="zh-CN" b="1" i="1">
                                <a:solidFill>
                                  <a:prstClr val="black"/>
                                </a:solidFill>
                                <a:latin typeface="Cambria Math" panose="02040503050406030204" pitchFamily="18" charset="0"/>
                                <a:ea typeface="微软雅黑" panose="020B0503020204020204" pitchFamily="34" charset="-122"/>
                              </a:rPr>
                              <m:t>𝑹</m:t>
                            </m:r>
                          </m:e>
                          <m:sub>
                            <m:r>
                              <a:rPr lang="en-US" altLang="zh-CN" b="1" i="1">
                                <a:solidFill>
                                  <a:prstClr val="black"/>
                                </a:solidFill>
                                <a:latin typeface="Cambria Math" panose="02040503050406030204" pitchFamily="18" charset="0"/>
                                <a:ea typeface="微软雅黑" panose="020B0503020204020204" pitchFamily="34" charset="-122"/>
                              </a:rPr>
                              <m:t>𝟐</m:t>
                            </m:r>
                          </m:sub>
                        </m:sSub>
                      </m:num>
                      <m:den>
                        <m:sSub>
                          <m:sSubPr>
                            <m:ctrlPr>
                              <a:rPr lang="zh-CN" altLang="zh-CN" b="1" i="1">
                                <a:solidFill>
                                  <a:prstClr val="black"/>
                                </a:solidFill>
                                <a:latin typeface="Cambria Math" panose="02040503050406030204" pitchFamily="18" charset="0"/>
                                <a:ea typeface="微软雅黑" panose="020B0503020204020204" pitchFamily="34" charset="-122"/>
                              </a:rPr>
                            </m:ctrlPr>
                          </m:sSubPr>
                          <m:e>
                            <m:r>
                              <a:rPr lang="en-US" altLang="zh-CN" b="1" i="1">
                                <a:solidFill>
                                  <a:prstClr val="black"/>
                                </a:solidFill>
                                <a:latin typeface="Cambria Math" panose="02040503050406030204" pitchFamily="18" charset="0"/>
                                <a:ea typeface="微软雅黑" panose="020B0503020204020204" pitchFamily="34" charset="-122"/>
                              </a:rPr>
                              <m:t>𝑹</m:t>
                            </m:r>
                          </m:e>
                          <m:sub>
                            <m:r>
                              <a:rPr lang="en-US" altLang="zh-CN" b="1" i="1">
                                <a:solidFill>
                                  <a:prstClr val="black"/>
                                </a:solidFill>
                                <a:latin typeface="Cambria Math" panose="02040503050406030204" pitchFamily="18" charset="0"/>
                                <a:ea typeface="微软雅黑" panose="020B0503020204020204" pitchFamily="34" charset="-122"/>
                              </a:rPr>
                              <m:t>𝟏</m:t>
                            </m:r>
                          </m:sub>
                        </m:sSub>
                      </m:den>
                    </m:f>
                    <m:r>
                      <a:rPr lang="en-US" altLang="zh-CN" b="1">
                        <a:solidFill>
                          <a:prstClr val="black"/>
                        </a:solidFill>
                        <a:latin typeface="Cambria Math" panose="02040503050406030204" pitchFamily="18" charset="0"/>
                        <a:ea typeface="微软雅黑" panose="020B0503020204020204" pitchFamily="34" charset="-122"/>
                      </a:rPr>
                      <m:t>=</m:t>
                    </m:r>
                    <m:r>
                      <a:rPr lang="en-US" altLang="zh-CN" b="1" i="1">
                        <a:solidFill>
                          <a:prstClr val="black"/>
                        </a:solidFill>
                        <a:latin typeface="Cambria Math" panose="02040503050406030204" pitchFamily="18" charset="0"/>
                        <a:ea typeface="微软雅黑" panose="020B0503020204020204" pitchFamily="34" charset="-122"/>
                      </a:rPr>
                      <m:t>𝒏</m:t>
                    </m:r>
                  </m:oMath>
                </a14:m>
                <a:r>
                  <a:rPr lang="zh-CN" altLang="en-US" b="1" dirty="0">
                    <a:solidFill>
                      <a:prstClr val="black"/>
                    </a:solidFill>
                    <a:latin typeface="Times New Roman" panose="02020603050405020304" pitchFamily="18" charset="0"/>
                    <a:ea typeface="微软雅黑" panose="020B0503020204020204" pitchFamily="34" charset="-122"/>
                  </a:rPr>
                  <a:t>，则有：</a:t>
                </a: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rPr>
                  <a:t>电桥的电压灵敏度定义为：</a:t>
                </a: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r>
                  <a:rPr lang="zh-CN" altLang="en-US" b="1" dirty="0">
                    <a:solidFill>
                      <a:srgbClr val="FF0000"/>
                    </a:solidFill>
                    <a:latin typeface="Times New Roman" panose="02020603050405020304" pitchFamily="18" charset="0"/>
                    <a:ea typeface="微软雅黑" panose="020B0503020204020204" pitchFamily="34" charset="-122"/>
                  </a:rPr>
                  <a:t>电压灵敏度</a:t>
                </a:r>
                <a:r>
                  <a:rPr lang="zh-CN" altLang="en-US" b="1" dirty="0">
                    <a:solidFill>
                      <a:prstClr val="black"/>
                    </a:solidFill>
                    <a:latin typeface="Times New Roman" panose="02020603050405020304" pitchFamily="18" charset="0"/>
                    <a:ea typeface="微软雅黑" panose="020B0503020204020204" pitchFamily="34" charset="-122"/>
                  </a:rPr>
                  <a:t>越</a:t>
                </a:r>
                <a:r>
                  <a:rPr lang="zh-CN" altLang="en-US" b="1" dirty="0">
                    <a:solidFill>
                      <a:srgbClr val="FF0000"/>
                    </a:solidFill>
                    <a:latin typeface="Times New Roman" panose="02020603050405020304" pitchFamily="18" charset="0"/>
                    <a:ea typeface="微软雅黑" panose="020B0503020204020204" pitchFamily="34" charset="-122"/>
                  </a:rPr>
                  <a:t>大</a:t>
                </a:r>
                <a:r>
                  <a:rPr lang="zh-CN" altLang="en-US" b="1" dirty="0">
                    <a:solidFill>
                      <a:prstClr val="black"/>
                    </a:solidFill>
                    <a:latin typeface="Times New Roman" panose="02020603050405020304" pitchFamily="18" charset="0"/>
                    <a:ea typeface="微软雅黑" panose="020B0503020204020204" pitchFamily="34" charset="-122"/>
                  </a:rPr>
                  <a:t>，意味着在</a:t>
                </a:r>
                <a:r>
                  <a:rPr lang="zh-CN" altLang="en-US" b="1" dirty="0">
                    <a:solidFill>
                      <a:srgbClr val="FF0000"/>
                    </a:solidFill>
                    <a:latin typeface="Times New Roman" panose="02020603050405020304" pitchFamily="18" charset="0"/>
                    <a:ea typeface="微软雅黑" panose="020B0503020204020204" pitchFamily="34" charset="-122"/>
                  </a:rPr>
                  <a:t>电阻相对变化</a:t>
                </a:r>
                <a:r>
                  <a:rPr lang="zh-CN" altLang="en-US" b="1" dirty="0">
                    <a:solidFill>
                      <a:prstClr val="black"/>
                    </a:solidFill>
                    <a:latin typeface="Times New Roman" panose="02020603050405020304" pitchFamily="18" charset="0"/>
                    <a:ea typeface="微软雅黑" panose="020B0503020204020204" pitchFamily="34" charset="-122"/>
                  </a:rPr>
                  <a:t>保持</a:t>
                </a:r>
                <a:r>
                  <a:rPr lang="zh-CN" altLang="en-US" b="1" dirty="0">
                    <a:solidFill>
                      <a:srgbClr val="FF0000"/>
                    </a:solidFill>
                    <a:latin typeface="Times New Roman" panose="02020603050405020304" pitchFamily="18" charset="0"/>
                    <a:ea typeface="微软雅黑" panose="020B0503020204020204" pitchFamily="34" charset="-122"/>
                  </a:rPr>
                  <a:t>不变</a:t>
                </a:r>
                <a:r>
                  <a:rPr lang="zh-CN" altLang="en-US" b="1" dirty="0">
                    <a:solidFill>
                      <a:prstClr val="black"/>
                    </a:solidFill>
                    <a:latin typeface="Times New Roman" panose="02020603050405020304" pitchFamily="18" charset="0"/>
                    <a:ea typeface="微软雅黑" panose="020B0503020204020204" pitchFamily="34" charset="-122"/>
                  </a:rPr>
                  <a:t>的情况下，电桥的</a:t>
                </a:r>
                <a:r>
                  <a:rPr lang="zh-CN" altLang="en-US" b="1" dirty="0">
                    <a:solidFill>
                      <a:srgbClr val="FF0000"/>
                    </a:solidFill>
                    <a:latin typeface="Times New Roman" panose="02020603050405020304" pitchFamily="18" charset="0"/>
                    <a:ea typeface="微软雅黑" panose="020B0503020204020204" pitchFamily="34" charset="-122"/>
                  </a:rPr>
                  <a:t>输出电压会更大</a:t>
                </a:r>
                <a:r>
                  <a:rPr lang="zh-CN" altLang="en-US" b="1" dirty="0">
                    <a:solidFill>
                      <a:prstClr val="black"/>
                    </a:solidFill>
                    <a:latin typeface="Times New Roman" panose="02020603050405020304" pitchFamily="18" charset="0"/>
                    <a:ea typeface="微软雅黑" panose="020B0503020204020204" pitchFamily="34" charset="-122"/>
                  </a:rPr>
                  <a:t>；</a:t>
                </a:r>
                <a:endParaRPr lang="en-US" altLang="zh-CN" b="1" dirty="0">
                  <a:solidFill>
                    <a:prstClr val="black"/>
                  </a:solidFill>
                  <a:latin typeface="Times New Roman" panose="02020603050405020304" pitchFamily="18" charset="0"/>
                  <a:ea typeface="微软雅黑" panose="020B0503020204020204" pitchFamily="34" charset="-122"/>
                </a:endParaRPr>
              </a:p>
            </p:txBody>
          </p:sp>
        </mc:Choice>
        <mc:Fallback xmlns="">
          <p:sp>
            <p:nvSpPr>
              <p:cNvPr id="7" name="矩形 6"/>
              <p:cNvSpPr>
                <a:spLocks noRot="1" noChangeAspect="1" noMove="1" noResize="1" noEditPoints="1" noAdjustHandles="1" noChangeArrowheads="1" noChangeShapeType="1" noTextEdit="1"/>
              </p:cNvSpPr>
              <p:nvPr/>
            </p:nvSpPr>
            <p:spPr>
              <a:xfrm>
                <a:off x="246211" y="1736685"/>
                <a:ext cx="8686800" cy="3004862"/>
              </a:xfrm>
              <a:prstGeom prst="rect">
                <a:avLst/>
              </a:prstGeom>
              <a:blipFill>
                <a:blip r:embed="rId3"/>
                <a:stretch>
                  <a:fillRect l="-280" t="-604" b="-1207"/>
                </a:stretch>
              </a:blipFill>
            </p:spPr>
            <p:txBody>
              <a:bodyPr/>
              <a:lstStyle/>
              <a:p>
                <a:r>
                  <a:rPr lang="zh-CN" altLang="en-US">
                    <a:noFill/>
                  </a:rPr>
                  <a:t> </a:t>
                </a:r>
              </a:p>
            </p:txBody>
          </p:sp>
        </mc:Fallback>
      </mc:AlternateContent>
      <p:sp>
        <p:nvSpPr>
          <p:cNvPr id="8" name="矩形 7"/>
          <p:cNvSpPr/>
          <p:nvPr/>
        </p:nvSpPr>
        <p:spPr>
          <a:xfrm>
            <a:off x="899592" y="1233797"/>
            <a:ext cx="1656184" cy="369332"/>
          </a:xfrm>
          <a:prstGeom prst="rect">
            <a:avLst/>
          </a:prstGeom>
          <a:ln>
            <a:solidFill>
              <a:schemeClr val="accent3">
                <a:lumMod val="75000"/>
              </a:schemeClr>
            </a:solidFill>
          </a:ln>
        </p:spPr>
        <p:style>
          <a:lnRef idx="2">
            <a:schemeClr val="accent3"/>
          </a:lnRef>
          <a:fillRef idx="1">
            <a:schemeClr val="lt1"/>
          </a:fillRef>
          <a:effectRef idx="0">
            <a:schemeClr val="accent3"/>
          </a:effectRef>
          <a:fontRef idx="minor">
            <a:schemeClr val="dk1"/>
          </a:fontRef>
        </p:style>
        <p:txBody>
          <a:bodyPr wrap="square">
            <a:spAutoFit/>
          </a:bodyPr>
          <a:lstStyle/>
          <a:p>
            <a:pPr lvl="0" algn="ct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电压灵敏度</a:t>
            </a:r>
          </a:p>
        </p:txBody>
      </p:sp>
      <p:sp>
        <p:nvSpPr>
          <p:cNvPr id="9" name="七角星 8"/>
          <p:cNvSpPr/>
          <p:nvPr/>
        </p:nvSpPr>
        <p:spPr>
          <a:xfrm>
            <a:off x="395536" y="987574"/>
            <a:ext cx="648072" cy="576064"/>
          </a:xfrm>
          <a:prstGeom prst="star7">
            <a:avLst/>
          </a:prstGeom>
          <a:solidFill>
            <a:schemeClr val="accent3">
              <a:lumMod val="40000"/>
              <a:lumOff val="60000"/>
            </a:schemeClr>
          </a:solidFill>
          <a:ln>
            <a:solidFill>
              <a:schemeClr val="accent3">
                <a:lumMod val="75000"/>
              </a:schemeClr>
            </a:solidFill>
          </a:ln>
          <a:scene3d>
            <a:camera prst="orthographicFront"/>
            <a:lightRig rig="threePt" dir="t"/>
          </a:scene3d>
          <a:sp3d>
            <a:bevelT w="152400" h="50800" prst="softRound"/>
          </a:sp3d>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CN" sz="2800" b="1" dirty="0">
                <a:latin typeface="Times New Roman" panose="02020603050405020304" pitchFamily="18" charset="0"/>
                <a:ea typeface="微软雅黑" panose="020B0503020204020204" pitchFamily="34" charset="-122"/>
                <a:sym typeface="Times New Roman" panose="02020603050405020304" pitchFamily="18" charset="0"/>
              </a:rPr>
              <a:t>2</a:t>
            </a:r>
            <a:endParaRPr lang="zh-CN" altLang="en-US" sz="2800" b="1" dirty="0">
              <a:latin typeface="Times New Roman" panose="02020603050405020304" pitchFamily="18" charset="0"/>
              <a:ea typeface="微软雅黑" panose="020B0503020204020204" pitchFamily="34" charset="-122"/>
              <a:sym typeface="Times New Roman" panose="02020603050405020304" pitchFamily="18" charset="0"/>
            </a:endParaRPr>
          </a:p>
        </p:txBody>
      </p:sp>
      <mc:AlternateContent xmlns:mc="http://schemas.openxmlformats.org/markup-compatibility/2006" xmlns:a14="http://schemas.microsoft.com/office/drawing/2010/main">
        <mc:Choice Requires="a14">
          <p:sp>
            <p:nvSpPr>
              <p:cNvPr id="2" name="矩形 1"/>
              <p:cNvSpPr/>
              <p:nvPr/>
            </p:nvSpPr>
            <p:spPr>
              <a:xfrm>
                <a:off x="3383868" y="2499742"/>
                <a:ext cx="2374946" cy="6572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b="1" i="1" smtClean="0">
                              <a:solidFill>
                                <a:srgbClr val="FF0000"/>
                              </a:solidFill>
                              <a:latin typeface="Cambria Math" panose="02040503050406030204" pitchFamily="18" charset="0"/>
                            </a:rPr>
                          </m:ctrlPr>
                        </m:sSubPr>
                        <m:e>
                          <m:r>
                            <a:rPr lang="zh-CN" altLang="en-US" b="1" i="1">
                              <a:solidFill>
                                <a:srgbClr val="FF0000"/>
                              </a:solidFill>
                              <a:latin typeface="Cambria Math" panose="02040503050406030204" pitchFamily="18" charset="0"/>
                            </a:rPr>
                            <m:t>𝒆</m:t>
                          </m:r>
                        </m:e>
                        <m:sub>
                          <m:r>
                            <a:rPr lang="zh-CN" altLang="en-US" b="1" i="1">
                              <a:solidFill>
                                <a:srgbClr val="FF0000"/>
                              </a:solidFill>
                              <a:latin typeface="Cambria Math" panose="02040503050406030204" pitchFamily="18" charset="0"/>
                            </a:rPr>
                            <m:t>𝒚</m:t>
                          </m:r>
                        </m:sub>
                      </m:sSub>
                      <m:r>
                        <a:rPr lang="zh-CN" altLang="en-US" b="1" i="0">
                          <a:solidFill>
                            <a:srgbClr val="FF0000"/>
                          </a:solidFill>
                          <a:latin typeface="Cambria Math" panose="02040503050406030204" pitchFamily="18" charset="0"/>
                        </a:rPr>
                        <m:t>=</m:t>
                      </m:r>
                      <m:sSub>
                        <m:sSubPr>
                          <m:ctrlPr>
                            <a:rPr lang="zh-CN" altLang="en-US" b="1" i="1">
                              <a:solidFill>
                                <a:srgbClr val="FF0000"/>
                              </a:solidFill>
                              <a:latin typeface="Cambria Math" panose="02040503050406030204" pitchFamily="18" charset="0"/>
                            </a:rPr>
                          </m:ctrlPr>
                        </m:sSubPr>
                        <m:e>
                          <m:r>
                            <a:rPr lang="zh-CN" altLang="en-US" b="1" i="1">
                              <a:solidFill>
                                <a:srgbClr val="FF0000"/>
                              </a:solidFill>
                              <a:latin typeface="Cambria Math" panose="02040503050406030204" pitchFamily="18" charset="0"/>
                            </a:rPr>
                            <m:t>𝒆</m:t>
                          </m:r>
                        </m:e>
                        <m:sub>
                          <m:r>
                            <a:rPr lang="zh-CN" altLang="en-US" b="1" i="0">
                              <a:solidFill>
                                <a:srgbClr val="FF0000"/>
                              </a:solidFill>
                              <a:latin typeface="Cambria Math" panose="02040503050406030204" pitchFamily="18" charset="0"/>
                            </a:rPr>
                            <m:t>𝟎</m:t>
                          </m:r>
                        </m:sub>
                      </m:sSub>
                      <m:f>
                        <m:fPr>
                          <m:ctrlPr>
                            <a:rPr lang="zh-CN" altLang="en-US" b="1" i="1">
                              <a:solidFill>
                                <a:srgbClr val="FF0000"/>
                              </a:solidFill>
                              <a:latin typeface="Cambria Math" panose="02040503050406030204" pitchFamily="18" charset="0"/>
                            </a:rPr>
                          </m:ctrlPr>
                        </m:fPr>
                        <m:num>
                          <m:r>
                            <a:rPr lang="zh-CN" altLang="en-US" b="1" i="1">
                              <a:solidFill>
                                <a:srgbClr val="FF0000"/>
                              </a:solidFill>
                              <a:latin typeface="Cambria Math" panose="02040503050406030204" pitchFamily="18" charset="0"/>
                            </a:rPr>
                            <m:t>𝒏</m:t>
                          </m:r>
                        </m:num>
                        <m:den>
                          <m:sSup>
                            <m:sSupPr>
                              <m:ctrlPr>
                                <a:rPr lang="zh-CN" altLang="en-US" b="1" i="1">
                                  <a:solidFill>
                                    <a:srgbClr val="FF0000"/>
                                  </a:solidFill>
                                  <a:latin typeface="Cambria Math" panose="02040503050406030204" pitchFamily="18" charset="0"/>
                                </a:rPr>
                              </m:ctrlPr>
                            </m:sSupPr>
                            <m:e>
                              <m:d>
                                <m:dPr>
                                  <m:ctrlPr>
                                    <a:rPr lang="zh-CN" altLang="en-US" b="1" i="1">
                                      <a:solidFill>
                                        <a:srgbClr val="FF0000"/>
                                      </a:solidFill>
                                      <a:latin typeface="Cambria Math" panose="02040503050406030204" pitchFamily="18" charset="0"/>
                                    </a:rPr>
                                  </m:ctrlPr>
                                </m:dPr>
                                <m:e>
                                  <m:r>
                                    <a:rPr lang="zh-CN" altLang="en-US" b="1" i="0">
                                      <a:solidFill>
                                        <a:srgbClr val="FF0000"/>
                                      </a:solidFill>
                                      <a:latin typeface="Cambria Math" panose="02040503050406030204" pitchFamily="18" charset="0"/>
                                    </a:rPr>
                                    <m:t>𝟏</m:t>
                                  </m:r>
                                  <m:r>
                                    <a:rPr lang="zh-CN" altLang="en-US" b="1" i="0">
                                      <a:solidFill>
                                        <a:srgbClr val="FF0000"/>
                                      </a:solidFill>
                                      <a:latin typeface="Cambria Math" panose="02040503050406030204" pitchFamily="18" charset="0"/>
                                    </a:rPr>
                                    <m:t>+</m:t>
                                  </m:r>
                                  <m:r>
                                    <a:rPr lang="zh-CN" altLang="en-US" b="1" i="1">
                                      <a:solidFill>
                                        <a:srgbClr val="FF0000"/>
                                      </a:solidFill>
                                      <a:latin typeface="Cambria Math" panose="02040503050406030204" pitchFamily="18" charset="0"/>
                                    </a:rPr>
                                    <m:t>𝒏</m:t>
                                  </m:r>
                                </m:e>
                              </m:d>
                            </m:e>
                            <m:sup>
                              <m:r>
                                <a:rPr lang="zh-CN" altLang="en-US" b="1" i="0">
                                  <a:solidFill>
                                    <a:srgbClr val="FF0000"/>
                                  </a:solidFill>
                                  <a:latin typeface="Cambria Math" panose="02040503050406030204" pitchFamily="18" charset="0"/>
                                </a:rPr>
                                <m:t>𝟐</m:t>
                              </m:r>
                            </m:sup>
                          </m:sSup>
                        </m:den>
                      </m:f>
                      <m:f>
                        <m:fPr>
                          <m:ctrlPr>
                            <a:rPr lang="zh-CN" altLang="en-US" b="1" i="1">
                              <a:solidFill>
                                <a:srgbClr val="FF0000"/>
                              </a:solidFill>
                              <a:latin typeface="Cambria Math" panose="02040503050406030204" pitchFamily="18" charset="0"/>
                            </a:rPr>
                          </m:ctrlPr>
                        </m:fPr>
                        <m:num>
                          <m:r>
                            <a:rPr lang="zh-CN" altLang="en-US" b="1" i="0">
                              <a:solidFill>
                                <a:srgbClr val="FF0000"/>
                              </a:solidFill>
                              <a:latin typeface="Cambria Math" panose="02040503050406030204" pitchFamily="18" charset="0"/>
                            </a:rPr>
                            <m:t>𝚫</m:t>
                          </m:r>
                          <m:sSub>
                            <m:sSubPr>
                              <m:ctrlPr>
                                <a:rPr lang="zh-CN" altLang="en-US" b="1" i="1">
                                  <a:solidFill>
                                    <a:srgbClr val="FF0000"/>
                                  </a:solidFill>
                                  <a:latin typeface="Cambria Math" panose="02040503050406030204" pitchFamily="18" charset="0"/>
                                </a:rPr>
                              </m:ctrlPr>
                            </m:sSubPr>
                            <m:e>
                              <m:r>
                                <a:rPr lang="zh-CN" altLang="en-US" b="1" i="1">
                                  <a:solidFill>
                                    <a:srgbClr val="FF0000"/>
                                  </a:solidFill>
                                  <a:latin typeface="Cambria Math" panose="02040503050406030204" pitchFamily="18" charset="0"/>
                                </a:rPr>
                                <m:t>𝑹</m:t>
                              </m:r>
                            </m:e>
                            <m:sub>
                              <m:r>
                                <a:rPr lang="zh-CN" altLang="en-US" b="1" i="0">
                                  <a:solidFill>
                                    <a:srgbClr val="FF0000"/>
                                  </a:solidFill>
                                  <a:latin typeface="Cambria Math" panose="02040503050406030204" pitchFamily="18" charset="0"/>
                                </a:rPr>
                                <m:t>𝟏</m:t>
                              </m:r>
                            </m:sub>
                          </m:sSub>
                        </m:num>
                        <m:den>
                          <m:sSub>
                            <m:sSubPr>
                              <m:ctrlPr>
                                <a:rPr lang="zh-CN" altLang="en-US" b="1" i="1">
                                  <a:solidFill>
                                    <a:srgbClr val="FF0000"/>
                                  </a:solidFill>
                                  <a:latin typeface="Cambria Math" panose="02040503050406030204" pitchFamily="18" charset="0"/>
                                </a:rPr>
                              </m:ctrlPr>
                            </m:sSubPr>
                            <m:e>
                              <m:r>
                                <a:rPr lang="zh-CN" altLang="en-US" b="1" i="1">
                                  <a:solidFill>
                                    <a:srgbClr val="FF0000"/>
                                  </a:solidFill>
                                  <a:latin typeface="Cambria Math" panose="02040503050406030204" pitchFamily="18" charset="0"/>
                                </a:rPr>
                                <m:t>𝑹</m:t>
                              </m:r>
                            </m:e>
                            <m:sub>
                              <m:r>
                                <a:rPr lang="zh-CN" altLang="en-US" b="1" i="0">
                                  <a:solidFill>
                                    <a:srgbClr val="FF0000"/>
                                  </a:solidFill>
                                  <a:latin typeface="Cambria Math" panose="02040503050406030204" pitchFamily="18" charset="0"/>
                                </a:rPr>
                                <m:t>𝟏</m:t>
                              </m:r>
                            </m:sub>
                          </m:sSub>
                        </m:den>
                      </m:f>
                    </m:oMath>
                  </m:oMathPara>
                </a14:m>
                <a:endParaRPr lang="zh-CN" altLang="en-US" b="1" dirty="0"/>
              </a:p>
            </p:txBody>
          </p:sp>
        </mc:Choice>
        <mc:Fallback xmlns="">
          <p:sp>
            <p:nvSpPr>
              <p:cNvPr id="2" name="矩形 1"/>
              <p:cNvSpPr>
                <a:spLocks noRot="1" noChangeAspect="1" noMove="1" noResize="1" noEditPoints="1" noAdjustHandles="1" noChangeArrowheads="1" noChangeShapeType="1" noTextEdit="1"/>
              </p:cNvSpPr>
              <p:nvPr/>
            </p:nvSpPr>
            <p:spPr>
              <a:xfrm>
                <a:off x="3383868" y="2499742"/>
                <a:ext cx="2374946" cy="657231"/>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矩形 2"/>
              <p:cNvSpPr/>
              <p:nvPr/>
            </p:nvSpPr>
            <p:spPr>
              <a:xfrm>
                <a:off x="3023828" y="3492827"/>
                <a:ext cx="3100592" cy="62709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b="1" i="1" smtClean="0">
                              <a:solidFill>
                                <a:srgbClr val="FF0000"/>
                              </a:solidFill>
                              <a:latin typeface="Cambria Math" panose="02040503050406030204" pitchFamily="18" charset="0"/>
                            </a:rPr>
                          </m:ctrlPr>
                        </m:sSubPr>
                        <m:e>
                          <m:r>
                            <a:rPr lang="zh-CN" altLang="en-US" b="1" i="1">
                              <a:solidFill>
                                <a:srgbClr val="FF0000"/>
                              </a:solidFill>
                              <a:latin typeface="Cambria Math" panose="02040503050406030204" pitchFamily="18" charset="0"/>
                            </a:rPr>
                            <m:t>𝑺</m:t>
                          </m:r>
                        </m:e>
                        <m:sub>
                          <m:r>
                            <a:rPr lang="zh-CN" altLang="en-US" b="1" i="1">
                              <a:solidFill>
                                <a:srgbClr val="FF0000"/>
                              </a:solidFill>
                              <a:latin typeface="Cambria Math" panose="02040503050406030204" pitchFamily="18" charset="0"/>
                            </a:rPr>
                            <m:t>𝑼</m:t>
                          </m:r>
                        </m:sub>
                      </m:sSub>
                      <m:r>
                        <a:rPr lang="zh-CN" altLang="en-US" b="1" i="0" smtClean="0">
                          <a:solidFill>
                            <a:schemeClr val="tx1"/>
                          </a:solidFill>
                          <a:latin typeface="Cambria Math" panose="02040503050406030204" pitchFamily="18" charset="0"/>
                        </a:rPr>
                        <m:t>=</m:t>
                      </m:r>
                      <m:f>
                        <m:fPr>
                          <m:ctrlPr>
                            <a:rPr lang="zh-CN" altLang="en-US" b="1" i="1" smtClean="0">
                              <a:solidFill>
                                <a:schemeClr val="tx1"/>
                              </a:solidFill>
                              <a:latin typeface="Cambria Math" panose="02040503050406030204" pitchFamily="18" charset="0"/>
                            </a:rPr>
                          </m:ctrlPr>
                        </m:fPr>
                        <m:num>
                          <m:sSub>
                            <m:sSubPr>
                              <m:ctrlPr>
                                <a:rPr lang="zh-CN" altLang="en-US" b="1" i="1">
                                  <a:solidFill>
                                    <a:schemeClr val="tx1"/>
                                  </a:solidFill>
                                  <a:latin typeface="Cambria Math" panose="02040503050406030204" pitchFamily="18" charset="0"/>
                                </a:rPr>
                              </m:ctrlPr>
                            </m:sSubPr>
                            <m:e>
                              <m:r>
                                <a:rPr lang="zh-CN" altLang="en-US" b="1" i="1">
                                  <a:solidFill>
                                    <a:schemeClr val="tx1"/>
                                  </a:solidFill>
                                  <a:latin typeface="Cambria Math" panose="02040503050406030204" pitchFamily="18" charset="0"/>
                                </a:rPr>
                                <m:t>𝒆</m:t>
                              </m:r>
                            </m:e>
                            <m:sub>
                              <m:r>
                                <a:rPr lang="zh-CN" altLang="en-US" b="1" i="1">
                                  <a:solidFill>
                                    <a:schemeClr val="tx1"/>
                                  </a:solidFill>
                                  <a:latin typeface="Cambria Math" panose="02040503050406030204" pitchFamily="18" charset="0"/>
                                </a:rPr>
                                <m:t>𝒚</m:t>
                              </m:r>
                            </m:sub>
                          </m:sSub>
                        </m:num>
                        <m:den>
                          <m:r>
                            <a:rPr lang="zh-CN" altLang="en-US" b="1" i="0">
                              <a:solidFill>
                                <a:schemeClr val="tx1"/>
                              </a:solidFill>
                              <a:latin typeface="Cambria Math" panose="02040503050406030204" pitchFamily="18" charset="0"/>
                            </a:rPr>
                            <m:t>𝚫</m:t>
                          </m:r>
                          <m:f>
                            <m:fPr>
                              <m:type m:val="lin"/>
                              <m:ctrlPr>
                                <a:rPr lang="zh-CN" altLang="en-US" b="1" i="1">
                                  <a:solidFill>
                                    <a:schemeClr val="tx1"/>
                                  </a:solidFill>
                                  <a:latin typeface="Cambria Math" panose="02040503050406030204" pitchFamily="18" charset="0"/>
                                </a:rPr>
                              </m:ctrlPr>
                            </m:fPr>
                            <m:num>
                              <m:sSub>
                                <m:sSubPr>
                                  <m:ctrlPr>
                                    <a:rPr lang="zh-CN" altLang="en-US" b="1" i="1">
                                      <a:solidFill>
                                        <a:schemeClr val="tx1"/>
                                      </a:solidFill>
                                      <a:latin typeface="Cambria Math" panose="02040503050406030204" pitchFamily="18" charset="0"/>
                                    </a:rPr>
                                  </m:ctrlPr>
                                </m:sSubPr>
                                <m:e>
                                  <m:r>
                                    <a:rPr lang="zh-CN" altLang="en-US" b="1" i="1">
                                      <a:solidFill>
                                        <a:schemeClr val="tx1"/>
                                      </a:solidFill>
                                      <a:latin typeface="Cambria Math" panose="02040503050406030204" pitchFamily="18" charset="0"/>
                                    </a:rPr>
                                    <m:t>𝑹</m:t>
                                  </m:r>
                                </m:e>
                                <m:sub>
                                  <m:r>
                                    <a:rPr lang="zh-CN" altLang="en-US" b="1" i="0">
                                      <a:solidFill>
                                        <a:schemeClr val="tx1"/>
                                      </a:solidFill>
                                      <a:latin typeface="Cambria Math" panose="02040503050406030204" pitchFamily="18" charset="0"/>
                                    </a:rPr>
                                    <m:t>𝟏</m:t>
                                  </m:r>
                                </m:sub>
                              </m:sSub>
                            </m:num>
                            <m:den>
                              <m:sSub>
                                <m:sSubPr>
                                  <m:ctrlPr>
                                    <a:rPr lang="zh-CN" altLang="en-US" b="1" i="1">
                                      <a:solidFill>
                                        <a:schemeClr val="tx1"/>
                                      </a:solidFill>
                                      <a:latin typeface="Cambria Math" panose="02040503050406030204" pitchFamily="18" charset="0"/>
                                    </a:rPr>
                                  </m:ctrlPr>
                                </m:sSubPr>
                                <m:e>
                                  <m:r>
                                    <a:rPr lang="zh-CN" altLang="en-US" b="1" i="1">
                                      <a:solidFill>
                                        <a:schemeClr val="tx1"/>
                                      </a:solidFill>
                                      <a:latin typeface="Cambria Math" panose="02040503050406030204" pitchFamily="18" charset="0"/>
                                    </a:rPr>
                                    <m:t>𝑹</m:t>
                                  </m:r>
                                </m:e>
                                <m:sub>
                                  <m:r>
                                    <a:rPr lang="zh-CN" altLang="en-US" b="1" i="0">
                                      <a:solidFill>
                                        <a:schemeClr val="tx1"/>
                                      </a:solidFill>
                                      <a:latin typeface="Cambria Math" panose="02040503050406030204" pitchFamily="18" charset="0"/>
                                    </a:rPr>
                                    <m:t>𝟏</m:t>
                                  </m:r>
                                </m:sub>
                              </m:sSub>
                            </m:den>
                          </m:f>
                        </m:den>
                      </m:f>
                      <m:r>
                        <a:rPr lang="zh-CN" altLang="en-US" b="1" i="0">
                          <a:solidFill>
                            <a:srgbClr val="FF0000"/>
                          </a:solidFill>
                          <a:latin typeface="Cambria Math" panose="02040503050406030204" pitchFamily="18" charset="0"/>
                        </a:rPr>
                        <m:t>=</m:t>
                      </m:r>
                      <m:sSub>
                        <m:sSubPr>
                          <m:ctrlPr>
                            <a:rPr lang="zh-CN" altLang="en-US" b="1" i="1">
                              <a:solidFill>
                                <a:srgbClr val="FF0000"/>
                              </a:solidFill>
                              <a:latin typeface="Cambria Math" panose="02040503050406030204" pitchFamily="18" charset="0"/>
                            </a:rPr>
                          </m:ctrlPr>
                        </m:sSubPr>
                        <m:e>
                          <m:r>
                            <a:rPr lang="zh-CN" altLang="en-US" b="1" i="1">
                              <a:solidFill>
                                <a:srgbClr val="FF0000"/>
                              </a:solidFill>
                              <a:latin typeface="Cambria Math" panose="02040503050406030204" pitchFamily="18" charset="0"/>
                            </a:rPr>
                            <m:t>𝒆</m:t>
                          </m:r>
                        </m:e>
                        <m:sub>
                          <m:r>
                            <a:rPr lang="zh-CN" altLang="en-US" b="1" i="0">
                              <a:solidFill>
                                <a:srgbClr val="FF0000"/>
                              </a:solidFill>
                              <a:latin typeface="Cambria Math" panose="02040503050406030204" pitchFamily="18" charset="0"/>
                            </a:rPr>
                            <m:t>𝟎</m:t>
                          </m:r>
                        </m:sub>
                      </m:sSub>
                      <m:f>
                        <m:fPr>
                          <m:ctrlPr>
                            <a:rPr lang="zh-CN" altLang="en-US" b="1" i="1">
                              <a:solidFill>
                                <a:srgbClr val="FF0000"/>
                              </a:solidFill>
                              <a:latin typeface="Cambria Math" panose="02040503050406030204" pitchFamily="18" charset="0"/>
                            </a:rPr>
                          </m:ctrlPr>
                        </m:fPr>
                        <m:num>
                          <m:r>
                            <a:rPr lang="zh-CN" altLang="en-US" b="1" i="1">
                              <a:solidFill>
                                <a:srgbClr val="FF0000"/>
                              </a:solidFill>
                              <a:latin typeface="Cambria Math" panose="02040503050406030204" pitchFamily="18" charset="0"/>
                            </a:rPr>
                            <m:t>𝒏</m:t>
                          </m:r>
                        </m:num>
                        <m:den>
                          <m:sSup>
                            <m:sSupPr>
                              <m:ctrlPr>
                                <a:rPr lang="zh-CN" altLang="en-US" b="1" i="1">
                                  <a:solidFill>
                                    <a:srgbClr val="FF0000"/>
                                  </a:solidFill>
                                  <a:latin typeface="Cambria Math" panose="02040503050406030204" pitchFamily="18" charset="0"/>
                                </a:rPr>
                              </m:ctrlPr>
                            </m:sSupPr>
                            <m:e>
                              <m:d>
                                <m:dPr>
                                  <m:ctrlPr>
                                    <a:rPr lang="zh-CN" altLang="en-US" b="1" i="1">
                                      <a:solidFill>
                                        <a:srgbClr val="FF0000"/>
                                      </a:solidFill>
                                      <a:latin typeface="Cambria Math" panose="02040503050406030204" pitchFamily="18" charset="0"/>
                                    </a:rPr>
                                  </m:ctrlPr>
                                </m:dPr>
                                <m:e>
                                  <m:r>
                                    <a:rPr lang="zh-CN" altLang="en-US" b="1" i="0">
                                      <a:solidFill>
                                        <a:srgbClr val="FF0000"/>
                                      </a:solidFill>
                                      <a:latin typeface="Cambria Math" panose="02040503050406030204" pitchFamily="18" charset="0"/>
                                    </a:rPr>
                                    <m:t>𝟏</m:t>
                                  </m:r>
                                  <m:r>
                                    <a:rPr lang="zh-CN" altLang="en-US" b="1" i="0">
                                      <a:solidFill>
                                        <a:srgbClr val="FF0000"/>
                                      </a:solidFill>
                                      <a:latin typeface="Cambria Math" panose="02040503050406030204" pitchFamily="18" charset="0"/>
                                    </a:rPr>
                                    <m:t>+</m:t>
                                  </m:r>
                                  <m:r>
                                    <a:rPr lang="zh-CN" altLang="en-US" b="1" i="1">
                                      <a:solidFill>
                                        <a:srgbClr val="FF0000"/>
                                      </a:solidFill>
                                      <a:latin typeface="Cambria Math" panose="02040503050406030204" pitchFamily="18" charset="0"/>
                                    </a:rPr>
                                    <m:t>𝒏</m:t>
                                  </m:r>
                                </m:e>
                              </m:d>
                            </m:e>
                            <m:sup>
                              <m:r>
                                <a:rPr lang="zh-CN" altLang="en-US" b="1" i="0">
                                  <a:solidFill>
                                    <a:srgbClr val="FF0000"/>
                                  </a:solidFill>
                                  <a:latin typeface="Cambria Math" panose="02040503050406030204" pitchFamily="18" charset="0"/>
                                </a:rPr>
                                <m:t>𝟐</m:t>
                              </m:r>
                            </m:sup>
                          </m:sSup>
                        </m:den>
                      </m:f>
                    </m:oMath>
                  </m:oMathPara>
                </a14:m>
                <a:endParaRPr lang="zh-CN" altLang="en-US" b="1" dirty="0"/>
              </a:p>
            </p:txBody>
          </p:sp>
        </mc:Choice>
        <mc:Fallback xmlns="">
          <p:sp>
            <p:nvSpPr>
              <p:cNvPr id="3" name="矩形 2"/>
              <p:cNvSpPr>
                <a:spLocks noRot="1" noChangeAspect="1" noMove="1" noResize="1" noEditPoints="1" noAdjustHandles="1" noChangeArrowheads="1" noChangeShapeType="1" noTextEdit="1"/>
              </p:cNvSpPr>
              <p:nvPr/>
            </p:nvSpPr>
            <p:spPr>
              <a:xfrm>
                <a:off x="3023828" y="3492827"/>
                <a:ext cx="3100592" cy="627095"/>
              </a:xfrm>
              <a:prstGeom prst="rect">
                <a:avLst/>
              </a:prstGeom>
              <a:blipFill>
                <a:blip r:embed="rId5"/>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819841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2" y="411510"/>
            <a:ext cx="2483766"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4" name="矩形 13"/>
          <p:cNvSpPr/>
          <p:nvPr/>
        </p:nvSpPr>
        <p:spPr>
          <a:xfrm>
            <a:off x="71500" y="434685"/>
            <a:ext cx="2262158" cy="461665"/>
          </a:xfrm>
          <a:prstGeom prst="rect">
            <a:avLst/>
          </a:prstGeom>
        </p:spPr>
        <p:txBody>
          <a:bodyPr wrap="none">
            <a:spAutoFit/>
          </a:bodyPr>
          <a:lstStyle/>
          <a:p>
            <a:r>
              <a:rPr lang="en-US" altLang="zh-CN" sz="2400" b="1" dirty="0">
                <a:solidFill>
                  <a:schemeClr val="bg1"/>
                </a:solidFill>
                <a:latin typeface="Times New Roman" panose="02020603050405020304" pitchFamily="18" charset="0"/>
                <a:ea typeface="微软雅黑" pitchFamily="34" charset="-122"/>
                <a:sym typeface="Times New Roman" panose="02020603050405020304" pitchFamily="18" charset="0"/>
              </a:rPr>
              <a:t> 4.1.1 </a:t>
            </a:r>
            <a:r>
              <a:rPr lang="zh-CN" altLang="en-US" sz="2400" b="1" dirty="0">
                <a:solidFill>
                  <a:schemeClr val="bg1"/>
                </a:solidFill>
                <a:latin typeface="Times New Roman" panose="02020603050405020304" pitchFamily="18" charset="0"/>
                <a:ea typeface="微软雅黑" pitchFamily="34" charset="-122"/>
                <a:sym typeface="Times New Roman" panose="02020603050405020304" pitchFamily="18" charset="0"/>
              </a:rPr>
              <a:t>直流电桥</a:t>
            </a:r>
          </a:p>
        </p:txBody>
      </p:sp>
      <mc:AlternateContent xmlns:mc="http://schemas.openxmlformats.org/markup-compatibility/2006" xmlns:a14="http://schemas.microsoft.com/office/drawing/2010/main">
        <mc:Choice Requires="a14">
          <p:sp>
            <p:nvSpPr>
              <p:cNvPr id="7" name="矩形 6"/>
              <p:cNvSpPr/>
              <p:nvPr/>
            </p:nvSpPr>
            <p:spPr>
              <a:xfrm>
                <a:off x="246211" y="1736685"/>
                <a:ext cx="8686800" cy="2974725"/>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marL="285750" indent="-285750">
                  <a:lnSpc>
                    <a:spcPct val="110000"/>
                  </a:lnSpc>
                  <a:buClr>
                    <a:schemeClr val="accent3">
                      <a:lumMod val="75000"/>
                    </a:schemeClr>
                  </a:buClr>
                  <a:buFont typeface="Wingdings" pitchFamily="2" charset="2"/>
                  <a:buChar char="Ø"/>
                </a:pPr>
                <a:r>
                  <a:rPr lang="zh-CN" altLang="en-US" b="1" dirty="0">
                    <a:solidFill>
                      <a:prstClr val="black"/>
                    </a:solidFill>
                    <a:latin typeface="Times New Roman" panose="02020603050405020304" pitchFamily="18" charset="0"/>
                    <a:ea typeface="微软雅黑" panose="020B0503020204020204" pitchFamily="34" charset="-122"/>
                  </a:rPr>
                  <a:t>当</a:t>
                </a:r>
                <a14:m>
                  <m:oMath xmlns:m="http://schemas.openxmlformats.org/officeDocument/2006/math">
                    <m:sSub>
                      <m:sSubPr>
                        <m:ctrlPr>
                          <a:rPr lang="zh-CN" altLang="zh-CN" b="1" i="1">
                            <a:latin typeface="Cambria Math" panose="02040503050406030204" pitchFamily="18" charset="0"/>
                          </a:rPr>
                        </m:ctrlPr>
                      </m:sSubPr>
                      <m:e>
                        <m:r>
                          <a:rPr lang="en-US" altLang="zh-CN" b="1" i="1">
                            <a:latin typeface="Cambria Math" panose="02040503050406030204" pitchFamily="18" charset="0"/>
                          </a:rPr>
                          <m:t>𝒆</m:t>
                        </m:r>
                      </m:e>
                      <m:sub>
                        <m:r>
                          <a:rPr lang="en-US" altLang="zh-CN" b="1" i="1">
                            <a:latin typeface="Cambria Math" panose="02040503050406030204" pitchFamily="18" charset="0"/>
                          </a:rPr>
                          <m:t>𝟎</m:t>
                        </m:r>
                      </m:sub>
                    </m:sSub>
                  </m:oMath>
                </a14:m>
                <a:r>
                  <a:rPr lang="zh-CN" altLang="en-US" b="1" dirty="0">
                    <a:solidFill>
                      <a:prstClr val="black"/>
                    </a:solidFill>
                    <a:latin typeface="Times New Roman" panose="02020603050405020304" pitchFamily="18" charset="0"/>
                    <a:ea typeface="微软雅黑" panose="020B0503020204020204" pitchFamily="34" charset="-122"/>
                  </a:rPr>
                  <a:t>固定时，可以通过计算导数</a:t>
                </a:r>
                <a14:m>
                  <m:oMath xmlns:m="http://schemas.openxmlformats.org/officeDocument/2006/math">
                    <m:f>
                      <m:fPr>
                        <m:ctrlPr>
                          <a:rPr lang="zh-CN" altLang="zh-CN" b="1" i="1">
                            <a:latin typeface="Cambria Math" panose="02040503050406030204" pitchFamily="18" charset="0"/>
                          </a:rPr>
                        </m:ctrlPr>
                      </m:fPr>
                      <m:num>
                        <m:r>
                          <a:rPr lang="en-US" altLang="zh-CN" b="1" i="1">
                            <a:latin typeface="Cambria Math" panose="02040503050406030204" pitchFamily="18" charset="0"/>
                          </a:rPr>
                          <m:t>𝐝</m:t>
                        </m:r>
                        <m:sSub>
                          <m:sSubPr>
                            <m:ctrlPr>
                              <a:rPr lang="zh-CN" altLang="zh-CN" b="1" i="1">
                                <a:latin typeface="Cambria Math" panose="02040503050406030204" pitchFamily="18" charset="0"/>
                              </a:rPr>
                            </m:ctrlPr>
                          </m:sSubPr>
                          <m:e>
                            <m:r>
                              <a:rPr lang="en-US" altLang="zh-CN" b="1" i="1">
                                <a:latin typeface="Cambria Math" panose="02040503050406030204" pitchFamily="18" charset="0"/>
                              </a:rPr>
                              <m:t>𝑺</m:t>
                            </m:r>
                          </m:e>
                          <m:sub>
                            <m:r>
                              <a:rPr lang="en-US" altLang="zh-CN" b="1" i="1">
                                <a:latin typeface="Cambria Math" panose="02040503050406030204" pitchFamily="18" charset="0"/>
                              </a:rPr>
                              <m:t>𝑼</m:t>
                            </m:r>
                          </m:sub>
                        </m:sSub>
                      </m:num>
                      <m:den>
                        <m:r>
                          <a:rPr lang="en-US" altLang="zh-CN" b="1" i="1">
                            <a:latin typeface="Cambria Math" panose="02040503050406030204" pitchFamily="18" charset="0"/>
                          </a:rPr>
                          <m:t>𝒅𝒏</m:t>
                        </m:r>
                      </m:den>
                    </m:f>
                    <m:r>
                      <a:rPr lang="en-US" altLang="zh-CN" b="1" i="1">
                        <a:latin typeface="Cambria Math" panose="02040503050406030204" pitchFamily="18" charset="0"/>
                      </a:rPr>
                      <m:t>=</m:t>
                    </m:r>
                    <m:r>
                      <a:rPr lang="en-US" altLang="zh-CN" b="1" i="1">
                        <a:latin typeface="Cambria Math" panose="02040503050406030204" pitchFamily="18" charset="0"/>
                      </a:rPr>
                      <m:t>𝟎</m:t>
                    </m:r>
                  </m:oMath>
                </a14:m>
                <a:r>
                  <a:rPr lang="zh-CN" altLang="en-US" b="1" dirty="0">
                    <a:solidFill>
                      <a:prstClr val="black"/>
                    </a:solidFill>
                    <a:latin typeface="Times New Roman" panose="02020603050405020304" pitchFamily="18" charset="0"/>
                    <a:ea typeface="微软雅黑" panose="020B0503020204020204" pitchFamily="34" charset="-122"/>
                  </a:rPr>
                  <a:t>来找到使</a:t>
                </a:r>
                <a14:m>
                  <m:oMath xmlns:m="http://schemas.openxmlformats.org/officeDocument/2006/math">
                    <m:sSub>
                      <m:sSubPr>
                        <m:ctrlPr>
                          <a:rPr lang="zh-CN" altLang="zh-CN" b="1" i="1">
                            <a:latin typeface="Cambria Math" panose="02040503050406030204" pitchFamily="18" charset="0"/>
                          </a:rPr>
                        </m:ctrlPr>
                      </m:sSubPr>
                      <m:e>
                        <m:r>
                          <a:rPr lang="en-US" altLang="zh-CN" b="1" i="1">
                            <a:latin typeface="Cambria Math" panose="02040503050406030204" pitchFamily="18" charset="0"/>
                          </a:rPr>
                          <m:t>𝑺</m:t>
                        </m:r>
                      </m:e>
                      <m:sub>
                        <m:r>
                          <a:rPr lang="en-US" altLang="zh-CN" b="1" i="1">
                            <a:latin typeface="Cambria Math" panose="02040503050406030204" pitchFamily="18" charset="0"/>
                          </a:rPr>
                          <m:t>𝑼</m:t>
                        </m:r>
                      </m:sub>
                    </m:sSub>
                  </m:oMath>
                </a14:m>
                <a:r>
                  <a:rPr lang="zh-CN" altLang="en-US" b="1" dirty="0">
                    <a:solidFill>
                      <a:prstClr val="black"/>
                    </a:solidFill>
                    <a:latin typeface="Times New Roman" panose="02020603050405020304" pitchFamily="18" charset="0"/>
                    <a:ea typeface="微软雅黑" panose="020B0503020204020204" pitchFamily="34" charset="-122"/>
                  </a:rPr>
                  <a:t>最大的条件，即：</a:t>
                </a: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r>
                  <a:rPr lang="zh-CN" altLang="zh-CN" b="1" dirty="0">
                    <a:solidFill>
                      <a:prstClr val="black"/>
                    </a:solidFill>
                    <a:latin typeface="Times New Roman" panose="02020603050405020304" pitchFamily="18" charset="0"/>
                    <a:ea typeface="微软雅黑" panose="020B0503020204020204" pitchFamily="34" charset="-122"/>
                  </a:rPr>
                  <a:t>因此，当</a:t>
                </a:r>
                <a14:m>
                  <m:oMath xmlns:m="http://schemas.openxmlformats.org/officeDocument/2006/math">
                    <m:r>
                      <a:rPr lang="en-US" altLang="zh-CN" b="1" i="1">
                        <a:solidFill>
                          <a:prstClr val="black"/>
                        </a:solidFill>
                        <a:latin typeface="Cambria Math" panose="02040503050406030204" pitchFamily="18" charset="0"/>
                        <a:ea typeface="微软雅黑" panose="020B0503020204020204" pitchFamily="34" charset="-122"/>
                      </a:rPr>
                      <m:t>𝒏</m:t>
                    </m:r>
                    <m:r>
                      <a:rPr lang="en-US" altLang="zh-CN" b="1">
                        <a:solidFill>
                          <a:prstClr val="black"/>
                        </a:solidFill>
                        <a:latin typeface="Cambria Math" panose="02040503050406030204" pitchFamily="18" charset="0"/>
                        <a:ea typeface="微软雅黑" panose="020B0503020204020204" pitchFamily="34" charset="-122"/>
                      </a:rPr>
                      <m:t>=</m:t>
                    </m:r>
                    <m:r>
                      <a:rPr lang="en-US" altLang="zh-CN" b="1" i="1">
                        <a:solidFill>
                          <a:prstClr val="black"/>
                        </a:solidFill>
                        <a:latin typeface="Cambria Math" panose="02040503050406030204" pitchFamily="18" charset="0"/>
                        <a:ea typeface="微软雅黑" panose="020B0503020204020204" pitchFamily="34" charset="-122"/>
                      </a:rPr>
                      <m:t>𝟏</m:t>
                    </m:r>
                  </m:oMath>
                </a14:m>
                <a:r>
                  <a:rPr lang="zh-CN" altLang="zh-CN" b="1" dirty="0">
                    <a:solidFill>
                      <a:prstClr val="black"/>
                    </a:solidFill>
                    <a:latin typeface="Times New Roman" panose="02020603050405020304" pitchFamily="18" charset="0"/>
                    <a:ea typeface="微软雅黑" panose="020B0503020204020204" pitchFamily="34" charset="-122"/>
                  </a:rPr>
                  <a:t>（通常</a:t>
                </a:r>
                <a14:m>
                  <m:oMath xmlns:m="http://schemas.openxmlformats.org/officeDocument/2006/math">
                    <m:sSub>
                      <m:sSubPr>
                        <m:ctrlPr>
                          <a:rPr lang="zh-CN" altLang="zh-CN" b="1" i="1">
                            <a:solidFill>
                              <a:prstClr val="black"/>
                            </a:solidFill>
                            <a:latin typeface="Cambria Math" panose="02040503050406030204" pitchFamily="18" charset="0"/>
                            <a:ea typeface="微软雅黑" panose="020B0503020204020204" pitchFamily="34" charset="-122"/>
                          </a:rPr>
                        </m:ctrlPr>
                      </m:sSubPr>
                      <m:e>
                        <m:r>
                          <a:rPr lang="en-US" altLang="zh-CN" b="1" i="1">
                            <a:solidFill>
                              <a:prstClr val="black"/>
                            </a:solidFill>
                            <a:latin typeface="Cambria Math" panose="02040503050406030204" pitchFamily="18" charset="0"/>
                            <a:ea typeface="微软雅黑" panose="020B0503020204020204" pitchFamily="34" charset="-122"/>
                          </a:rPr>
                          <m:t>𝑹</m:t>
                        </m:r>
                      </m:e>
                      <m:sub>
                        <m:r>
                          <a:rPr lang="en-US" altLang="zh-CN" b="1" i="1">
                            <a:solidFill>
                              <a:prstClr val="black"/>
                            </a:solidFill>
                            <a:latin typeface="Cambria Math" panose="02040503050406030204" pitchFamily="18" charset="0"/>
                            <a:ea typeface="微软雅黑" panose="020B0503020204020204" pitchFamily="34" charset="-122"/>
                          </a:rPr>
                          <m:t>𝟏</m:t>
                        </m:r>
                      </m:sub>
                    </m:sSub>
                    <m:r>
                      <a:rPr lang="en-US" altLang="zh-CN" b="1">
                        <a:solidFill>
                          <a:prstClr val="black"/>
                        </a:solidFill>
                        <a:latin typeface="Cambria Math" panose="02040503050406030204" pitchFamily="18" charset="0"/>
                        <a:ea typeface="微软雅黑" panose="020B0503020204020204" pitchFamily="34" charset="-122"/>
                      </a:rPr>
                      <m:t>=</m:t>
                    </m:r>
                    <m:sSub>
                      <m:sSubPr>
                        <m:ctrlPr>
                          <a:rPr lang="zh-CN" altLang="zh-CN" b="1" i="1">
                            <a:solidFill>
                              <a:prstClr val="black"/>
                            </a:solidFill>
                            <a:latin typeface="Cambria Math" panose="02040503050406030204" pitchFamily="18" charset="0"/>
                            <a:ea typeface="微软雅黑" panose="020B0503020204020204" pitchFamily="34" charset="-122"/>
                          </a:rPr>
                        </m:ctrlPr>
                      </m:sSubPr>
                      <m:e>
                        <m:r>
                          <a:rPr lang="en-US" altLang="zh-CN" b="1" i="1">
                            <a:solidFill>
                              <a:prstClr val="black"/>
                            </a:solidFill>
                            <a:latin typeface="Cambria Math" panose="02040503050406030204" pitchFamily="18" charset="0"/>
                            <a:ea typeface="微软雅黑" panose="020B0503020204020204" pitchFamily="34" charset="-122"/>
                          </a:rPr>
                          <m:t>𝑹</m:t>
                        </m:r>
                      </m:e>
                      <m:sub>
                        <m:r>
                          <a:rPr lang="en-US" altLang="zh-CN" b="1" i="1">
                            <a:solidFill>
                              <a:prstClr val="black"/>
                            </a:solidFill>
                            <a:latin typeface="Cambria Math" panose="02040503050406030204" pitchFamily="18" charset="0"/>
                            <a:ea typeface="微软雅黑" panose="020B0503020204020204" pitchFamily="34" charset="-122"/>
                          </a:rPr>
                          <m:t>𝟐</m:t>
                        </m:r>
                      </m:sub>
                    </m:sSub>
                    <m:r>
                      <a:rPr lang="en-US" altLang="zh-CN" b="1">
                        <a:solidFill>
                          <a:prstClr val="black"/>
                        </a:solidFill>
                        <a:latin typeface="Cambria Math" panose="02040503050406030204" pitchFamily="18" charset="0"/>
                        <a:ea typeface="微软雅黑" panose="020B0503020204020204" pitchFamily="34" charset="-122"/>
                      </a:rPr>
                      <m:t>=</m:t>
                    </m:r>
                    <m:sSub>
                      <m:sSubPr>
                        <m:ctrlPr>
                          <a:rPr lang="zh-CN" altLang="zh-CN" b="1" i="1">
                            <a:solidFill>
                              <a:prstClr val="black"/>
                            </a:solidFill>
                            <a:latin typeface="Cambria Math" panose="02040503050406030204" pitchFamily="18" charset="0"/>
                            <a:ea typeface="微软雅黑" panose="020B0503020204020204" pitchFamily="34" charset="-122"/>
                          </a:rPr>
                        </m:ctrlPr>
                      </m:sSubPr>
                      <m:e>
                        <m:r>
                          <a:rPr lang="en-US" altLang="zh-CN" b="1" i="1">
                            <a:solidFill>
                              <a:prstClr val="black"/>
                            </a:solidFill>
                            <a:latin typeface="Cambria Math" panose="02040503050406030204" pitchFamily="18" charset="0"/>
                            <a:ea typeface="微软雅黑" panose="020B0503020204020204" pitchFamily="34" charset="-122"/>
                          </a:rPr>
                          <m:t>𝑹</m:t>
                        </m:r>
                      </m:e>
                      <m:sub>
                        <m:r>
                          <a:rPr lang="en-US" altLang="zh-CN" b="1" i="1">
                            <a:solidFill>
                              <a:prstClr val="black"/>
                            </a:solidFill>
                            <a:latin typeface="Cambria Math" panose="02040503050406030204" pitchFamily="18" charset="0"/>
                            <a:ea typeface="微软雅黑" panose="020B0503020204020204" pitchFamily="34" charset="-122"/>
                          </a:rPr>
                          <m:t>𝟑</m:t>
                        </m:r>
                      </m:sub>
                    </m:sSub>
                    <m:r>
                      <a:rPr lang="en-US" altLang="zh-CN" b="1">
                        <a:solidFill>
                          <a:prstClr val="black"/>
                        </a:solidFill>
                        <a:latin typeface="Cambria Math" panose="02040503050406030204" pitchFamily="18" charset="0"/>
                        <a:ea typeface="微软雅黑" panose="020B0503020204020204" pitchFamily="34" charset="-122"/>
                      </a:rPr>
                      <m:t>=</m:t>
                    </m:r>
                    <m:sSub>
                      <m:sSubPr>
                        <m:ctrlPr>
                          <a:rPr lang="zh-CN" altLang="zh-CN" b="1" i="1">
                            <a:solidFill>
                              <a:prstClr val="black"/>
                            </a:solidFill>
                            <a:latin typeface="Cambria Math" panose="02040503050406030204" pitchFamily="18" charset="0"/>
                            <a:ea typeface="微软雅黑" panose="020B0503020204020204" pitchFamily="34" charset="-122"/>
                          </a:rPr>
                        </m:ctrlPr>
                      </m:sSubPr>
                      <m:e>
                        <m:r>
                          <a:rPr lang="en-US" altLang="zh-CN" b="1" i="1">
                            <a:solidFill>
                              <a:prstClr val="black"/>
                            </a:solidFill>
                            <a:latin typeface="Cambria Math" panose="02040503050406030204" pitchFamily="18" charset="0"/>
                            <a:ea typeface="微软雅黑" panose="020B0503020204020204" pitchFamily="34" charset="-122"/>
                          </a:rPr>
                          <m:t>𝑹</m:t>
                        </m:r>
                      </m:e>
                      <m:sub>
                        <m:r>
                          <a:rPr lang="en-US" altLang="zh-CN" b="1" i="1">
                            <a:solidFill>
                              <a:prstClr val="black"/>
                            </a:solidFill>
                            <a:latin typeface="Cambria Math" panose="02040503050406030204" pitchFamily="18" charset="0"/>
                            <a:ea typeface="微软雅黑" panose="020B0503020204020204" pitchFamily="34" charset="-122"/>
                          </a:rPr>
                          <m:t>𝟒</m:t>
                        </m:r>
                      </m:sub>
                    </m:sSub>
                  </m:oMath>
                </a14:m>
                <a:r>
                  <a:rPr lang="zh-CN" altLang="zh-CN" b="1" dirty="0">
                    <a:solidFill>
                      <a:prstClr val="black"/>
                    </a:solidFill>
                    <a:latin typeface="Times New Roman" panose="02020603050405020304" pitchFamily="18" charset="0"/>
                    <a:ea typeface="微软雅黑" panose="020B0503020204020204" pitchFamily="34" charset="-122"/>
                  </a:rPr>
                  <a:t>）时，</a:t>
                </a:r>
                <a14:m>
                  <m:oMath xmlns:m="http://schemas.openxmlformats.org/officeDocument/2006/math">
                    <m:sSub>
                      <m:sSubPr>
                        <m:ctrlPr>
                          <a:rPr lang="zh-CN" altLang="zh-CN" b="1" i="1">
                            <a:solidFill>
                              <a:prstClr val="black"/>
                            </a:solidFill>
                            <a:latin typeface="Cambria Math" panose="02040503050406030204" pitchFamily="18" charset="0"/>
                            <a:ea typeface="微软雅黑" panose="020B0503020204020204" pitchFamily="34" charset="-122"/>
                          </a:rPr>
                        </m:ctrlPr>
                      </m:sSubPr>
                      <m:e>
                        <m:r>
                          <a:rPr lang="en-US" altLang="zh-CN" b="1" i="1">
                            <a:solidFill>
                              <a:prstClr val="black"/>
                            </a:solidFill>
                            <a:latin typeface="Cambria Math" panose="02040503050406030204" pitchFamily="18" charset="0"/>
                            <a:ea typeface="微软雅黑" panose="020B0503020204020204" pitchFamily="34" charset="-122"/>
                          </a:rPr>
                          <m:t>𝑺</m:t>
                        </m:r>
                      </m:e>
                      <m:sub>
                        <m:r>
                          <a:rPr lang="en-US" altLang="zh-CN" b="1" i="1">
                            <a:solidFill>
                              <a:prstClr val="black"/>
                            </a:solidFill>
                            <a:latin typeface="Cambria Math" panose="02040503050406030204" pitchFamily="18" charset="0"/>
                            <a:ea typeface="微软雅黑" panose="020B0503020204020204" pitchFamily="34" charset="-122"/>
                          </a:rPr>
                          <m:t>𝑼</m:t>
                        </m:r>
                      </m:sub>
                    </m:sSub>
                  </m:oMath>
                </a14:m>
                <a:r>
                  <a:rPr lang="zh-CN" altLang="zh-CN" b="1" dirty="0">
                    <a:solidFill>
                      <a:prstClr val="black"/>
                    </a:solidFill>
                    <a:latin typeface="Times New Roman" panose="02020603050405020304" pitchFamily="18" charset="0"/>
                    <a:ea typeface="微软雅黑" panose="020B0503020204020204" pitchFamily="34" charset="-122"/>
                  </a:rPr>
                  <a:t>的值达到最大，此时电桥的电压灵敏度也最高</a:t>
                </a:r>
                <a:r>
                  <a:rPr lang="zh-CN" altLang="en-US" b="1" dirty="0">
                    <a:solidFill>
                      <a:prstClr val="black"/>
                    </a:solidFill>
                    <a:latin typeface="Times New Roman" panose="02020603050405020304" pitchFamily="18" charset="0"/>
                    <a:ea typeface="微软雅黑" panose="020B0503020204020204" pitchFamily="34" charset="-122"/>
                  </a:rPr>
                  <a:t>，</a:t>
                </a:r>
                <a:r>
                  <a:rPr lang="zh-CN" altLang="zh-CN" b="1" dirty="0">
                    <a:solidFill>
                      <a:prstClr val="black"/>
                    </a:solidFill>
                    <a:latin typeface="Times New Roman" panose="02020603050405020304" pitchFamily="18" charset="0"/>
                    <a:ea typeface="微软雅黑" panose="020B0503020204020204" pitchFamily="34" charset="-122"/>
                  </a:rPr>
                  <a:t>具体的表现为：</a:t>
                </a: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a:p>
                <a:pPr marL="285750" indent="-285750">
                  <a:lnSpc>
                    <a:spcPct val="110000"/>
                  </a:lnSpc>
                  <a:buClr>
                    <a:schemeClr val="accent3">
                      <a:lumMod val="75000"/>
                    </a:schemeClr>
                  </a:buClr>
                  <a:buFont typeface="Wingdings" pitchFamily="2" charset="2"/>
                  <a:buChar char="Ø"/>
                </a:pPr>
                <a:endParaRPr lang="en-US" altLang="zh-CN" b="1" dirty="0">
                  <a:solidFill>
                    <a:prstClr val="black"/>
                  </a:solidFill>
                  <a:latin typeface="Times New Roman" panose="02020603050405020304" pitchFamily="18" charset="0"/>
                  <a:ea typeface="微软雅黑" panose="020B0503020204020204" pitchFamily="34" charset="-122"/>
                </a:endParaRPr>
              </a:p>
            </p:txBody>
          </p:sp>
        </mc:Choice>
        <mc:Fallback xmlns="">
          <p:sp>
            <p:nvSpPr>
              <p:cNvPr id="7" name="矩形 6"/>
              <p:cNvSpPr>
                <a:spLocks noRot="1" noChangeAspect="1" noMove="1" noResize="1" noEditPoints="1" noAdjustHandles="1" noChangeArrowheads="1" noChangeShapeType="1" noTextEdit="1"/>
              </p:cNvSpPr>
              <p:nvPr/>
            </p:nvSpPr>
            <p:spPr>
              <a:xfrm>
                <a:off x="246211" y="1736685"/>
                <a:ext cx="8686800" cy="2974725"/>
              </a:xfrm>
              <a:prstGeom prst="rect">
                <a:avLst/>
              </a:prstGeom>
              <a:blipFill>
                <a:blip r:embed="rId3"/>
                <a:stretch>
                  <a:fillRect l="-280"/>
                </a:stretch>
              </a:blipFill>
            </p:spPr>
            <p:txBody>
              <a:bodyPr/>
              <a:lstStyle/>
              <a:p>
                <a:r>
                  <a:rPr lang="zh-CN" altLang="en-US">
                    <a:noFill/>
                  </a:rPr>
                  <a:t> </a:t>
                </a:r>
              </a:p>
            </p:txBody>
          </p:sp>
        </mc:Fallback>
      </mc:AlternateContent>
      <p:sp>
        <p:nvSpPr>
          <p:cNvPr id="8" name="矩形 7"/>
          <p:cNvSpPr/>
          <p:nvPr/>
        </p:nvSpPr>
        <p:spPr>
          <a:xfrm>
            <a:off x="899592" y="1233797"/>
            <a:ext cx="1656184" cy="369332"/>
          </a:xfrm>
          <a:prstGeom prst="rect">
            <a:avLst/>
          </a:prstGeom>
          <a:ln>
            <a:solidFill>
              <a:schemeClr val="accent3">
                <a:lumMod val="75000"/>
              </a:schemeClr>
            </a:solidFill>
          </a:ln>
        </p:spPr>
        <p:style>
          <a:lnRef idx="2">
            <a:schemeClr val="accent3"/>
          </a:lnRef>
          <a:fillRef idx="1">
            <a:schemeClr val="lt1"/>
          </a:fillRef>
          <a:effectRef idx="0">
            <a:schemeClr val="accent3"/>
          </a:effectRef>
          <a:fontRef idx="minor">
            <a:schemeClr val="dk1"/>
          </a:fontRef>
        </p:style>
        <p:txBody>
          <a:bodyPr wrap="square">
            <a:spAutoFit/>
          </a:bodyPr>
          <a:lstStyle/>
          <a:p>
            <a:pPr lvl="0" algn="ct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电压灵敏度</a:t>
            </a:r>
          </a:p>
        </p:txBody>
      </p:sp>
      <p:sp>
        <p:nvSpPr>
          <p:cNvPr id="9" name="七角星 8"/>
          <p:cNvSpPr/>
          <p:nvPr/>
        </p:nvSpPr>
        <p:spPr>
          <a:xfrm>
            <a:off x="395536" y="987574"/>
            <a:ext cx="648072" cy="576064"/>
          </a:xfrm>
          <a:prstGeom prst="star7">
            <a:avLst/>
          </a:prstGeom>
          <a:solidFill>
            <a:schemeClr val="accent3">
              <a:lumMod val="40000"/>
              <a:lumOff val="60000"/>
            </a:schemeClr>
          </a:solidFill>
          <a:ln>
            <a:solidFill>
              <a:schemeClr val="accent3">
                <a:lumMod val="75000"/>
              </a:schemeClr>
            </a:solidFill>
          </a:ln>
          <a:scene3d>
            <a:camera prst="orthographicFront"/>
            <a:lightRig rig="threePt" dir="t"/>
          </a:scene3d>
          <a:sp3d>
            <a:bevelT w="152400" h="50800" prst="softRound"/>
          </a:sp3d>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CN" sz="2800" b="1" dirty="0">
                <a:latin typeface="Times New Roman" panose="02020603050405020304" pitchFamily="18" charset="0"/>
                <a:ea typeface="微软雅黑" panose="020B0503020204020204" pitchFamily="34" charset="-122"/>
                <a:sym typeface="Times New Roman" panose="02020603050405020304" pitchFamily="18" charset="0"/>
              </a:rPr>
              <a:t>2</a:t>
            </a:r>
            <a:endParaRPr lang="zh-CN" altLang="en-US" sz="2800" b="1" dirty="0">
              <a:latin typeface="Times New Roman" panose="02020603050405020304" pitchFamily="18" charset="0"/>
              <a:ea typeface="微软雅黑" panose="020B0503020204020204" pitchFamily="34" charset="-122"/>
              <a:sym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矩形 3"/>
              <p:cNvSpPr/>
              <p:nvPr/>
            </p:nvSpPr>
            <p:spPr>
              <a:xfrm>
                <a:off x="3311860" y="2175706"/>
                <a:ext cx="2522485" cy="69442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zh-CN" altLang="en-US" b="1" i="1">
                              <a:latin typeface="Cambria Math" panose="02040503050406030204" pitchFamily="18" charset="0"/>
                            </a:rPr>
                          </m:ctrlPr>
                        </m:fPr>
                        <m:num>
                          <m:r>
                            <a:rPr lang="zh-CN" altLang="en-US" b="1" i="1">
                              <a:latin typeface="Cambria Math" panose="02040503050406030204" pitchFamily="18" charset="0"/>
                            </a:rPr>
                            <m:t>𝐝</m:t>
                          </m:r>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𝑺</m:t>
                              </m:r>
                            </m:e>
                            <m:sub>
                              <m:r>
                                <a:rPr lang="zh-CN" altLang="en-US" b="1" i="1">
                                  <a:latin typeface="Cambria Math" panose="02040503050406030204" pitchFamily="18" charset="0"/>
                                </a:rPr>
                                <m:t>𝑼</m:t>
                              </m:r>
                            </m:sub>
                          </m:sSub>
                        </m:num>
                        <m:den>
                          <m:r>
                            <a:rPr lang="zh-CN" altLang="en-US" b="1" i="0">
                              <a:latin typeface="Cambria Math" panose="02040503050406030204" pitchFamily="18" charset="0"/>
                            </a:rPr>
                            <m:t>𝐝</m:t>
                          </m:r>
                          <m:r>
                            <a:rPr lang="zh-CN" altLang="en-US" b="1" i="1">
                              <a:latin typeface="Cambria Math" panose="02040503050406030204" pitchFamily="18" charset="0"/>
                            </a:rPr>
                            <m:t>𝒏</m:t>
                          </m:r>
                        </m:den>
                      </m:f>
                      <m:r>
                        <a:rPr lang="zh-CN" altLang="en-US" b="1" i="0">
                          <a:latin typeface="Cambria Math" panose="02040503050406030204" pitchFamily="18" charset="0"/>
                        </a:rPr>
                        <m:t>=</m:t>
                      </m:r>
                      <m:sSub>
                        <m:sSubPr>
                          <m:ctrlPr>
                            <a:rPr lang="zh-CN" altLang="en-US" b="1" i="1">
                              <a:latin typeface="Cambria Math" panose="02040503050406030204" pitchFamily="18" charset="0"/>
                            </a:rPr>
                          </m:ctrlPr>
                        </m:sSubPr>
                        <m:e>
                          <m:r>
                            <a:rPr lang="zh-CN" altLang="en-US" b="1" i="1">
                              <a:latin typeface="Cambria Math" panose="02040503050406030204" pitchFamily="18" charset="0"/>
                            </a:rPr>
                            <m:t>𝒆</m:t>
                          </m:r>
                        </m:e>
                        <m:sub>
                          <m:r>
                            <a:rPr lang="zh-CN" altLang="en-US" b="1" i="0">
                              <a:latin typeface="Cambria Math" panose="02040503050406030204" pitchFamily="18" charset="0"/>
                            </a:rPr>
                            <m:t>𝟎</m:t>
                          </m:r>
                        </m:sub>
                      </m:sSub>
                      <m:f>
                        <m:fPr>
                          <m:ctrlPr>
                            <a:rPr lang="zh-CN" altLang="en-US" b="1" i="1">
                              <a:latin typeface="Cambria Math" panose="02040503050406030204" pitchFamily="18" charset="0"/>
                            </a:rPr>
                          </m:ctrlPr>
                        </m:fPr>
                        <m:num>
                          <m:r>
                            <a:rPr lang="zh-CN" altLang="en-US" b="1" i="0">
                              <a:latin typeface="Cambria Math" panose="02040503050406030204" pitchFamily="18" charset="0"/>
                            </a:rPr>
                            <m:t>𝟏</m:t>
                          </m:r>
                          <m:r>
                            <a:rPr lang="zh-CN" altLang="en-US" b="1" i="0">
                              <a:latin typeface="Cambria Math" panose="02040503050406030204" pitchFamily="18" charset="0"/>
                            </a:rPr>
                            <m:t>−</m:t>
                          </m:r>
                          <m:sSup>
                            <m:sSupPr>
                              <m:ctrlPr>
                                <a:rPr lang="zh-CN" altLang="en-US" b="1" i="1">
                                  <a:latin typeface="Cambria Math" panose="02040503050406030204" pitchFamily="18" charset="0"/>
                                </a:rPr>
                              </m:ctrlPr>
                            </m:sSupPr>
                            <m:e>
                              <m:r>
                                <a:rPr lang="zh-CN" altLang="en-US" b="1" i="1">
                                  <a:latin typeface="Cambria Math" panose="02040503050406030204" pitchFamily="18" charset="0"/>
                                </a:rPr>
                                <m:t>𝒏</m:t>
                              </m:r>
                            </m:e>
                            <m:sup>
                              <m:r>
                                <a:rPr lang="zh-CN" altLang="en-US" b="1" i="0">
                                  <a:latin typeface="Cambria Math" panose="02040503050406030204" pitchFamily="18" charset="0"/>
                                </a:rPr>
                                <m:t>𝟐</m:t>
                              </m:r>
                            </m:sup>
                          </m:sSup>
                        </m:num>
                        <m:den>
                          <m:sSup>
                            <m:sSupPr>
                              <m:ctrlPr>
                                <a:rPr lang="zh-CN" altLang="en-US" b="1" i="1">
                                  <a:latin typeface="Cambria Math" panose="02040503050406030204" pitchFamily="18" charset="0"/>
                                </a:rPr>
                              </m:ctrlPr>
                            </m:sSupPr>
                            <m:e>
                              <m:d>
                                <m:dPr>
                                  <m:ctrlPr>
                                    <a:rPr lang="zh-CN" altLang="en-US" b="1" i="1">
                                      <a:latin typeface="Cambria Math" panose="02040503050406030204" pitchFamily="18" charset="0"/>
                                    </a:rPr>
                                  </m:ctrlPr>
                                </m:dPr>
                                <m:e>
                                  <m:r>
                                    <a:rPr lang="zh-CN" altLang="en-US" b="1" i="0">
                                      <a:latin typeface="Cambria Math" panose="02040503050406030204" pitchFamily="18" charset="0"/>
                                    </a:rPr>
                                    <m:t>𝟏</m:t>
                                  </m:r>
                                  <m:r>
                                    <a:rPr lang="zh-CN" altLang="en-US" b="1" i="0">
                                      <a:latin typeface="Cambria Math" panose="02040503050406030204" pitchFamily="18" charset="0"/>
                                    </a:rPr>
                                    <m:t>+</m:t>
                                  </m:r>
                                  <m:r>
                                    <a:rPr lang="zh-CN" altLang="en-US" b="1" i="1">
                                      <a:latin typeface="Cambria Math" panose="02040503050406030204" pitchFamily="18" charset="0"/>
                                    </a:rPr>
                                    <m:t>𝒏</m:t>
                                  </m:r>
                                </m:e>
                              </m:d>
                            </m:e>
                            <m:sup>
                              <m:r>
                                <a:rPr lang="zh-CN" altLang="en-US" b="1" i="0">
                                  <a:latin typeface="Cambria Math" panose="02040503050406030204" pitchFamily="18" charset="0"/>
                                </a:rPr>
                                <m:t>𝟒</m:t>
                              </m:r>
                            </m:sup>
                          </m:sSup>
                        </m:den>
                      </m:f>
                      <m:r>
                        <a:rPr lang="zh-CN" altLang="en-US" b="1" i="0">
                          <a:latin typeface="Cambria Math" panose="02040503050406030204" pitchFamily="18" charset="0"/>
                        </a:rPr>
                        <m:t>=</m:t>
                      </m:r>
                      <m:r>
                        <a:rPr lang="zh-CN" altLang="en-US" b="1" i="0">
                          <a:latin typeface="Cambria Math" panose="02040503050406030204" pitchFamily="18" charset="0"/>
                        </a:rPr>
                        <m:t>𝟎</m:t>
                      </m:r>
                    </m:oMath>
                  </m:oMathPara>
                </a14:m>
                <a:endParaRPr lang="zh-CN" altLang="en-US" b="1" dirty="0"/>
              </a:p>
            </p:txBody>
          </p:sp>
        </mc:Choice>
        <mc:Fallback xmlns="">
          <p:sp>
            <p:nvSpPr>
              <p:cNvPr id="4" name="矩形 3"/>
              <p:cNvSpPr>
                <a:spLocks noRot="1" noChangeAspect="1" noMove="1" noResize="1" noEditPoints="1" noAdjustHandles="1" noChangeArrowheads="1" noChangeShapeType="1" noTextEdit="1"/>
              </p:cNvSpPr>
              <p:nvPr/>
            </p:nvSpPr>
            <p:spPr>
              <a:xfrm>
                <a:off x="3311860" y="2175706"/>
                <a:ext cx="2522485" cy="694421"/>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p:cNvSpPr/>
              <p:nvPr/>
            </p:nvSpPr>
            <p:spPr>
              <a:xfrm>
                <a:off x="3851920" y="3435846"/>
                <a:ext cx="1471685" cy="6572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b="1" i="1">
                              <a:latin typeface="Cambria Math" panose="02040503050406030204" pitchFamily="18" charset="0"/>
                            </a:rPr>
                          </m:ctrlPr>
                        </m:sSubPr>
                        <m:e>
                          <m:r>
                            <a:rPr lang="zh-CN" altLang="en-US" b="1" i="1">
                              <a:latin typeface="Cambria Math" panose="02040503050406030204" pitchFamily="18" charset="0"/>
                            </a:rPr>
                            <m:t>𝒆</m:t>
                          </m:r>
                        </m:e>
                        <m:sub>
                          <m:r>
                            <a:rPr lang="zh-CN" altLang="en-US" b="1" i="1">
                              <a:latin typeface="Cambria Math" panose="02040503050406030204" pitchFamily="18" charset="0"/>
                            </a:rPr>
                            <m:t>𝒚</m:t>
                          </m:r>
                        </m:sub>
                      </m:sSub>
                      <m:r>
                        <a:rPr lang="zh-CN" altLang="en-US" b="1" i="0">
                          <a:latin typeface="Cambria Math" panose="02040503050406030204" pitchFamily="18" charset="0"/>
                        </a:rPr>
                        <m:t>=</m:t>
                      </m:r>
                      <m:f>
                        <m:fPr>
                          <m:ctrlPr>
                            <a:rPr lang="zh-CN" altLang="en-US" b="1" i="1">
                              <a:latin typeface="Cambria Math" panose="02040503050406030204" pitchFamily="18" charset="0"/>
                            </a:rPr>
                          </m:ctrlPr>
                        </m:fPr>
                        <m:num>
                          <m:sSub>
                            <m:sSubPr>
                              <m:ctrlPr>
                                <a:rPr lang="zh-CN" altLang="en-US" b="1" i="1">
                                  <a:latin typeface="Cambria Math" panose="02040503050406030204" pitchFamily="18" charset="0"/>
                                </a:rPr>
                              </m:ctrlPr>
                            </m:sSubPr>
                            <m:e>
                              <m:r>
                                <a:rPr lang="zh-CN" altLang="en-US" b="1" i="1">
                                  <a:latin typeface="Cambria Math" panose="02040503050406030204" pitchFamily="18" charset="0"/>
                                </a:rPr>
                                <m:t>𝒆</m:t>
                              </m:r>
                            </m:e>
                            <m:sub>
                              <m:r>
                                <a:rPr lang="zh-CN" altLang="en-US" b="1" i="0">
                                  <a:latin typeface="Cambria Math" panose="02040503050406030204" pitchFamily="18" charset="0"/>
                                </a:rPr>
                                <m:t>𝟎</m:t>
                              </m:r>
                            </m:sub>
                          </m:sSub>
                        </m:num>
                        <m:den>
                          <m:r>
                            <a:rPr lang="zh-CN" altLang="en-US" b="1" i="0">
                              <a:latin typeface="Cambria Math" panose="02040503050406030204" pitchFamily="18" charset="0"/>
                            </a:rPr>
                            <m:t>𝟒</m:t>
                          </m:r>
                        </m:den>
                      </m:f>
                      <m:f>
                        <m:fPr>
                          <m:ctrlPr>
                            <a:rPr lang="zh-CN" altLang="en-US" b="1" i="1">
                              <a:latin typeface="Cambria Math" panose="02040503050406030204" pitchFamily="18" charset="0"/>
                            </a:rPr>
                          </m:ctrlPr>
                        </m:fPr>
                        <m:num>
                          <m:r>
                            <a:rPr lang="zh-CN" altLang="en-US" b="1" i="0">
                              <a:latin typeface="Cambria Math" panose="02040503050406030204" pitchFamily="18" charset="0"/>
                            </a:rPr>
                            <m:t>𝚫</m:t>
                          </m:r>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𝑹</m:t>
                              </m:r>
                            </m:e>
                            <m:sub>
                              <m:r>
                                <a:rPr lang="zh-CN" altLang="en-US" b="1" i="0">
                                  <a:latin typeface="Cambria Math" panose="02040503050406030204" pitchFamily="18" charset="0"/>
                                </a:rPr>
                                <m:t>𝟏</m:t>
                              </m:r>
                            </m:sub>
                          </m:sSub>
                        </m:num>
                        <m:den>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𝑹</m:t>
                              </m:r>
                            </m:e>
                            <m:sub>
                              <m:r>
                                <a:rPr lang="zh-CN" altLang="en-US" b="1" i="0">
                                  <a:latin typeface="Cambria Math" panose="02040503050406030204" pitchFamily="18" charset="0"/>
                                </a:rPr>
                                <m:t>𝟏</m:t>
                              </m:r>
                            </m:sub>
                          </m:sSub>
                        </m:den>
                      </m:f>
                    </m:oMath>
                  </m:oMathPara>
                </a14:m>
                <a:endParaRPr lang="zh-CN" altLang="en-US" b="1" dirty="0"/>
              </a:p>
            </p:txBody>
          </p:sp>
        </mc:Choice>
        <mc:Fallback xmlns="">
          <p:sp>
            <p:nvSpPr>
              <p:cNvPr id="5" name="矩形 4"/>
              <p:cNvSpPr>
                <a:spLocks noRot="1" noChangeAspect="1" noMove="1" noResize="1" noEditPoints="1" noAdjustHandles="1" noChangeArrowheads="1" noChangeShapeType="1" noTextEdit="1"/>
              </p:cNvSpPr>
              <p:nvPr/>
            </p:nvSpPr>
            <p:spPr>
              <a:xfrm>
                <a:off x="3851920" y="3435846"/>
                <a:ext cx="1471685" cy="657231"/>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p:cNvSpPr/>
              <p:nvPr/>
            </p:nvSpPr>
            <p:spPr>
              <a:xfrm>
                <a:off x="4067944" y="4119922"/>
                <a:ext cx="1038939" cy="56887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𝑺</m:t>
                          </m:r>
                        </m:e>
                        <m:sub>
                          <m:r>
                            <a:rPr lang="zh-CN" altLang="en-US" b="1" i="1">
                              <a:latin typeface="Cambria Math" panose="02040503050406030204" pitchFamily="18" charset="0"/>
                            </a:rPr>
                            <m:t>𝑼</m:t>
                          </m:r>
                        </m:sub>
                      </m:sSub>
                      <m:r>
                        <a:rPr lang="zh-CN" altLang="en-US" b="1" i="0">
                          <a:latin typeface="Cambria Math" panose="02040503050406030204" pitchFamily="18" charset="0"/>
                        </a:rPr>
                        <m:t>=</m:t>
                      </m:r>
                      <m:f>
                        <m:fPr>
                          <m:ctrlPr>
                            <a:rPr lang="zh-CN" altLang="en-US" b="1" i="1">
                              <a:latin typeface="Cambria Math" panose="02040503050406030204" pitchFamily="18" charset="0"/>
                            </a:rPr>
                          </m:ctrlPr>
                        </m:fPr>
                        <m:num>
                          <m:sSub>
                            <m:sSubPr>
                              <m:ctrlPr>
                                <a:rPr lang="zh-CN" altLang="en-US" b="1" i="1">
                                  <a:latin typeface="Cambria Math" panose="02040503050406030204" pitchFamily="18" charset="0"/>
                                </a:rPr>
                              </m:ctrlPr>
                            </m:sSubPr>
                            <m:e>
                              <m:r>
                                <a:rPr lang="zh-CN" altLang="en-US" b="1" i="1">
                                  <a:latin typeface="Cambria Math" panose="02040503050406030204" pitchFamily="18" charset="0"/>
                                </a:rPr>
                                <m:t>𝒆</m:t>
                              </m:r>
                            </m:e>
                            <m:sub>
                              <m:r>
                                <a:rPr lang="zh-CN" altLang="en-US" b="1" i="0">
                                  <a:latin typeface="Cambria Math" panose="02040503050406030204" pitchFamily="18" charset="0"/>
                                </a:rPr>
                                <m:t>𝟎</m:t>
                              </m:r>
                            </m:sub>
                          </m:sSub>
                        </m:num>
                        <m:den>
                          <m:r>
                            <a:rPr lang="zh-CN" altLang="en-US" b="1" i="0">
                              <a:latin typeface="Cambria Math" panose="02040503050406030204" pitchFamily="18" charset="0"/>
                            </a:rPr>
                            <m:t>𝟒</m:t>
                          </m:r>
                        </m:den>
                      </m:f>
                    </m:oMath>
                  </m:oMathPara>
                </a14:m>
                <a:endParaRPr lang="zh-CN" altLang="en-US" b="1" dirty="0"/>
              </a:p>
            </p:txBody>
          </p:sp>
        </mc:Choice>
        <mc:Fallback xmlns="">
          <p:sp>
            <p:nvSpPr>
              <p:cNvPr id="6" name="矩形 5"/>
              <p:cNvSpPr>
                <a:spLocks noRot="1" noChangeAspect="1" noMove="1" noResize="1" noEditPoints="1" noAdjustHandles="1" noChangeArrowheads="1" noChangeShapeType="1" noTextEdit="1"/>
              </p:cNvSpPr>
              <p:nvPr/>
            </p:nvSpPr>
            <p:spPr>
              <a:xfrm>
                <a:off x="4067944" y="4119922"/>
                <a:ext cx="1038939" cy="568874"/>
              </a:xfrm>
              <a:prstGeom prst="rect">
                <a:avLst/>
              </a:prstGeom>
              <a:blipFill>
                <a:blip r:embed="rId6"/>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95956415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Id&quot;:&quot;GuidesStyle_Narrow&quot;,&quot;Name&quot;:&quot;GuidesStyle_Narrow&quot;,&quot;Kind&quot;:&quot;System&quot;,&quot;OldGuidesSetting&quot;:{&quot;HeaderHeight&quot;:10.0,&quot;FooterHeight&quot;:5.0,&quot;SideMargin&quot;:2.5,&quot;TopMargin&quot;:0.0,&quot;BottomMargin&quot;:0.0,&quot;IntervalMargin&quot;:1.0}}"/>
</p:tagLst>
</file>

<file path=ppt/theme/theme1.xml><?xml version="1.0" encoding="utf-8"?>
<a:theme xmlns:a="http://schemas.openxmlformats.org/drawingml/2006/main" name="Office 主题​​">
  <a:themeElements>
    <a:clrScheme name="Office">
      <a:dk1>
        <a:srgbClr val="000000"/>
      </a:dk1>
      <a:lt1>
        <a:srgbClr val="FFFFFF"/>
      </a:lt1>
      <a:dk2>
        <a:srgbClr val="778495"/>
      </a:dk2>
      <a:lt2>
        <a:srgbClr val="F0F0F0"/>
      </a:lt2>
      <a:accent1>
        <a:srgbClr val="F84D4D"/>
      </a:accent1>
      <a:accent2>
        <a:srgbClr val="FF6B42"/>
      </a:accent2>
      <a:accent3>
        <a:srgbClr val="5BA3EB"/>
      </a:accent3>
      <a:accent4>
        <a:srgbClr val="06BB9A"/>
      </a:accent4>
      <a:accent5>
        <a:srgbClr val="8E7EF0"/>
      </a:accent5>
      <a:accent6>
        <a:srgbClr val="F4B919"/>
      </a:accent6>
      <a:hlink>
        <a:srgbClr val="4472C4"/>
      </a:hlink>
      <a:folHlink>
        <a:srgbClr val="BFBFB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defRPr sz="1600" b="1" dirty="0" smtClean="0"/>
        </a:defPPr>
      </a:lstStyle>
      <a:style>
        <a:lnRef idx="0">
          <a:schemeClr val="accent5"/>
        </a:lnRef>
        <a:fillRef idx="3">
          <a:schemeClr val="accent5"/>
        </a:fillRef>
        <a:effectRef idx="3">
          <a:schemeClr val="accent5"/>
        </a:effectRef>
        <a:fontRef idx="minor">
          <a:schemeClr val="lt1"/>
        </a:fontRef>
      </a:style>
    </a:spDef>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rgbClr val="000000"/>
    </a:dk1>
    <a:lt1>
      <a:srgbClr val="FFFFFF"/>
    </a:lt1>
    <a:dk2>
      <a:srgbClr val="778495"/>
    </a:dk2>
    <a:lt2>
      <a:srgbClr val="F0F0F0"/>
    </a:lt2>
    <a:accent1>
      <a:srgbClr val="F84D4D"/>
    </a:accent1>
    <a:accent2>
      <a:srgbClr val="FF6B42"/>
    </a:accent2>
    <a:accent3>
      <a:srgbClr val="5BA3EB"/>
    </a:accent3>
    <a:accent4>
      <a:srgbClr val="06BB9A"/>
    </a:accent4>
    <a:accent5>
      <a:srgbClr val="8E7EF0"/>
    </a:accent5>
    <a:accent6>
      <a:srgbClr val="F4B919"/>
    </a:accent6>
    <a:hlink>
      <a:srgbClr val="4472C4"/>
    </a:hlink>
    <a:folHlink>
      <a:srgbClr val="BFBFBF"/>
    </a:folHlink>
  </a:clrScheme>
</a:themeOverride>
</file>

<file path=ppt/theme/themeOverride10.xml><?xml version="1.0" encoding="utf-8"?>
<a:themeOverride xmlns:a="http://schemas.openxmlformats.org/drawingml/2006/main">
  <a:clrScheme name="Office">
    <a:dk1>
      <a:srgbClr val="000000"/>
    </a:dk1>
    <a:lt1>
      <a:srgbClr val="FFFFFF"/>
    </a:lt1>
    <a:dk2>
      <a:srgbClr val="778495"/>
    </a:dk2>
    <a:lt2>
      <a:srgbClr val="F0F0F0"/>
    </a:lt2>
    <a:accent1>
      <a:srgbClr val="F84D4D"/>
    </a:accent1>
    <a:accent2>
      <a:srgbClr val="FF6B42"/>
    </a:accent2>
    <a:accent3>
      <a:srgbClr val="5BA3EB"/>
    </a:accent3>
    <a:accent4>
      <a:srgbClr val="06BB9A"/>
    </a:accent4>
    <a:accent5>
      <a:srgbClr val="8E7EF0"/>
    </a:accent5>
    <a:accent6>
      <a:srgbClr val="F4B919"/>
    </a:accent6>
    <a:hlink>
      <a:srgbClr val="4472C4"/>
    </a:hlink>
    <a:folHlink>
      <a:srgbClr val="BFBFBF"/>
    </a:folHlink>
  </a:clrScheme>
</a:themeOverride>
</file>

<file path=ppt/theme/themeOverride11.xml><?xml version="1.0" encoding="utf-8"?>
<a:themeOverride xmlns:a="http://schemas.openxmlformats.org/drawingml/2006/main">
  <a:clrScheme name="Office">
    <a:dk1>
      <a:srgbClr val="000000"/>
    </a:dk1>
    <a:lt1>
      <a:srgbClr val="FFFFFF"/>
    </a:lt1>
    <a:dk2>
      <a:srgbClr val="778495"/>
    </a:dk2>
    <a:lt2>
      <a:srgbClr val="F0F0F0"/>
    </a:lt2>
    <a:accent1>
      <a:srgbClr val="F84D4D"/>
    </a:accent1>
    <a:accent2>
      <a:srgbClr val="FF6B42"/>
    </a:accent2>
    <a:accent3>
      <a:srgbClr val="5BA3EB"/>
    </a:accent3>
    <a:accent4>
      <a:srgbClr val="06BB9A"/>
    </a:accent4>
    <a:accent5>
      <a:srgbClr val="8E7EF0"/>
    </a:accent5>
    <a:accent6>
      <a:srgbClr val="F4B919"/>
    </a:accent6>
    <a:hlink>
      <a:srgbClr val="4472C4"/>
    </a:hlink>
    <a:folHlink>
      <a:srgbClr val="BFBFBF"/>
    </a:folHlink>
  </a:clrScheme>
</a:themeOverride>
</file>

<file path=ppt/theme/themeOverride12.xml><?xml version="1.0" encoding="utf-8"?>
<a:themeOverride xmlns:a="http://schemas.openxmlformats.org/drawingml/2006/main">
  <a:clrScheme name="Office">
    <a:dk1>
      <a:srgbClr val="000000"/>
    </a:dk1>
    <a:lt1>
      <a:srgbClr val="FFFFFF"/>
    </a:lt1>
    <a:dk2>
      <a:srgbClr val="778495"/>
    </a:dk2>
    <a:lt2>
      <a:srgbClr val="F0F0F0"/>
    </a:lt2>
    <a:accent1>
      <a:srgbClr val="F84D4D"/>
    </a:accent1>
    <a:accent2>
      <a:srgbClr val="FF6B42"/>
    </a:accent2>
    <a:accent3>
      <a:srgbClr val="5BA3EB"/>
    </a:accent3>
    <a:accent4>
      <a:srgbClr val="06BB9A"/>
    </a:accent4>
    <a:accent5>
      <a:srgbClr val="8E7EF0"/>
    </a:accent5>
    <a:accent6>
      <a:srgbClr val="F4B919"/>
    </a:accent6>
    <a:hlink>
      <a:srgbClr val="4472C4"/>
    </a:hlink>
    <a:folHlink>
      <a:srgbClr val="BFBFBF"/>
    </a:folHlink>
  </a:clrScheme>
</a:themeOverride>
</file>

<file path=ppt/theme/themeOverride13.xml><?xml version="1.0" encoding="utf-8"?>
<a:themeOverride xmlns:a="http://schemas.openxmlformats.org/drawingml/2006/main">
  <a:clrScheme name="Office">
    <a:dk1>
      <a:srgbClr val="000000"/>
    </a:dk1>
    <a:lt1>
      <a:srgbClr val="FFFFFF"/>
    </a:lt1>
    <a:dk2>
      <a:srgbClr val="778495"/>
    </a:dk2>
    <a:lt2>
      <a:srgbClr val="F0F0F0"/>
    </a:lt2>
    <a:accent1>
      <a:srgbClr val="F84D4D"/>
    </a:accent1>
    <a:accent2>
      <a:srgbClr val="FF6B42"/>
    </a:accent2>
    <a:accent3>
      <a:srgbClr val="5BA3EB"/>
    </a:accent3>
    <a:accent4>
      <a:srgbClr val="06BB9A"/>
    </a:accent4>
    <a:accent5>
      <a:srgbClr val="8E7EF0"/>
    </a:accent5>
    <a:accent6>
      <a:srgbClr val="F4B919"/>
    </a:accent6>
    <a:hlink>
      <a:srgbClr val="4472C4"/>
    </a:hlink>
    <a:folHlink>
      <a:srgbClr val="BFBFBF"/>
    </a:folHlink>
  </a:clrScheme>
</a:themeOverride>
</file>

<file path=ppt/theme/themeOverride14.xml><?xml version="1.0" encoding="utf-8"?>
<a:themeOverride xmlns:a="http://schemas.openxmlformats.org/drawingml/2006/main">
  <a:clrScheme name="Office">
    <a:dk1>
      <a:srgbClr val="000000"/>
    </a:dk1>
    <a:lt1>
      <a:srgbClr val="FFFFFF"/>
    </a:lt1>
    <a:dk2>
      <a:srgbClr val="778495"/>
    </a:dk2>
    <a:lt2>
      <a:srgbClr val="F0F0F0"/>
    </a:lt2>
    <a:accent1>
      <a:srgbClr val="F84D4D"/>
    </a:accent1>
    <a:accent2>
      <a:srgbClr val="FF6B42"/>
    </a:accent2>
    <a:accent3>
      <a:srgbClr val="5BA3EB"/>
    </a:accent3>
    <a:accent4>
      <a:srgbClr val="06BB9A"/>
    </a:accent4>
    <a:accent5>
      <a:srgbClr val="8E7EF0"/>
    </a:accent5>
    <a:accent6>
      <a:srgbClr val="F4B919"/>
    </a:accent6>
    <a:hlink>
      <a:srgbClr val="4472C4"/>
    </a:hlink>
    <a:folHlink>
      <a:srgbClr val="BFBFBF"/>
    </a:folHlink>
  </a:clrScheme>
</a:themeOverride>
</file>

<file path=ppt/theme/themeOverride15.xml><?xml version="1.0" encoding="utf-8"?>
<a:themeOverride xmlns:a="http://schemas.openxmlformats.org/drawingml/2006/main">
  <a:clrScheme name="Office">
    <a:dk1>
      <a:srgbClr val="000000"/>
    </a:dk1>
    <a:lt1>
      <a:srgbClr val="FFFFFF"/>
    </a:lt1>
    <a:dk2>
      <a:srgbClr val="778495"/>
    </a:dk2>
    <a:lt2>
      <a:srgbClr val="F0F0F0"/>
    </a:lt2>
    <a:accent1>
      <a:srgbClr val="F84D4D"/>
    </a:accent1>
    <a:accent2>
      <a:srgbClr val="FF6B42"/>
    </a:accent2>
    <a:accent3>
      <a:srgbClr val="5BA3EB"/>
    </a:accent3>
    <a:accent4>
      <a:srgbClr val="06BB9A"/>
    </a:accent4>
    <a:accent5>
      <a:srgbClr val="8E7EF0"/>
    </a:accent5>
    <a:accent6>
      <a:srgbClr val="F4B919"/>
    </a:accent6>
    <a:hlink>
      <a:srgbClr val="4472C4"/>
    </a:hlink>
    <a:folHlink>
      <a:srgbClr val="BFBFBF"/>
    </a:folHlink>
  </a:clrScheme>
</a:themeOverride>
</file>

<file path=ppt/theme/themeOverride16.xml><?xml version="1.0" encoding="utf-8"?>
<a:themeOverride xmlns:a="http://schemas.openxmlformats.org/drawingml/2006/main">
  <a:clrScheme name="Office">
    <a:dk1>
      <a:srgbClr val="000000"/>
    </a:dk1>
    <a:lt1>
      <a:srgbClr val="FFFFFF"/>
    </a:lt1>
    <a:dk2>
      <a:srgbClr val="778495"/>
    </a:dk2>
    <a:lt2>
      <a:srgbClr val="F0F0F0"/>
    </a:lt2>
    <a:accent1>
      <a:srgbClr val="F84D4D"/>
    </a:accent1>
    <a:accent2>
      <a:srgbClr val="FF6B42"/>
    </a:accent2>
    <a:accent3>
      <a:srgbClr val="5BA3EB"/>
    </a:accent3>
    <a:accent4>
      <a:srgbClr val="06BB9A"/>
    </a:accent4>
    <a:accent5>
      <a:srgbClr val="8E7EF0"/>
    </a:accent5>
    <a:accent6>
      <a:srgbClr val="F4B919"/>
    </a:accent6>
    <a:hlink>
      <a:srgbClr val="4472C4"/>
    </a:hlink>
    <a:folHlink>
      <a:srgbClr val="BFBFBF"/>
    </a:folHlink>
  </a:clrScheme>
</a:themeOverride>
</file>

<file path=ppt/theme/themeOverride17.xml><?xml version="1.0" encoding="utf-8"?>
<a:themeOverride xmlns:a="http://schemas.openxmlformats.org/drawingml/2006/main">
  <a:clrScheme name="Office">
    <a:dk1>
      <a:srgbClr val="000000"/>
    </a:dk1>
    <a:lt1>
      <a:srgbClr val="FFFFFF"/>
    </a:lt1>
    <a:dk2>
      <a:srgbClr val="778495"/>
    </a:dk2>
    <a:lt2>
      <a:srgbClr val="F0F0F0"/>
    </a:lt2>
    <a:accent1>
      <a:srgbClr val="F84D4D"/>
    </a:accent1>
    <a:accent2>
      <a:srgbClr val="FF6B42"/>
    </a:accent2>
    <a:accent3>
      <a:srgbClr val="5BA3EB"/>
    </a:accent3>
    <a:accent4>
      <a:srgbClr val="06BB9A"/>
    </a:accent4>
    <a:accent5>
      <a:srgbClr val="8E7EF0"/>
    </a:accent5>
    <a:accent6>
      <a:srgbClr val="F4B919"/>
    </a:accent6>
    <a:hlink>
      <a:srgbClr val="4472C4"/>
    </a:hlink>
    <a:folHlink>
      <a:srgbClr val="BFBFBF"/>
    </a:folHlink>
  </a:clrScheme>
</a:themeOverride>
</file>

<file path=ppt/theme/themeOverride18.xml><?xml version="1.0" encoding="utf-8"?>
<a:themeOverride xmlns:a="http://schemas.openxmlformats.org/drawingml/2006/main">
  <a:clrScheme name="Office">
    <a:dk1>
      <a:srgbClr val="000000"/>
    </a:dk1>
    <a:lt1>
      <a:srgbClr val="FFFFFF"/>
    </a:lt1>
    <a:dk2>
      <a:srgbClr val="778495"/>
    </a:dk2>
    <a:lt2>
      <a:srgbClr val="F0F0F0"/>
    </a:lt2>
    <a:accent1>
      <a:srgbClr val="F84D4D"/>
    </a:accent1>
    <a:accent2>
      <a:srgbClr val="FF6B42"/>
    </a:accent2>
    <a:accent3>
      <a:srgbClr val="5BA3EB"/>
    </a:accent3>
    <a:accent4>
      <a:srgbClr val="06BB9A"/>
    </a:accent4>
    <a:accent5>
      <a:srgbClr val="8E7EF0"/>
    </a:accent5>
    <a:accent6>
      <a:srgbClr val="F4B919"/>
    </a:accent6>
    <a:hlink>
      <a:srgbClr val="4472C4"/>
    </a:hlink>
    <a:folHlink>
      <a:srgbClr val="BFBFBF"/>
    </a:folHlink>
  </a:clrScheme>
</a:themeOverride>
</file>

<file path=ppt/theme/themeOverride19.xml><?xml version="1.0" encoding="utf-8"?>
<a:themeOverride xmlns:a="http://schemas.openxmlformats.org/drawingml/2006/main">
  <a:clrScheme name="Office">
    <a:dk1>
      <a:srgbClr val="000000"/>
    </a:dk1>
    <a:lt1>
      <a:srgbClr val="FFFFFF"/>
    </a:lt1>
    <a:dk2>
      <a:srgbClr val="778495"/>
    </a:dk2>
    <a:lt2>
      <a:srgbClr val="F0F0F0"/>
    </a:lt2>
    <a:accent1>
      <a:srgbClr val="F84D4D"/>
    </a:accent1>
    <a:accent2>
      <a:srgbClr val="FF6B42"/>
    </a:accent2>
    <a:accent3>
      <a:srgbClr val="5BA3EB"/>
    </a:accent3>
    <a:accent4>
      <a:srgbClr val="06BB9A"/>
    </a:accent4>
    <a:accent5>
      <a:srgbClr val="8E7EF0"/>
    </a:accent5>
    <a:accent6>
      <a:srgbClr val="F4B919"/>
    </a:accent6>
    <a:hlink>
      <a:srgbClr val="4472C4"/>
    </a:hlink>
    <a:folHlink>
      <a:srgbClr val="BFBFBF"/>
    </a:folHlink>
  </a:clrScheme>
</a:themeOverride>
</file>

<file path=ppt/theme/themeOverride2.xml><?xml version="1.0" encoding="utf-8"?>
<a:themeOverride xmlns:a="http://schemas.openxmlformats.org/drawingml/2006/main">
  <a:clrScheme name="Office">
    <a:dk1>
      <a:srgbClr val="000000"/>
    </a:dk1>
    <a:lt1>
      <a:srgbClr val="FFFFFF"/>
    </a:lt1>
    <a:dk2>
      <a:srgbClr val="778495"/>
    </a:dk2>
    <a:lt2>
      <a:srgbClr val="F0F0F0"/>
    </a:lt2>
    <a:accent1>
      <a:srgbClr val="F84D4D"/>
    </a:accent1>
    <a:accent2>
      <a:srgbClr val="FF6B42"/>
    </a:accent2>
    <a:accent3>
      <a:srgbClr val="5BA3EB"/>
    </a:accent3>
    <a:accent4>
      <a:srgbClr val="06BB9A"/>
    </a:accent4>
    <a:accent5>
      <a:srgbClr val="8E7EF0"/>
    </a:accent5>
    <a:accent6>
      <a:srgbClr val="F4B919"/>
    </a:accent6>
    <a:hlink>
      <a:srgbClr val="4472C4"/>
    </a:hlink>
    <a:folHlink>
      <a:srgbClr val="BFBFBF"/>
    </a:folHlink>
  </a:clrScheme>
</a:themeOverride>
</file>

<file path=ppt/theme/themeOverride20.xml><?xml version="1.0" encoding="utf-8"?>
<a:themeOverride xmlns:a="http://schemas.openxmlformats.org/drawingml/2006/main">
  <a:clrScheme name="Office">
    <a:dk1>
      <a:srgbClr val="000000"/>
    </a:dk1>
    <a:lt1>
      <a:srgbClr val="FFFFFF"/>
    </a:lt1>
    <a:dk2>
      <a:srgbClr val="778495"/>
    </a:dk2>
    <a:lt2>
      <a:srgbClr val="F0F0F0"/>
    </a:lt2>
    <a:accent1>
      <a:srgbClr val="F84D4D"/>
    </a:accent1>
    <a:accent2>
      <a:srgbClr val="FF6B42"/>
    </a:accent2>
    <a:accent3>
      <a:srgbClr val="5BA3EB"/>
    </a:accent3>
    <a:accent4>
      <a:srgbClr val="06BB9A"/>
    </a:accent4>
    <a:accent5>
      <a:srgbClr val="8E7EF0"/>
    </a:accent5>
    <a:accent6>
      <a:srgbClr val="F4B919"/>
    </a:accent6>
    <a:hlink>
      <a:srgbClr val="4472C4"/>
    </a:hlink>
    <a:folHlink>
      <a:srgbClr val="BFBFBF"/>
    </a:folHlink>
  </a:clrScheme>
</a:themeOverride>
</file>

<file path=ppt/theme/themeOverride21.xml><?xml version="1.0" encoding="utf-8"?>
<a:themeOverride xmlns:a="http://schemas.openxmlformats.org/drawingml/2006/main">
  <a:clrScheme name="Office">
    <a:dk1>
      <a:srgbClr val="000000"/>
    </a:dk1>
    <a:lt1>
      <a:srgbClr val="FFFFFF"/>
    </a:lt1>
    <a:dk2>
      <a:srgbClr val="778495"/>
    </a:dk2>
    <a:lt2>
      <a:srgbClr val="F0F0F0"/>
    </a:lt2>
    <a:accent1>
      <a:srgbClr val="F84D4D"/>
    </a:accent1>
    <a:accent2>
      <a:srgbClr val="FF6B42"/>
    </a:accent2>
    <a:accent3>
      <a:srgbClr val="5BA3EB"/>
    </a:accent3>
    <a:accent4>
      <a:srgbClr val="06BB9A"/>
    </a:accent4>
    <a:accent5>
      <a:srgbClr val="8E7EF0"/>
    </a:accent5>
    <a:accent6>
      <a:srgbClr val="F4B919"/>
    </a:accent6>
    <a:hlink>
      <a:srgbClr val="4472C4"/>
    </a:hlink>
    <a:folHlink>
      <a:srgbClr val="BFBFBF"/>
    </a:folHlink>
  </a:clrScheme>
</a:themeOverride>
</file>

<file path=ppt/theme/themeOverride22.xml><?xml version="1.0" encoding="utf-8"?>
<a:themeOverride xmlns:a="http://schemas.openxmlformats.org/drawingml/2006/main">
  <a:clrScheme name="Office">
    <a:dk1>
      <a:srgbClr val="000000"/>
    </a:dk1>
    <a:lt1>
      <a:srgbClr val="FFFFFF"/>
    </a:lt1>
    <a:dk2>
      <a:srgbClr val="778495"/>
    </a:dk2>
    <a:lt2>
      <a:srgbClr val="F0F0F0"/>
    </a:lt2>
    <a:accent1>
      <a:srgbClr val="F84D4D"/>
    </a:accent1>
    <a:accent2>
      <a:srgbClr val="FF6B42"/>
    </a:accent2>
    <a:accent3>
      <a:srgbClr val="5BA3EB"/>
    </a:accent3>
    <a:accent4>
      <a:srgbClr val="06BB9A"/>
    </a:accent4>
    <a:accent5>
      <a:srgbClr val="8E7EF0"/>
    </a:accent5>
    <a:accent6>
      <a:srgbClr val="F4B919"/>
    </a:accent6>
    <a:hlink>
      <a:srgbClr val="4472C4"/>
    </a:hlink>
    <a:folHlink>
      <a:srgbClr val="BFBFBF"/>
    </a:folHlink>
  </a:clrScheme>
</a:themeOverride>
</file>

<file path=ppt/theme/themeOverride23.xml><?xml version="1.0" encoding="utf-8"?>
<a:themeOverride xmlns:a="http://schemas.openxmlformats.org/drawingml/2006/main">
  <a:clrScheme name="Office">
    <a:dk1>
      <a:srgbClr val="000000"/>
    </a:dk1>
    <a:lt1>
      <a:srgbClr val="FFFFFF"/>
    </a:lt1>
    <a:dk2>
      <a:srgbClr val="778495"/>
    </a:dk2>
    <a:lt2>
      <a:srgbClr val="F0F0F0"/>
    </a:lt2>
    <a:accent1>
      <a:srgbClr val="F84D4D"/>
    </a:accent1>
    <a:accent2>
      <a:srgbClr val="FF6B42"/>
    </a:accent2>
    <a:accent3>
      <a:srgbClr val="5BA3EB"/>
    </a:accent3>
    <a:accent4>
      <a:srgbClr val="06BB9A"/>
    </a:accent4>
    <a:accent5>
      <a:srgbClr val="8E7EF0"/>
    </a:accent5>
    <a:accent6>
      <a:srgbClr val="F4B919"/>
    </a:accent6>
    <a:hlink>
      <a:srgbClr val="4472C4"/>
    </a:hlink>
    <a:folHlink>
      <a:srgbClr val="BFBFBF"/>
    </a:folHlink>
  </a:clrScheme>
</a:themeOverride>
</file>

<file path=ppt/theme/themeOverride24.xml><?xml version="1.0" encoding="utf-8"?>
<a:themeOverride xmlns:a="http://schemas.openxmlformats.org/drawingml/2006/main">
  <a:clrScheme name="Office">
    <a:dk1>
      <a:srgbClr val="000000"/>
    </a:dk1>
    <a:lt1>
      <a:srgbClr val="FFFFFF"/>
    </a:lt1>
    <a:dk2>
      <a:srgbClr val="778495"/>
    </a:dk2>
    <a:lt2>
      <a:srgbClr val="F0F0F0"/>
    </a:lt2>
    <a:accent1>
      <a:srgbClr val="F84D4D"/>
    </a:accent1>
    <a:accent2>
      <a:srgbClr val="FF6B42"/>
    </a:accent2>
    <a:accent3>
      <a:srgbClr val="5BA3EB"/>
    </a:accent3>
    <a:accent4>
      <a:srgbClr val="06BB9A"/>
    </a:accent4>
    <a:accent5>
      <a:srgbClr val="8E7EF0"/>
    </a:accent5>
    <a:accent6>
      <a:srgbClr val="F4B919"/>
    </a:accent6>
    <a:hlink>
      <a:srgbClr val="4472C4"/>
    </a:hlink>
    <a:folHlink>
      <a:srgbClr val="BFBFBF"/>
    </a:folHlink>
  </a:clrScheme>
</a:themeOverride>
</file>

<file path=ppt/theme/themeOverride25.xml><?xml version="1.0" encoding="utf-8"?>
<a:themeOverride xmlns:a="http://schemas.openxmlformats.org/drawingml/2006/main">
  <a:clrScheme name="Office">
    <a:dk1>
      <a:srgbClr val="000000"/>
    </a:dk1>
    <a:lt1>
      <a:srgbClr val="FFFFFF"/>
    </a:lt1>
    <a:dk2>
      <a:srgbClr val="778495"/>
    </a:dk2>
    <a:lt2>
      <a:srgbClr val="F0F0F0"/>
    </a:lt2>
    <a:accent1>
      <a:srgbClr val="F84D4D"/>
    </a:accent1>
    <a:accent2>
      <a:srgbClr val="FF6B42"/>
    </a:accent2>
    <a:accent3>
      <a:srgbClr val="5BA3EB"/>
    </a:accent3>
    <a:accent4>
      <a:srgbClr val="06BB9A"/>
    </a:accent4>
    <a:accent5>
      <a:srgbClr val="8E7EF0"/>
    </a:accent5>
    <a:accent6>
      <a:srgbClr val="F4B919"/>
    </a:accent6>
    <a:hlink>
      <a:srgbClr val="4472C4"/>
    </a:hlink>
    <a:folHlink>
      <a:srgbClr val="BFBFBF"/>
    </a:folHlink>
  </a:clrScheme>
</a:themeOverride>
</file>

<file path=ppt/theme/themeOverride26.xml><?xml version="1.0" encoding="utf-8"?>
<a:themeOverride xmlns:a="http://schemas.openxmlformats.org/drawingml/2006/main">
  <a:clrScheme name="Office">
    <a:dk1>
      <a:srgbClr val="000000"/>
    </a:dk1>
    <a:lt1>
      <a:srgbClr val="FFFFFF"/>
    </a:lt1>
    <a:dk2>
      <a:srgbClr val="778495"/>
    </a:dk2>
    <a:lt2>
      <a:srgbClr val="F0F0F0"/>
    </a:lt2>
    <a:accent1>
      <a:srgbClr val="F84D4D"/>
    </a:accent1>
    <a:accent2>
      <a:srgbClr val="FF6B42"/>
    </a:accent2>
    <a:accent3>
      <a:srgbClr val="5BA3EB"/>
    </a:accent3>
    <a:accent4>
      <a:srgbClr val="06BB9A"/>
    </a:accent4>
    <a:accent5>
      <a:srgbClr val="8E7EF0"/>
    </a:accent5>
    <a:accent6>
      <a:srgbClr val="F4B919"/>
    </a:accent6>
    <a:hlink>
      <a:srgbClr val="4472C4"/>
    </a:hlink>
    <a:folHlink>
      <a:srgbClr val="BFBFBF"/>
    </a:folHlink>
  </a:clrScheme>
</a:themeOverride>
</file>

<file path=ppt/theme/themeOverride27.xml><?xml version="1.0" encoding="utf-8"?>
<a:themeOverride xmlns:a="http://schemas.openxmlformats.org/drawingml/2006/main">
  <a:clrScheme name="Office">
    <a:dk1>
      <a:srgbClr val="000000"/>
    </a:dk1>
    <a:lt1>
      <a:srgbClr val="FFFFFF"/>
    </a:lt1>
    <a:dk2>
      <a:srgbClr val="778495"/>
    </a:dk2>
    <a:lt2>
      <a:srgbClr val="F0F0F0"/>
    </a:lt2>
    <a:accent1>
      <a:srgbClr val="F84D4D"/>
    </a:accent1>
    <a:accent2>
      <a:srgbClr val="FF6B42"/>
    </a:accent2>
    <a:accent3>
      <a:srgbClr val="5BA3EB"/>
    </a:accent3>
    <a:accent4>
      <a:srgbClr val="06BB9A"/>
    </a:accent4>
    <a:accent5>
      <a:srgbClr val="8E7EF0"/>
    </a:accent5>
    <a:accent6>
      <a:srgbClr val="F4B919"/>
    </a:accent6>
    <a:hlink>
      <a:srgbClr val="4472C4"/>
    </a:hlink>
    <a:folHlink>
      <a:srgbClr val="BFBFBF"/>
    </a:folHlink>
  </a:clrScheme>
</a:themeOverride>
</file>

<file path=ppt/theme/themeOverride28.xml><?xml version="1.0" encoding="utf-8"?>
<a:themeOverride xmlns:a="http://schemas.openxmlformats.org/drawingml/2006/main">
  <a:clrScheme name="Office">
    <a:dk1>
      <a:srgbClr val="000000"/>
    </a:dk1>
    <a:lt1>
      <a:srgbClr val="FFFFFF"/>
    </a:lt1>
    <a:dk2>
      <a:srgbClr val="778495"/>
    </a:dk2>
    <a:lt2>
      <a:srgbClr val="F0F0F0"/>
    </a:lt2>
    <a:accent1>
      <a:srgbClr val="F84D4D"/>
    </a:accent1>
    <a:accent2>
      <a:srgbClr val="FF6B42"/>
    </a:accent2>
    <a:accent3>
      <a:srgbClr val="5BA3EB"/>
    </a:accent3>
    <a:accent4>
      <a:srgbClr val="06BB9A"/>
    </a:accent4>
    <a:accent5>
      <a:srgbClr val="8E7EF0"/>
    </a:accent5>
    <a:accent6>
      <a:srgbClr val="F4B919"/>
    </a:accent6>
    <a:hlink>
      <a:srgbClr val="4472C4"/>
    </a:hlink>
    <a:folHlink>
      <a:srgbClr val="BFBFBF"/>
    </a:folHlink>
  </a:clrScheme>
</a:themeOverride>
</file>

<file path=ppt/theme/themeOverride29.xml><?xml version="1.0" encoding="utf-8"?>
<a:themeOverride xmlns:a="http://schemas.openxmlformats.org/drawingml/2006/main">
  <a:clrScheme name="Office">
    <a:dk1>
      <a:srgbClr val="000000"/>
    </a:dk1>
    <a:lt1>
      <a:srgbClr val="FFFFFF"/>
    </a:lt1>
    <a:dk2>
      <a:srgbClr val="778495"/>
    </a:dk2>
    <a:lt2>
      <a:srgbClr val="F0F0F0"/>
    </a:lt2>
    <a:accent1>
      <a:srgbClr val="F84D4D"/>
    </a:accent1>
    <a:accent2>
      <a:srgbClr val="FF6B42"/>
    </a:accent2>
    <a:accent3>
      <a:srgbClr val="5BA3EB"/>
    </a:accent3>
    <a:accent4>
      <a:srgbClr val="06BB9A"/>
    </a:accent4>
    <a:accent5>
      <a:srgbClr val="8E7EF0"/>
    </a:accent5>
    <a:accent6>
      <a:srgbClr val="F4B919"/>
    </a:accent6>
    <a:hlink>
      <a:srgbClr val="4472C4"/>
    </a:hlink>
    <a:folHlink>
      <a:srgbClr val="BFBFBF"/>
    </a:folHlink>
  </a:clrScheme>
</a:themeOverride>
</file>

<file path=ppt/theme/themeOverride3.xml><?xml version="1.0" encoding="utf-8"?>
<a:themeOverride xmlns:a="http://schemas.openxmlformats.org/drawingml/2006/main">
  <a:clrScheme name="Office">
    <a:dk1>
      <a:srgbClr val="000000"/>
    </a:dk1>
    <a:lt1>
      <a:srgbClr val="FFFFFF"/>
    </a:lt1>
    <a:dk2>
      <a:srgbClr val="778495"/>
    </a:dk2>
    <a:lt2>
      <a:srgbClr val="F0F0F0"/>
    </a:lt2>
    <a:accent1>
      <a:srgbClr val="F84D4D"/>
    </a:accent1>
    <a:accent2>
      <a:srgbClr val="FF6B42"/>
    </a:accent2>
    <a:accent3>
      <a:srgbClr val="5BA3EB"/>
    </a:accent3>
    <a:accent4>
      <a:srgbClr val="06BB9A"/>
    </a:accent4>
    <a:accent5>
      <a:srgbClr val="8E7EF0"/>
    </a:accent5>
    <a:accent6>
      <a:srgbClr val="F4B919"/>
    </a:accent6>
    <a:hlink>
      <a:srgbClr val="4472C4"/>
    </a:hlink>
    <a:folHlink>
      <a:srgbClr val="BFBFBF"/>
    </a:folHlink>
  </a:clrScheme>
</a:themeOverride>
</file>

<file path=ppt/theme/themeOverride30.xml><?xml version="1.0" encoding="utf-8"?>
<a:themeOverride xmlns:a="http://schemas.openxmlformats.org/drawingml/2006/main">
  <a:clrScheme name="Office">
    <a:dk1>
      <a:srgbClr val="000000"/>
    </a:dk1>
    <a:lt1>
      <a:srgbClr val="FFFFFF"/>
    </a:lt1>
    <a:dk2>
      <a:srgbClr val="778495"/>
    </a:dk2>
    <a:lt2>
      <a:srgbClr val="F0F0F0"/>
    </a:lt2>
    <a:accent1>
      <a:srgbClr val="F84D4D"/>
    </a:accent1>
    <a:accent2>
      <a:srgbClr val="FF6B42"/>
    </a:accent2>
    <a:accent3>
      <a:srgbClr val="5BA3EB"/>
    </a:accent3>
    <a:accent4>
      <a:srgbClr val="06BB9A"/>
    </a:accent4>
    <a:accent5>
      <a:srgbClr val="8E7EF0"/>
    </a:accent5>
    <a:accent6>
      <a:srgbClr val="F4B919"/>
    </a:accent6>
    <a:hlink>
      <a:srgbClr val="4472C4"/>
    </a:hlink>
    <a:folHlink>
      <a:srgbClr val="BFBFBF"/>
    </a:folHlink>
  </a:clrScheme>
</a:themeOverride>
</file>

<file path=ppt/theme/themeOverride31.xml><?xml version="1.0" encoding="utf-8"?>
<a:themeOverride xmlns:a="http://schemas.openxmlformats.org/drawingml/2006/main">
  <a:clrScheme name="Office">
    <a:dk1>
      <a:srgbClr val="000000"/>
    </a:dk1>
    <a:lt1>
      <a:srgbClr val="FFFFFF"/>
    </a:lt1>
    <a:dk2>
      <a:srgbClr val="778495"/>
    </a:dk2>
    <a:lt2>
      <a:srgbClr val="F0F0F0"/>
    </a:lt2>
    <a:accent1>
      <a:srgbClr val="F84D4D"/>
    </a:accent1>
    <a:accent2>
      <a:srgbClr val="FF6B42"/>
    </a:accent2>
    <a:accent3>
      <a:srgbClr val="5BA3EB"/>
    </a:accent3>
    <a:accent4>
      <a:srgbClr val="06BB9A"/>
    </a:accent4>
    <a:accent5>
      <a:srgbClr val="8E7EF0"/>
    </a:accent5>
    <a:accent6>
      <a:srgbClr val="F4B919"/>
    </a:accent6>
    <a:hlink>
      <a:srgbClr val="4472C4"/>
    </a:hlink>
    <a:folHlink>
      <a:srgbClr val="BFBFBF"/>
    </a:folHlink>
  </a:clrScheme>
</a:themeOverride>
</file>

<file path=ppt/theme/themeOverride32.xml><?xml version="1.0" encoding="utf-8"?>
<a:themeOverride xmlns:a="http://schemas.openxmlformats.org/drawingml/2006/main">
  <a:clrScheme name="Office">
    <a:dk1>
      <a:srgbClr val="000000"/>
    </a:dk1>
    <a:lt1>
      <a:srgbClr val="FFFFFF"/>
    </a:lt1>
    <a:dk2>
      <a:srgbClr val="778495"/>
    </a:dk2>
    <a:lt2>
      <a:srgbClr val="F0F0F0"/>
    </a:lt2>
    <a:accent1>
      <a:srgbClr val="F84D4D"/>
    </a:accent1>
    <a:accent2>
      <a:srgbClr val="FF6B42"/>
    </a:accent2>
    <a:accent3>
      <a:srgbClr val="5BA3EB"/>
    </a:accent3>
    <a:accent4>
      <a:srgbClr val="06BB9A"/>
    </a:accent4>
    <a:accent5>
      <a:srgbClr val="8E7EF0"/>
    </a:accent5>
    <a:accent6>
      <a:srgbClr val="F4B919"/>
    </a:accent6>
    <a:hlink>
      <a:srgbClr val="4472C4"/>
    </a:hlink>
    <a:folHlink>
      <a:srgbClr val="BFBFBF"/>
    </a:folHlink>
  </a:clrScheme>
</a:themeOverride>
</file>

<file path=ppt/theme/themeOverride33.xml><?xml version="1.0" encoding="utf-8"?>
<a:themeOverride xmlns:a="http://schemas.openxmlformats.org/drawingml/2006/main">
  <a:clrScheme name="Office">
    <a:dk1>
      <a:srgbClr val="000000"/>
    </a:dk1>
    <a:lt1>
      <a:srgbClr val="FFFFFF"/>
    </a:lt1>
    <a:dk2>
      <a:srgbClr val="778495"/>
    </a:dk2>
    <a:lt2>
      <a:srgbClr val="F0F0F0"/>
    </a:lt2>
    <a:accent1>
      <a:srgbClr val="F84D4D"/>
    </a:accent1>
    <a:accent2>
      <a:srgbClr val="FF6B42"/>
    </a:accent2>
    <a:accent3>
      <a:srgbClr val="5BA3EB"/>
    </a:accent3>
    <a:accent4>
      <a:srgbClr val="06BB9A"/>
    </a:accent4>
    <a:accent5>
      <a:srgbClr val="8E7EF0"/>
    </a:accent5>
    <a:accent6>
      <a:srgbClr val="F4B919"/>
    </a:accent6>
    <a:hlink>
      <a:srgbClr val="4472C4"/>
    </a:hlink>
    <a:folHlink>
      <a:srgbClr val="BFBFBF"/>
    </a:folHlink>
  </a:clrScheme>
</a:themeOverride>
</file>

<file path=ppt/theme/themeOverride34.xml><?xml version="1.0" encoding="utf-8"?>
<a:themeOverride xmlns:a="http://schemas.openxmlformats.org/drawingml/2006/main">
  <a:clrScheme name="Office">
    <a:dk1>
      <a:srgbClr val="000000"/>
    </a:dk1>
    <a:lt1>
      <a:srgbClr val="FFFFFF"/>
    </a:lt1>
    <a:dk2>
      <a:srgbClr val="778495"/>
    </a:dk2>
    <a:lt2>
      <a:srgbClr val="F0F0F0"/>
    </a:lt2>
    <a:accent1>
      <a:srgbClr val="F84D4D"/>
    </a:accent1>
    <a:accent2>
      <a:srgbClr val="FF6B42"/>
    </a:accent2>
    <a:accent3>
      <a:srgbClr val="5BA3EB"/>
    </a:accent3>
    <a:accent4>
      <a:srgbClr val="06BB9A"/>
    </a:accent4>
    <a:accent5>
      <a:srgbClr val="8E7EF0"/>
    </a:accent5>
    <a:accent6>
      <a:srgbClr val="F4B919"/>
    </a:accent6>
    <a:hlink>
      <a:srgbClr val="4472C4"/>
    </a:hlink>
    <a:folHlink>
      <a:srgbClr val="BFBFBF"/>
    </a:folHlink>
  </a:clrScheme>
</a:themeOverride>
</file>

<file path=ppt/theme/themeOverride35.xml><?xml version="1.0" encoding="utf-8"?>
<a:themeOverride xmlns:a="http://schemas.openxmlformats.org/drawingml/2006/main">
  <a:clrScheme name="Office">
    <a:dk1>
      <a:srgbClr val="000000"/>
    </a:dk1>
    <a:lt1>
      <a:srgbClr val="FFFFFF"/>
    </a:lt1>
    <a:dk2>
      <a:srgbClr val="778495"/>
    </a:dk2>
    <a:lt2>
      <a:srgbClr val="F0F0F0"/>
    </a:lt2>
    <a:accent1>
      <a:srgbClr val="F84D4D"/>
    </a:accent1>
    <a:accent2>
      <a:srgbClr val="FF6B42"/>
    </a:accent2>
    <a:accent3>
      <a:srgbClr val="5BA3EB"/>
    </a:accent3>
    <a:accent4>
      <a:srgbClr val="06BB9A"/>
    </a:accent4>
    <a:accent5>
      <a:srgbClr val="8E7EF0"/>
    </a:accent5>
    <a:accent6>
      <a:srgbClr val="F4B919"/>
    </a:accent6>
    <a:hlink>
      <a:srgbClr val="4472C4"/>
    </a:hlink>
    <a:folHlink>
      <a:srgbClr val="BFBFBF"/>
    </a:folHlink>
  </a:clrScheme>
</a:themeOverride>
</file>

<file path=ppt/theme/themeOverride36.xml><?xml version="1.0" encoding="utf-8"?>
<a:themeOverride xmlns:a="http://schemas.openxmlformats.org/drawingml/2006/main">
  <a:clrScheme name="Office">
    <a:dk1>
      <a:srgbClr val="000000"/>
    </a:dk1>
    <a:lt1>
      <a:srgbClr val="FFFFFF"/>
    </a:lt1>
    <a:dk2>
      <a:srgbClr val="778495"/>
    </a:dk2>
    <a:lt2>
      <a:srgbClr val="F0F0F0"/>
    </a:lt2>
    <a:accent1>
      <a:srgbClr val="F84D4D"/>
    </a:accent1>
    <a:accent2>
      <a:srgbClr val="FF6B42"/>
    </a:accent2>
    <a:accent3>
      <a:srgbClr val="5BA3EB"/>
    </a:accent3>
    <a:accent4>
      <a:srgbClr val="06BB9A"/>
    </a:accent4>
    <a:accent5>
      <a:srgbClr val="8E7EF0"/>
    </a:accent5>
    <a:accent6>
      <a:srgbClr val="F4B919"/>
    </a:accent6>
    <a:hlink>
      <a:srgbClr val="4472C4"/>
    </a:hlink>
    <a:folHlink>
      <a:srgbClr val="BFBFBF"/>
    </a:folHlink>
  </a:clrScheme>
</a:themeOverride>
</file>

<file path=ppt/theme/themeOverride37.xml><?xml version="1.0" encoding="utf-8"?>
<a:themeOverride xmlns:a="http://schemas.openxmlformats.org/drawingml/2006/main">
  <a:clrScheme name="Office">
    <a:dk1>
      <a:srgbClr val="000000"/>
    </a:dk1>
    <a:lt1>
      <a:srgbClr val="FFFFFF"/>
    </a:lt1>
    <a:dk2>
      <a:srgbClr val="778495"/>
    </a:dk2>
    <a:lt2>
      <a:srgbClr val="F0F0F0"/>
    </a:lt2>
    <a:accent1>
      <a:srgbClr val="F84D4D"/>
    </a:accent1>
    <a:accent2>
      <a:srgbClr val="FF6B42"/>
    </a:accent2>
    <a:accent3>
      <a:srgbClr val="5BA3EB"/>
    </a:accent3>
    <a:accent4>
      <a:srgbClr val="06BB9A"/>
    </a:accent4>
    <a:accent5>
      <a:srgbClr val="8E7EF0"/>
    </a:accent5>
    <a:accent6>
      <a:srgbClr val="F4B919"/>
    </a:accent6>
    <a:hlink>
      <a:srgbClr val="4472C4"/>
    </a:hlink>
    <a:folHlink>
      <a:srgbClr val="BFBFBF"/>
    </a:folHlink>
  </a:clrScheme>
</a:themeOverride>
</file>

<file path=ppt/theme/themeOverride38.xml><?xml version="1.0" encoding="utf-8"?>
<a:themeOverride xmlns:a="http://schemas.openxmlformats.org/drawingml/2006/main">
  <a:clrScheme name="Office">
    <a:dk1>
      <a:srgbClr val="000000"/>
    </a:dk1>
    <a:lt1>
      <a:srgbClr val="FFFFFF"/>
    </a:lt1>
    <a:dk2>
      <a:srgbClr val="778495"/>
    </a:dk2>
    <a:lt2>
      <a:srgbClr val="F0F0F0"/>
    </a:lt2>
    <a:accent1>
      <a:srgbClr val="F84D4D"/>
    </a:accent1>
    <a:accent2>
      <a:srgbClr val="FF6B42"/>
    </a:accent2>
    <a:accent3>
      <a:srgbClr val="5BA3EB"/>
    </a:accent3>
    <a:accent4>
      <a:srgbClr val="06BB9A"/>
    </a:accent4>
    <a:accent5>
      <a:srgbClr val="8E7EF0"/>
    </a:accent5>
    <a:accent6>
      <a:srgbClr val="F4B919"/>
    </a:accent6>
    <a:hlink>
      <a:srgbClr val="4472C4"/>
    </a:hlink>
    <a:folHlink>
      <a:srgbClr val="BFBFBF"/>
    </a:folHlink>
  </a:clrScheme>
</a:themeOverride>
</file>

<file path=ppt/theme/themeOverride39.xml><?xml version="1.0" encoding="utf-8"?>
<a:themeOverride xmlns:a="http://schemas.openxmlformats.org/drawingml/2006/main">
  <a:clrScheme name="Office">
    <a:dk1>
      <a:srgbClr val="000000"/>
    </a:dk1>
    <a:lt1>
      <a:srgbClr val="FFFFFF"/>
    </a:lt1>
    <a:dk2>
      <a:srgbClr val="778495"/>
    </a:dk2>
    <a:lt2>
      <a:srgbClr val="F0F0F0"/>
    </a:lt2>
    <a:accent1>
      <a:srgbClr val="F84D4D"/>
    </a:accent1>
    <a:accent2>
      <a:srgbClr val="FF6B42"/>
    </a:accent2>
    <a:accent3>
      <a:srgbClr val="5BA3EB"/>
    </a:accent3>
    <a:accent4>
      <a:srgbClr val="06BB9A"/>
    </a:accent4>
    <a:accent5>
      <a:srgbClr val="8E7EF0"/>
    </a:accent5>
    <a:accent6>
      <a:srgbClr val="F4B919"/>
    </a:accent6>
    <a:hlink>
      <a:srgbClr val="4472C4"/>
    </a:hlink>
    <a:folHlink>
      <a:srgbClr val="BFBFBF"/>
    </a:folHlink>
  </a:clrScheme>
</a:themeOverride>
</file>

<file path=ppt/theme/themeOverride4.xml><?xml version="1.0" encoding="utf-8"?>
<a:themeOverride xmlns:a="http://schemas.openxmlformats.org/drawingml/2006/main">
  <a:clrScheme name="Office">
    <a:dk1>
      <a:srgbClr val="000000"/>
    </a:dk1>
    <a:lt1>
      <a:srgbClr val="FFFFFF"/>
    </a:lt1>
    <a:dk2>
      <a:srgbClr val="778495"/>
    </a:dk2>
    <a:lt2>
      <a:srgbClr val="F0F0F0"/>
    </a:lt2>
    <a:accent1>
      <a:srgbClr val="F84D4D"/>
    </a:accent1>
    <a:accent2>
      <a:srgbClr val="FF6B42"/>
    </a:accent2>
    <a:accent3>
      <a:srgbClr val="5BA3EB"/>
    </a:accent3>
    <a:accent4>
      <a:srgbClr val="06BB9A"/>
    </a:accent4>
    <a:accent5>
      <a:srgbClr val="8E7EF0"/>
    </a:accent5>
    <a:accent6>
      <a:srgbClr val="F4B919"/>
    </a:accent6>
    <a:hlink>
      <a:srgbClr val="4472C4"/>
    </a:hlink>
    <a:folHlink>
      <a:srgbClr val="BFBFBF"/>
    </a:folHlink>
  </a:clrScheme>
</a:themeOverride>
</file>

<file path=ppt/theme/themeOverride40.xml><?xml version="1.0" encoding="utf-8"?>
<a:themeOverride xmlns:a="http://schemas.openxmlformats.org/drawingml/2006/main">
  <a:clrScheme name="Office">
    <a:dk1>
      <a:srgbClr val="000000"/>
    </a:dk1>
    <a:lt1>
      <a:srgbClr val="FFFFFF"/>
    </a:lt1>
    <a:dk2>
      <a:srgbClr val="778495"/>
    </a:dk2>
    <a:lt2>
      <a:srgbClr val="F0F0F0"/>
    </a:lt2>
    <a:accent1>
      <a:srgbClr val="F84D4D"/>
    </a:accent1>
    <a:accent2>
      <a:srgbClr val="FF6B42"/>
    </a:accent2>
    <a:accent3>
      <a:srgbClr val="5BA3EB"/>
    </a:accent3>
    <a:accent4>
      <a:srgbClr val="06BB9A"/>
    </a:accent4>
    <a:accent5>
      <a:srgbClr val="8E7EF0"/>
    </a:accent5>
    <a:accent6>
      <a:srgbClr val="F4B919"/>
    </a:accent6>
    <a:hlink>
      <a:srgbClr val="4472C4"/>
    </a:hlink>
    <a:folHlink>
      <a:srgbClr val="BFBFBF"/>
    </a:folHlink>
  </a:clrScheme>
</a:themeOverride>
</file>

<file path=ppt/theme/themeOverride41.xml><?xml version="1.0" encoding="utf-8"?>
<a:themeOverride xmlns:a="http://schemas.openxmlformats.org/drawingml/2006/main">
  <a:clrScheme name="Office">
    <a:dk1>
      <a:srgbClr val="000000"/>
    </a:dk1>
    <a:lt1>
      <a:srgbClr val="FFFFFF"/>
    </a:lt1>
    <a:dk2>
      <a:srgbClr val="778495"/>
    </a:dk2>
    <a:lt2>
      <a:srgbClr val="F0F0F0"/>
    </a:lt2>
    <a:accent1>
      <a:srgbClr val="F84D4D"/>
    </a:accent1>
    <a:accent2>
      <a:srgbClr val="FF6B42"/>
    </a:accent2>
    <a:accent3>
      <a:srgbClr val="5BA3EB"/>
    </a:accent3>
    <a:accent4>
      <a:srgbClr val="06BB9A"/>
    </a:accent4>
    <a:accent5>
      <a:srgbClr val="8E7EF0"/>
    </a:accent5>
    <a:accent6>
      <a:srgbClr val="F4B919"/>
    </a:accent6>
    <a:hlink>
      <a:srgbClr val="4472C4"/>
    </a:hlink>
    <a:folHlink>
      <a:srgbClr val="BFBFBF"/>
    </a:folHlink>
  </a:clrScheme>
</a:themeOverride>
</file>

<file path=ppt/theme/themeOverride42.xml><?xml version="1.0" encoding="utf-8"?>
<a:themeOverride xmlns:a="http://schemas.openxmlformats.org/drawingml/2006/main">
  <a:clrScheme name="Office">
    <a:dk1>
      <a:srgbClr val="000000"/>
    </a:dk1>
    <a:lt1>
      <a:srgbClr val="FFFFFF"/>
    </a:lt1>
    <a:dk2>
      <a:srgbClr val="778495"/>
    </a:dk2>
    <a:lt2>
      <a:srgbClr val="F0F0F0"/>
    </a:lt2>
    <a:accent1>
      <a:srgbClr val="F84D4D"/>
    </a:accent1>
    <a:accent2>
      <a:srgbClr val="FF6B42"/>
    </a:accent2>
    <a:accent3>
      <a:srgbClr val="5BA3EB"/>
    </a:accent3>
    <a:accent4>
      <a:srgbClr val="06BB9A"/>
    </a:accent4>
    <a:accent5>
      <a:srgbClr val="8E7EF0"/>
    </a:accent5>
    <a:accent6>
      <a:srgbClr val="F4B919"/>
    </a:accent6>
    <a:hlink>
      <a:srgbClr val="4472C4"/>
    </a:hlink>
    <a:folHlink>
      <a:srgbClr val="BFBFBF"/>
    </a:folHlink>
  </a:clrScheme>
</a:themeOverride>
</file>

<file path=ppt/theme/themeOverride43.xml><?xml version="1.0" encoding="utf-8"?>
<a:themeOverride xmlns:a="http://schemas.openxmlformats.org/drawingml/2006/main">
  <a:clrScheme name="Office">
    <a:dk1>
      <a:srgbClr val="000000"/>
    </a:dk1>
    <a:lt1>
      <a:srgbClr val="FFFFFF"/>
    </a:lt1>
    <a:dk2>
      <a:srgbClr val="778495"/>
    </a:dk2>
    <a:lt2>
      <a:srgbClr val="F0F0F0"/>
    </a:lt2>
    <a:accent1>
      <a:srgbClr val="F84D4D"/>
    </a:accent1>
    <a:accent2>
      <a:srgbClr val="FF6B42"/>
    </a:accent2>
    <a:accent3>
      <a:srgbClr val="5BA3EB"/>
    </a:accent3>
    <a:accent4>
      <a:srgbClr val="06BB9A"/>
    </a:accent4>
    <a:accent5>
      <a:srgbClr val="8E7EF0"/>
    </a:accent5>
    <a:accent6>
      <a:srgbClr val="F4B919"/>
    </a:accent6>
    <a:hlink>
      <a:srgbClr val="4472C4"/>
    </a:hlink>
    <a:folHlink>
      <a:srgbClr val="BFBFBF"/>
    </a:folHlink>
  </a:clrScheme>
</a:themeOverride>
</file>

<file path=ppt/theme/themeOverride44.xml><?xml version="1.0" encoding="utf-8"?>
<a:themeOverride xmlns:a="http://schemas.openxmlformats.org/drawingml/2006/main">
  <a:clrScheme name="Office">
    <a:dk1>
      <a:srgbClr val="000000"/>
    </a:dk1>
    <a:lt1>
      <a:srgbClr val="FFFFFF"/>
    </a:lt1>
    <a:dk2>
      <a:srgbClr val="778495"/>
    </a:dk2>
    <a:lt2>
      <a:srgbClr val="F0F0F0"/>
    </a:lt2>
    <a:accent1>
      <a:srgbClr val="F84D4D"/>
    </a:accent1>
    <a:accent2>
      <a:srgbClr val="FF6B42"/>
    </a:accent2>
    <a:accent3>
      <a:srgbClr val="5BA3EB"/>
    </a:accent3>
    <a:accent4>
      <a:srgbClr val="06BB9A"/>
    </a:accent4>
    <a:accent5>
      <a:srgbClr val="8E7EF0"/>
    </a:accent5>
    <a:accent6>
      <a:srgbClr val="F4B919"/>
    </a:accent6>
    <a:hlink>
      <a:srgbClr val="4472C4"/>
    </a:hlink>
    <a:folHlink>
      <a:srgbClr val="BFBFBF"/>
    </a:folHlink>
  </a:clrScheme>
</a:themeOverride>
</file>

<file path=ppt/theme/themeOverride45.xml><?xml version="1.0" encoding="utf-8"?>
<a:themeOverride xmlns:a="http://schemas.openxmlformats.org/drawingml/2006/main">
  <a:clrScheme name="Office">
    <a:dk1>
      <a:srgbClr val="000000"/>
    </a:dk1>
    <a:lt1>
      <a:srgbClr val="FFFFFF"/>
    </a:lt1>
    <a:dk2>
      <a:srgbClr val="778495"/>
    </a:dk2>
    <a:lt2>
      <a:srgbClr val="F0F0F0"/>
    </a:lt2>
    <a:accent1>
      <a:srgbClr val="F84D4D"/>
    </a:accent1>
    <a:accent2>
      <a:srgbClr val="FF6B42"/>
    </a:accent2>
    <a:accent3>
      <a:srgbClr val="5BA3EB"/>
    </a:accent3>
    <a:accent4>
      <a:srgbClr val="06BB9A"/>
    </a:accent4>
    <a:accent5>
      <a:srgbClr val="8E7EF0"/>
    </a:accent5>
    <a:accent6>
      <a:srgbClr val="F4B919"/>
    </a:accent6>
    <a:hlink>
      <a:srgbClr val="4472C4"/>
    </a:hlink>
    <a:folHlink>
      <a:srgbClr val="BFBFBF"/>
    </a:folHlink>
  </a:clrScheme>
</a:themeOverride>
</file>

<file path=ppt/theme/themeOverride46.xml><?xml version="1.0" encoding="utf-8"?>
<a:themeOverride xmlns:a="http://schemas.openxmlformats.org/drawingml/2006/main">
  <a:clrScheme name="Office">
    <a:dk1>
      <a:srgbClr val="000000"/>
    </a:dk1>
    <a:lt1>
      <a:srgbClr val="FFFFFF"/>
    </a:lt1>
    <a:dk2>
      <a:srgbClr val="778495"/>
    </a:dk2>
    <a:lt2>
      <a:srgbClr val="F0F0F0"/>
    </a:lt2>
    <a:accent1>
      <a:srgbClr val="F84D4D"/>
    </a:accent1>
    <a:accent2>
      <a:srgbClr val="FF6B42"/>
    </a:accent2>
    <a:accent3>
      <a:srgbClr val="5BA3EB"/>
    </a:accent3>
    <a:accent4>
      <a:srgbClr val="06BB9A"/>
    </a:accent4>
    <a:accent5>
      <a:srgbClr val="8E7EF0"/>
    </a:accent5>
    <a:accent6>
      <a:srgbClr val="F4B919"/>
    </a:accent6>
    <a:hlink>
      <a:srgbClr val="4472C4"/>
    </a:hlink>
    <a:folHlink>
      <a:srgbClr val="BFBFBF"/>
    </a:folHlink>
  </a:clrScheme>
</a:themeOverride>
</file>

<file path=ppt/theme/themeOverride47.xml><?xml version="1.0" encoding="utf-8"?>
<a:themeOverride xmlns:a="http://schemas.openxmlformats.org/drawingml/2006/main">
  <a:clrScheme name="Office">
    <a:dk1>
      <a:srgbClr val="000000"/>
    </a:dk1>
    <a:lt1>
      <a:srgbClr val="FFFFFF"/>
    </a:lt1>
    <a:dk2>
      <a:srgbClr val="778495"/>
    </a:dk2>
    <a:lt2>
      <a:srgbClr val="F0F0F0"/>
    </a:lt2>
    <a:accent1>
      <a:srgbClr val="F84D4D"/>
    </a:accent1>
    <a:accent2>
      <a:srgbClr val="FF6B42"/>
    </a:accent2>
    <a:accent3>
      <a:srgbClr val="5BA3EB"/>
    </a:accent3>
    <a:accent4>
      <a:srgbClr val="06BB9A"/>
    </a:accent4>
    <a:accent5>
      <a:srgbClr val="8E7EF0"/>
    </a:accent5>
    <a:accent6>
      <a:srgbClr val="F4B919"/>
    </a:accent6>
    <a:hlink>
      <a:srgbClr val="4472C4"/>
    </a:hlink>
    <a:folHlink>
      <a:srgbClr val="BFBFBF"/>
    </a:folHlink>
  </a:clrScheme>
</a:themeOverride>
</file>

<file path=ppt/theme/themeOverride48.xml><?xml version="1.0" encoding="utf-8"?>
<a:themeOverride xmlns:a="http://schemas.openxmlformats.org/drawingml/2006/main">
  <a:clrScheme name="Office">
    <a:dk1>
      <a:srgbClr val="000000"/>
    </a:dk1>
    <a:lt1>
      <a:srgbClr val="FFFFFF"/>
    </a:lt1>
    <a:dk2>
      <a:srgbClr val="778495"/>
    </a:dk2>
    <a:lt2>
      <a:srgbClr val="F0F0F0"/>
    </a:lt2>
    <a:accent1>
      <a:srgbClr val="F84D4D"/>
    </a:accent1>
    <a:accent2>
      <a:srgbClr val="FF6B42"/>
    </a:accent2>
    <a:accent3>
      <a:srgbClr val="5BA3EB"/>
    </a:accent3>
    <a:accent4>
      <a:srgbClr val="06BB9A"/>
    </a:accent4>
    <a:accent5>
      <a:srgbClr val="8E7EF0"/>
    </a:accent5>
    <a:accent6>
      <a:srgbClr val="F4B919"/>
    </a:accent6>
    <a:hlink>
      <a:srgbClr val="4472C4"/>
    </a:hlink>
    <a:folHlink>
      <a:srgbClr val="BFBFBF"/>
    </a:folHlink>
  </a:clrScheme>
</a:themeOverride>
</file>

<file path=ppt/theme/themeOverride49.xml><?xml version="1.0" encoding="utf-8"?>
<a:themeOverride xmlns:a="http://schemas.openxmlformats.org/drawingml/2006/main">
  <a:clrScheme name="Office">
    <a:dk1>
      <a:srgbClr val="000000"/>
    </a:dk1>
    <a:lt1>
      <a:srgbClr val="FFFFFF"/>
    </a:lt1>
    <a:dk2>
      <a:srgbClr val="778495"/>
    </a:dk2>
    <a:lt2>
      <a:srgbClr val="F0F0F0"/>
    </a:lt2>
    <a:accent1>
      <a:srgbClr val="F84D4D"/>
    </a:accent1>
    <a:accent2>
      <a:srgbClr val="FF6B42"/>
    </a:accent2>
    <a:accent3>
      <a:srgbClr val="5BA3EB"/>
    </a:accent3>
    <a:accent4>
      <a:srgbClr val="06BB9A"/>
    </a:accent4>
    <a:accent5>
      <a:srgbClr val="8E7EF0"/>
    </a:accent5>
    <a:accent6>
      <a:srgbClr val="F4B919"/>
    </a:accent6>
    <a:hlink>
      <a:srgbClr val="4472C4"/>
    </a:hlink>
    <a:folHlink>
      <a:srgbClr val="BFBFBF"/>
    </a:folHlink>
  </a:clrScheme>
</a:themeOverride>
</file>

<file path=ppt/theme/themeOverride5.xml><?xml version="1.0" encoding="utf-8"?>
<a:themeOverride xmlns:a="http://schemas.openxmlformats.org/drawingml/2006/main">
  <a:clrScheme name="Office">
    <a:dk1>
      <a:srgbClr val="000000"/>
    </a:dk1>
    <a:lt1>
      <a:srgbClr val="FFFFFF"/>
    </a:lt1>
    <a:dk2>
      <a:srgbClr val="778495"/>
    </a:dk2>
    <a:lt2>
      <a:srgbClr val="F0F0F0"/>
    </a:lt2>
    <a:accent1>
      <a:srgbClr val="F84D4D"/>
    </a:accent1>
    <a:accent2>
      <a:srgbClr val="FF6B42"/>
    </a:accent2>
    <a:accent3>
      <a:srgbClr val="5BA3EB"/>
    </a:accent3>
    <a:accent4>
      <a:srgbClr val="06BB9A"/>
    </a:accent4>
    <a:accent5>
      <a:srgbClr val="8E7EF0"/>
    </a:accent5>
    <a:accent6>
      <a:srgbClr val="F4B919"/>
    </a:accent6>
    <a:hlink>
      <a:srgbClr val="4472C4"/>
    </a:hlink>
    <a:folHlink>
      <a:srgbClr val="BFBFBF"/>
    </a:folHlink>
  </a:clrScheme>
</a:themeOverride>
</file>

<file path=ppt/theme/themeOverride50.xml><?xml version="1.0" encoding="utf-8"?>
<a:themeOverride xmlns:a="http://schemas.openxmlformats.org/drawingml/2006/main">
  <a:clrScheme name="Office">
    <a:dk1>
      <a:srgbClr val="000000"/>
    </a:dk1>
    <a:lt1>
      <a:srgbClr val="FFFFFF"/>
    </a:lt1>
    <a:dk2>
      <a:srgbClr val="778495"/>
    </a:dk2>
    <a:lt2>
      <a:srgbClr val="F0F0F0"/>
    </a:lt2>
    <a:accent1>
      <a:srgbClr val="F84D4D"/>
    </a:accent1>
    <a:accent2>
      <a:srgbClr val="FF6B42"/>
    </a:accent2>
    <a:accent3>
      <a:srgbClr val="5BA3EB"/>
    </a:accent3>
    <a:accent4>
      <a:srgbClr val="06BB9A"/>
    </a:accent4>
    <a:accent5>
      <a:srgbClr val="8E7EF0"/>
    </a:accent5>
    <a:accent6>
      <a:srgbClr val="F4B919"/>
    </a:accent6>
    <a:hlink>
      <a:srgbClr val="4472C4"/>
    </a:hlink>
    <a:folHlink>
      <a:srgbClr val="BFBFBF"/>
    </a:folHlink>
  </a:clrScheme>
</a:themeOverride>
</file>

<file path=ppt/theme/themeOverride51.xml><?xml version="1.0" encoding="utf-8"?>
<a:themeOverride xmlns:a="http://schemas.openxmlformats.org/drawingml/2006/main">
  <a:clrScheme name="Office">
    <a:dk1>
      <a:srgbClr val="000000"/>
    </a:dk1>
    <a:lt1>
      <a:srgbClr val="FFFFFF"/>
    </a:lt1>
    <a:dk2>
      <a:srgbClr val="778495"/>
    </a:dk2>
    <a:lt2>
      <a:srgbClr val="F0F0F0"/>
    </a:lt2>
    <a:accent1>
      <a:srgbClr val="F84D4D"/>
    </a:accent1>
    <a:accent2>
      <a:srgbClr val="FF6B42"/>
    </a:accent2>
    <a:accent3>
      <a:srgbClr val="5BA3EB"/>
    </a:accent3>
    <a:accent4>
      <a:srgbClr val="06BB9A"/>
    </a:accent4>
    <a:accent5>
      <a:srgbClr val="8E7EF0"/>
    </a:accent5>
    <a:accent6>
      <a:srgbClr val="F4B919"/>
    </a:accent6>
    <a:hlink>
      <a:srgbClr val="4472C4"/>
    </a:hlink>
    <a:folHlink>
      <a:srgbClr val="BFBFBF"/>
    </a:folHlink>
  </a:clrScheme>
</a:themeOverride>
</file>

<file path=ppt/theme/themeOverride52.xml><?xml version="1.0" encoding="utf-8"?>
<a:themeOverride xmlns:a="http://schemas.openxmlformats.org/drawingml/2006/main">
  <a:clrScheme name="Office">
    <a:dk1>
      <a:srgbClr val="000000"/>
    </a:dk1>
    <a:lt1>
      <a:srgbClr val="FFFFFF"/>
    </a:lt1>
    <a:dk2>
      <a:srgbClr val="778495"/>
    </a:dk2>
    <a:lt2>
      <a:srgbClr val="F0F0F0"/>
    </a:lt2>
    <a:accent1>
      <a:srgbClr val="F84D4D"/>
    </a:accent1>
    <a:accent2>
      <a:srgbClr val="FF6B42"/>
    </a:accent2>
    <a:accent3>
      <a:srgbClr val="5BA3EB"/>
    </a:accent3>
    <a:accent4>
      <a:srgbClr val="06BB9A"/>
    </a:accent4>
    <a:accent5>
      <a:srgbClr val="8E7EF0"/>
    </a:accent5>
    <a:accent6>
      <a:srgbClr val="F4B919"/>
    </a:accent6>
    <a:hlink>
      <a:srgbClr val="4472C4"/>
    </a:hlink>
    <a:folHlink>
      <a:srgbClr val="BFBFBF"/>
    </a:folHlink>
  </a:clrScheme>
</a:themeOverride>
</file>

<file path=ppt/theme/themeOverride53.xml><?xml version="1.0" encoding="utf-8"?>
<a:themeOverride xmlns:a="http://schemas.openxmlformats.org/drawingml/2006/main">
  <a:clrScheme name="Office">
    <a:dk1>
      <a:srgbClr val="000000"/>
    </a:dk1>
    <a:lt1>
      <a:srgbClr val="FFFFFF"/>
    </a:lt1>
    <a:dk2>
      <a:srgbClr val="778495"/>
    </a:dk2>
    <a:lt2>
      <a:srgbClr val="F0F0F0"/>
    </a:lt2>
    <a:accent1>
      <a:srgbClr val="F84D4D"/>
    </a:accent1>
    <a:accent2>
      <a:srgbClr val="FF6B42"/>
    </a:accent2>
    <a:accent3>
      <a:srgbClr val="5BA3EB"/>
    </a:accent3>
    <a:accent4>
      <a:srgbClr val="06BB9A"/>
    </a:accent4>
    <a:accent5>
      <a:srgbClr val="8E7EF0"/>
    </a:accent5>
    <a:accent6>
      <a:srgbClr val="F4B919"/>
    </a:accent6>
    <a:hlink>
      <a:srgbClr val="4472C4"/>
    </a:hlink>
    <a:folHlink>
      <a:srgbClr val="BFBFBF"/>
    </a:folHlink>
  </a:clrScheme>
</a:themeOverride>
</file>

<file path=ppt/theme/themeOverride54.xml><?xml version="1.0" encoding="utf-8"?>
<a:themeOverride xmlns:a="http://schemas.openxmlformats.org/drawingml/2006/main">
  <a:clrScheme name="Office">
    <a:dk1>
      <a:srgbClr val="000000"/>
    </a:dk1>
    <a:lt1>
      <a:srgbClr val="FFFFFF"/>
    </a:lt1>
    <a:dk2>
      <a:srgbClr val="778495"/>
    </a:dk2>
    <a:lt2>
      <a:srgbClr val="F0F0F0"/>
    </a:lt2>
    <a:accent1>
      <a:srgbClr val="F84D4D"/>
    </a:accent1>
    <a:accent2>
      <a:srgbClr val="FF6B42"/>
    </a:accent2>
    <a:accent3>
      <a:srgbClr val="5BA3EB"/>
    </a:accent3>
    <a:accent4>
      <a:srgbClr val="06BB9A"/>
    </a:accent4>
    <a:accent5>
      <a:srgbClr val="8E7EF0"/>
    </a:accent5>
    <a:accent6>
      <a:srgbClr val="F4B919"/>
    </a:accent6>
    <a:hlink>
      <a:srgbClr val="4472C4"/>
    </a:hlink>
    <a:folHlink>
      <a:srgbClr val="BFBFBF"/>
    </a:folHlink>
  </a:clrScheme>
</a:themeOverride>
</file>

<file path=ppt/theme/themeOverride55.xml><?xml version="1.0" encoding="utf-8"?>
<a:themeOverride xmlns:a="http://schemas.openxmlformats.org/drawingml/2006/main">
  <a:clrScheme name="Office">
    <a:dk1>
      <a:srgbClr val="000000"/>
    </a:dk1>
    <a:lt1>
      <a:srgbClr val="FFFFFF"/>
    </a:lt1>
    <a:dk2>
      <a:srgbClr val="778495"/>
    </a:dk2>
    <a:lt2>
      <a:srgbClr val="F0F0F0"/>
    </a:lt2>
    <a:accent1>
      <a:srgbClr val="F84D4D"/>
    </a:accent1>
    <a:accent2>
      <a:srgbClr val="FF6B42"/>
    </a:accent2>
    <a:accent3>
      <a:srgbClr val="5BA3EB"/>
    </a:accent3>
    <a:accent4>
      <a:srgbClr val="06BB9A"/>
    </a:accent4>
    <a:accent5>
      <a:srgbClr val="8E7EF0"/>
    </a:accent5>
    <a:accent6>
      <a:srgbClr val="F4B919"/>
    </a:accent6>
    <a:hlink>
      <a:srgbClr val="4472C4"/>
    </a:hlink>
    <a:folHlink>
      <a:srgbClr val="BFBFBF"/>
    </a:folHlink>
  </a:clrScheme>
</a:themeOverride>
</file>

<file path=ppt/theme/themeOverride56.xml><?xml version="1.0" encoding="utf-8"?>
<a:themeOverride xmlns:a="http://schemas.openxmlformats.org/drawingml/2006/main">
  <a:clrScheme name="Office">
    <a:dk1>
      <a:srgbClr val="000000"/>
    </a:dk1>
    <a:lt1>
      <a:srgbClr val="FFFFFF"/>
    </a:lt1>
    <a:dk2>
      <a:srgbClr val="778495"/>
    </a:dk2>
    <a:lt2>
      <a:srgbClr val="F0F0F0"/>
    </a:lt2>
    <a:accent1>
      <a:srgbClr val="F84D4D"/>
    </a:accent1>
    <a:accent2>
      <a:srgbClr val="FF6B42"/>
    </a:accent2>
    <a:accent3>
      <a:srgbClr val="5BA3EB"/>
    </a:accent3>
    <a:accent4>
      <a:srgbClr val="06BB9A"/>
    </a:accent4>
    <a:accent5>
      <a:srgbClr val="8E7EF0"/>
    </a:accent5>
    <a:accent6>
      <a:srgbClr val="F4B919"/>
    </a:accent6>
    <a:hlink>
      <a:srgbClr val="4472C4"/>
    </a:hlink>
    <a:folHlink>
      <a:srgbClr val="BFBFBF"/>
    </a:folHlink>
  </a:clrScheme>
</a:themeOverride>
</file>

<file path=ppt/theme/themeOverride57.xml><?xml version="1.0" encoding="utf-8"?>
<a:themeOverride xmlns:a="http://schemas.openxmlformats.org/drawingml/2006/main">
  <a:clrScheme name="Office">
    <a:dk1>
      <a:srgbClr val="000000"/>
    </a:dk1>
    <a:lt1>
      <a:srgbClr val="FFFFFF"/>
    </a:lt1>
    <a:dk2>
      <a:srgbClr val="778495"/>
    </a:dk2>
    <a:lt2>
      <a:srgbClr val="F0F0F0"/>
    </a:lt2>
    <a:accent1>
      <a:srgbClr val="F84D4D"/>
    </a:accent1>
    <a:accent2>
      <a:srgbClr val="FF6B42"/>
    </a:accent2>
    <a:accent3>
      <a:srgbClr val="5BA3EB"/>
    </a:accent3>
    <a:accent4>
      <a:srgbClr val="06BB9A"/>
    </a:accent4>
    <a:accent5>
      <a:srgbClr val="8E7EF0"/>
    </a:accent5>
    <a:accent6>
      <a:srgbClr val="F4B919"/>
    </a:accent6>
    <a:hlink>
      <a:srgbClr val="4472C4"/>
    </a:hlink>
    <a:folHlink>
      <a:srgbClr val="BFBFBF"/>
    </a:folHlink>
  </a:clrScheme>
</a:themeOverride>
</file>

<file path=ppt/theme/themeOverride58.xml><?xml version="1.0" encoding="utf-8"?>
<a:themeOverride xmlns:a="http://schemas.openxmlformats.org/drawingml/2006/main">
  <a:clrScheme name="Office">
    <a:dk1>
      <a:srgbClr val="000000"/>
    </a:dk1>
    <a:lt1>
      <a:srgbClr val="FFFFFF"/>
    </a:lt1>
    <a:dk2>
      <a:srgbClr val="778495"/>
    </a:dk2>
    <a:lt2>
      <a:srgbClr val="F0F0F0"/>
    </a:lt2>
    <a:accent1>
      <a:srgbClr val="F84D4D"/>
    </a:accent1>
    <a:accent2>
      <a:srgbClr val="FF6B42"/>
    </a:accent2>
    <a:accent3>
      <a:srgbClr val="5BA3EB"/>
    </a:accent3>
    <a:accent4>
      <a:srgbClr val="06BB9A"/>
    </a:accent4>
    <a:accent5>
      <a:srgbClr val="8E7EF0"/>
    </a:accent5>
    <a:accent6>
      <a:srgbClr val="F4B919"/>
    </a:accent6>
    <a:hlink>
      <a:srgbClr val="4472C4"/>
    </a:hlink>
    <a:folHlink>
      <a:srgbClr val="BFBFBF"/>
    </a:folHlink>
  </a:clrScheme>
</a:themeOverride>
</file>

<file path=ppt/theme/themeOverride59.xml><?xml version="1.0" encoding="utf-8"?>
<a:themeOverride xmlns:a="http://schemas.openxmlformats.org/drawingml/2006/main">
  <a:clrScheme name="Office">
    <a:dk1>
      <a:srgbClr val="000000"/>
    </a:dk1>
    <a:lt1>
      <a:srgbClr val="FFFFFF"/>
    </a:lt1>
    <a:dk2>
      <a:srgbClr val="778495"/>
    </a:dk2>
    <a:lt2>
      <a:srgbClr val="F0F0F0"/>
    </a:lt2>
    <a:accent1>
      <a:srgbClr val="F84D4D"/>
    </a:accent1>
    <a:accent2>
      <a:srgbClr val="FF6B42"/>
    </a:accent2>
    <a:accent3>
      <a:srgbClr val="5BA3EB"/>
    </a:accent3>
    <a:accent4>
      <a:srgbClr val="06BB9A"/>
    </a:accent4>
    <a:accent5>
      <a:srgbClr val="8E7EF0"/>
    </a:accent5>
    <a:accent6>
      <a:srgbClr val="F4B919"/>
    </a:accent6>
    <a:hlink>
      <a:srgbClr val="4472C4"/>
    </a:hlink>
    <a:folHlink>
      <a:srgbClr val="BFBFBF"/>
    </a:folHlink>
  </a:clrScheme>
</a:themeOverride>
</file>

<file path=ppt/theme/themeOverride6.xml><?xml version="1.0" encoding="utf-8"?>
<a:themeOverride xmlns:a="http://schemas.openxmlformats.org/drawingml/2006/main">
  <a:clrScheme name="Office">
    <a:dk1>
      <a:srgbClr val="000000"/>
    </a:dk1>
    <a:lt1>
      <a:srgbClr val="FFFFFF"/>
    </a:lt1>
    <a:dk2>
      <a:srgbClr val="778495"/>
    </a:dk2>
    <a:lt2>
      <a:srgbClr val="F0F0F0"/>
    </a:lt2>
    <a:accent1>
      <a:srgbClr val="F84D4D"/>
    </a:accent1>
    <a:accent2>
      <a:srgbClr val="FF6B42"/>
    </a:accent2>
    <a:accent3>
      <a:srgbClr val="5BA3EB"/>
    </a:accent3>
    <a:accent4>
      <a:srgbClr val="06BB9A"/>
    </a:accent4>
    <a:accent5>
      <a:srgbClr val="8E7EF0"/>
    </a:accent5>
    <a:accent6>
      <a:srgbClr val="F4B919"/>
    </a:accent6>
    <a:hlink>
      <a:srgbClr val="4472C4"/>
    </a:hlink>
    <a:folHlink>
      <a:srgbClr val="BFBFBF"/>
    </a:folHlink>
  </a:clrScheme>
</a:themeOverride>
</file>

<file path=ppt/theme/themeOverride60.xml><?xml version="1.0" encoding="utf-8"?>
<a:themeOverride xmlns:a="http://schemas.openxmlformats.org/drawingml/2006/main">
  <a:clrScheme name="Office">
    <a:dk1>
      <a:srgbClr val="000000"/>
    </a:dk1>
    <a:lt1>
      <a:srgbClr val="FFFFFF"/>
    </a:lt1>
    <a:dk2>
      <a:srgbClr val="778495"/>
    </a:dk2>
    <a:lt2>
      <a:srgbClr val="F0F0F0"/>
    </a:lt2>
    <a:accent1>
      <a:srgbClr val="F84D4D"/>
    </a:accent1>
    <a:accent2>
      <a:srgbClr val="FF6B42"/>
    </a:accent2>
    <a:accent3>
      <a:srgbClr val="5BA3EB"/>
    </a:accent3>
    <a:accent4>
      <a:srgbClr val="06BB9A"/>
    </a:accent4>
    <a:accent5>
      <a:srgbClr val="8E7EF0"/>
    </a:accent5>
    <a:accent6>
      <a:srgbClr val="F4B919"/>
    </a:accent6>
    <a:hlink>
      <a:srgbClr val="4472C4"/>
    </a:hlink>
    <a:folHlink>
      <a:srgbClr val="BFBFBF"/>
    </a:folHlink>
  </a:clrScheme>
</a:themeOverride>
</file>

<file path=ppt/theme/themeOverride61.xml><?xml version="1.0" encoding="utf-8"?>
<a:themeOverride xmlns:a="http://schemas.openxmlformats.org/drawingml/2006/main">
  <a:clrScheme name="Office">
    <a:dk1>
      <a:srgbClr val="000000"/>
    </a:dk1>
    <a:lt1>
      <a:srgbClr val="FFFFFF"/>
    </a:lt1>
    <a:dk2>
      <a:srgbClr val="778495"/>
    </a:dk2>
    <a:lt2>
      <a:srgbClr val="F0F0F0"/>
    </a:lt2>
    <a:accent1>
      <a:srgbClr val="F84D4D"/>
    </a:accent1>
    <a:accent2>
      <a:srgbClr val="FF6B42"/>
    </a:accent2>
    <a:accent3>
      <a:srgbClr val="5BA3EB"/>
    </a:accent3>
    <a:accent4>
      <a:srgbClr val="06BB9A"/>
    </a:accent4>
    <a:accent5>
      <a:srgbClr val="8E7EF0"/>
    </a:accent5>
    <a:accent6>
      <a:srgbClr val="F4B919"/>
    </a:accent6>
    <a:hlink>
      <a:srgbClr val="4472C4"/>
    </a:hlink>
    <a:folHlink>
      <a:srgbClr val="BFBFBF"/>
    </a:folHlink>
  </a:clrScheme>
</a:themeOverride>
</file>

<file path=ppt/theme/themeOverride62.xml><?xml version="1.0" encoding="utf-8"?>
<a:themeOverride xmlns:a="http://schemas.openxmlformats.org/drawingml/2006/main">
  <a:clrScheme name="Office">
    <a:dk1>
      <a:srgbClr val="000000"/>
    </a:dk1>
    <a:lt1>
      <a:srgbClr val="FFFFFF"/>
    </a:lt1>
    <a:dk2>
      <a:srgbClr val="778495"/>
    </a:dk2>
    <a:lt2>
      <a:srgbClr val="F0F0F0"/>
    </a:lt2>
    <a:accent1>
      <a:srgbClr val="F84D4D"/>
    </a:accent1>
    <a:accent2>
      <a:srgbClr val="FF6B42"/>
    </a:accent2>
    <a:accent3>
      <a:srgbClr val="5BA3EB"/>
    </a:accent3>
    <a:accent4>
      <a:srgbClr val="06BB9A"/>
    </a:accent4>
    <a:accent5>
      <a:srgbClr val="8E7EF0"/>
    </a:accent5>
    <a:accent6>
      <a:srgbClr val="F4B919"/>
    </a:accent6>
    <a:hlink>
      <a:srgbClr val="4472C4"/>
    </a:hlink>
    <a:folHlink>
      <a:srgbClr val="BFBFBF"/>
    </a:folHlink>
  </a:clrScheme>
</a:themeOverride>
</file>

<file path=ppt/theme/themeOverride63.xml><?xml version="1.0" encoding="utf-8"?>
<a:themeOverride xmlns:a="http://schemas.openxmlformats.org/drawingml/2006/main">
  <a:clrScheme name="Office">
    <a:dk1>
      <a:srgbClr val="000000"/>
    </a:dk1>
    <a:lt1>
      <a:srgbClr val="FFFFFF"/>
    </a:lt1>
    <a:dk2>
      <a:srgbClr val="778495"/>
    </a:dk2>
    <a:lt2>
      <a:srgbClr val="F0F0F0"/>
    </a:lt2>
    <a:accent1>
      <a:srgbClr val="F84D4D"/>
    </a:accent1>
    <a:accent2>
      <a:srgbClr val="FF6B42"/>
    </a:accent2>
    <a:accent3>
      <a:srgbClr val="5BA3EB"/>
    </a:accent3>
    <a:accent4>
      <a:srgbClr val="06BB9A"/>
    </a:accent4>
    <a:accent5>
      <a:srgbClr val="8E7EF0"/>
    </a:accent5>
    <a:accent6>
      <a:srgbClr val="F4B919"/>
    </a:accent6>
    <a:hlink>
      <a:srgbClr val="4472C4"/>
    </a:hlink>
    <a:folHlink>
      <a:srgbClr val="BFBFBF"/>
    </a:folHlink>
  </a:clrScheme>
</a:themeOverride>
</file>

<file path=ppt/theme/themeOverride64.xml><?xml version="1.0" encoding="utf-8"?>
<a:themeOverride xmlns:a="http://schemas.openxmlformats.org/drawingml/2006/main">
  <a:clrScheme name="Office">
    <a:dk1>
      <a:srgbClr val="000000"/>
    </a:dk1>
    <a:lt1>
      <a:srgbClr val="FFFFFF"/>
    </a:lt1>
    <a:dk2>
      <a:srgbClr val="778495"/>
    </a:dk2>
    <a:lt2>
      <a:srgbClr val="F0F0F0"/>
    </a:lt2>
    <a:accent1>
      <a:srgbClr val="F84D4D"/>
    </a:accent1>
    <a:accent2>
      <a:srgbClr val="FF6B42"/>
    </a:accent2>
    <a:accent3>
      <a:srgbClr val="5BA3EB"/>
    </a:accent3>
    <a:accent4>
      <a:srgbClr val="06BB9A"/>
    </a:accent4>
    <a:accent5>
      <a:srgbClr val="8E7EF0"/>
    </a:accent5>
    <a:accent6>
      <a:srgbClr val="F4B919"/>
    </a:accent6>
    <a:hlink>
      <a:srgbClr val="4472C4"/>
    </a:hlink>
    <a:folHlink>
      <a:srgbClr val="BFBFBF"/>
    </a:folHlink>
  </a:clrScheme>
</a:themeOverride>
</file>

<file path=ppt/theme/themeOverride65.xml><?xml version="1.0" encoding="utf-8"?>
<a:themeOverride xmlns:a="http://schemas.openxmlformats.org/drawingml/2006/main">
  <a:clrScheme name="Office">
    <a:dk1>
      <a:srgbClr val="000000"/>
    </a:dk1>
    <a:lt1>
      <a:srgbClr val="FFFFFF"/>
    </a:lt1>
    <a:dk2>
      <a:srgbClr val="778495"/>
    </a:dk2>
    <a:lt2>
      <a:srgbClr val="F0F0F0"/>
    </a:lt2>
    <a:accent1>
      <a:srgbClr val="F84D4D"/>
    </a:accent1>
    <a:accent2>
      <a:srgbClr val="FF6B42"/>
    </a:accent2>
    <a:accent3>
      <a:srgbClr val="5BA3EB"/>
    </a:accent3>
    <a:accent4>
      <a:srgbClr val="06BB9A"/>
    </a:accent4>
    <a:accent5>
      <a:srgbClr val="8E7EF0"/>
    </a:accent5>
    <a:accent6>
      <a:srgbClr val="F4B919"/>
    </a:accent6>
    <a:hlink>
      <a:srgbClr val="4472C4"/>
    </a:hlink>
    <a:folHlink>
      <a:srgbClr val="BFBFBF"/>
    </a:folHlink>
  </a:clrScheme>
</a:themeOverride>
</file>

<file path=ppt/theme/themeOverride66.xml><?xml version="1.0" encoding="utf-8"?>
<a:themeOverride xmlns:a="http://schemas.openxmlformats.org/drawingml/2006/main">
  <a:clrScheme name="Office">
    <a:dk1>
      <a:srgbClr val="000000"/>
    </a:dk1>
    <a:lt1>
      <a:srgbClr val="FFFFFF"/>
    </a:lt1>
    <a:dk2>
      <a:srgbClr val="778495"/>
    </a:dk2>
    <a:lt2>
      <a:srgbClr val="F0F0F0"/>
    </a:lt2>
    <a:accent1>
      <a:srgbClr val="F84D4D"/>
    </a:accent1>
    <a:accent2>
      <a:srgbClr val="FF6B42"/>
    </a:accent2>
    <a:accent3>
      <a:srgbClr val="5BA3EB"/>
    </a:accent3>
    <a:accent4>
      <a:srgbClr val="06BB9A"/>
    </a:accent4>
    <a:accent5>
      <a:srgbClr val="8E7EF0"/>
    </a:accent5>
    <a:accent6>
      <a:srgbClr val="F4B919"/>
    </a:accent6>
    <a:hlink>
      <a:srgbClr val="4472C4"/>
    </a:hlink>
    <a:folHlink>
      <a:srgbClr val="BFBFBF"/>
    </a:folHlink>
  </a:clrScheme>
</a:themeOverride>
</file>

<file path=ppt/theme/themeOverride67.xml><?xml version="1.0" encoding="utf-8"?>
<a:themeOverride xmlns:a="http://schemas.openxmlformats.org/drawingml/2006/main">
  <a:clrScheme name="Office">
    <a:dk1>
      <a:srgbClr val="000000"/>
    </a:dk1>
    <a:lt1>
      <a:srgbClr val="FFFFFF"/>
    </a:lt1>
    <a:dk2>
      <a:srgbClr val="778495"/>
    </a:dk2>
    <a:lt2>
      <a:srgbClr val="F0F0F0"/>
    </a:lt2>
    <a:accent1>
      <a:srgbClr val="F84D4D"/>
    </a:accent1>
    <a:accent2>
      <a:srgbClr val="FF6B42"/>
    </a:accent2>
    <a:accent3>
      <a:srgbClr val="5BA3EB"/>
    </a:accent3>
    <a:accent4>
      <a:srgbClr val="06BB9A"/>
    </a:accent4>
    <a:accent5>
      <a:srgbClr val="8E7EF0"/>
    </a:accent5>
    <a:accent6>
      <a:srgbClr val="F4B919"/>
    </a:accent6>
    <a:hlink>
      <a:srgbClr val="4472C4"/>
    </a:hlink>
    <a:folHlink>
      <a:srgbClr val="BFBFBF"/>
    </a:folHlink>
  </a:clrScheme>
</a:themeOverride>
</file>

<file path=ppt/theme/themeOverride68.xml><?xml version="1.0" encoding="utf-8"?>
<a:themeOverride xmlns:a="http://schemas.openxmlformats.org/drawingml/2006/main">
  <a:clrScheme name="Office">
    <a:dk1>
      <a:srgbClr val="000000"/>
    </a:dk1>
    <a:lt1>
      <a:srgbClr val="FFFFFF"/>
    </a:lt1>
    <a:dk2>
      <a:srgbClr val="778495"/>
    </a:dk2>
    <a:lt2>
      <a:srgbClr val="F0F0F0"/>
    </a:lt2>
    <a:accent1>
      <a:srgbClr val="F84D4D"/>
    </a:accent1>
    <a:accent2>
      <a:srgbClr val="FF6B42"/>
    </a:accent2>
    <a:accent3>
      <a:srgbClr val="5BA3EB"/>
    </a:accent3>
    <a:accent4>
      <a:srgbClr val="06BB9A"/>
    </a:accent4>
    <a:accent5>
      <a:srgbClr val="8E7EF0"/>
    </a:accent5>
    <a:accent6>
      <a:srgbClr val="F4B919"/>
    </a:accent6>
    <a:hlink>
      <a:srgbClr val="4472C4"/>
    </a:hlink>
    <a:folHlink>
      <a:srgbClr val="BFBFBF"/>
    </a:folHlink>
  </a:clrScheme>
</a:themeOverride>
</file>

<file path=ppt/theme/themeOverride69.xml><?xml version="1.0" encoding="utf-8"?>
<a:themeOverride xmlns:a="http://schemas.openxmlformats.org/drawingml/2006/main">
  <a:clrScheme name="Office">
    <a:dk1>
      <a:srgbClr val="000000"/>
    </a:dk1>
    <a:lt1>
      <a:srgbClr val="FFFFFF"/>
    </a:lt1>
    <a:dk2>
      <a:srgbClr val="778495"/>
    </a:dk2>
    <a:lt2>
      <a:srgbClr val="F0F0F0"/>
    </a:lt2>
    <a:accent1>
      <a:srgbClr val="F84D4D"/>
    </a:accent1>
    <a:accent2>
      <a:srgbClr val="FF6B42"/>
    </a:accent2>
    <a:accent3>
      <a:srgbClr val="5BA3EB"/>
    </a:accent3>
    <a:accent4>
      <a:srgbClr val="06BB9A"/>
    </a:accent4>
    <a:accent5>
      <a:srgbClr val="8E7EF0"/>
    </a:accent5>
    <a:accent6>
      <a:srgbClr val="F4B919"/>
    </a:accent6>
    <a:hlink>
      <a:srgbClr val="4472C4"/>
    </a:hlink>
    <a:folHlink>
      <a:srgbClr val="BFBFBF"/>
    </a:folHlink>
  </a:clrScheme>
</a:themeOverride>
</file>

<file path=ppt/theme/themeOverride7.xml><?xml version="1.0" encoding="utf-8"?>
<a:themeOverride xmlns:a="http://schemas.openxmlformats.org/drawingml/2006/main">
  <a:clrScheme name="Office">
    <a:dk1>
      <a:srgbClr val="000000"/>
    </a:dk1>
    <a:lt1>
      <a:srgbClr val="FFFFFF"/>
    </a:lt1>
    <a:dk2>
      <a:srgbClr val="778495"/>
    </a:dk2>
    <a:lt2>
      <a:srgbClr val="F0F0F0"/>
    </a:lt2>
    <a:accent1>
      <a:srgbClr val="F84D4D"/>
    </a:accent1>
    <a:accent2>
      <a:srgbClr val="FF6B42"/>
    </a:accent2>
    <a:accent3>
      <a:srgbClr val="5BA3EB"/>
    </a:accent3>
    <a:accent4>
      <a:srgbClr val="06BB9A"/>
    </a:accent4>
    <a:accent5>
      <a:srgbClr val="8E7EF0"/>
    </a:accent5>
    <a:accent6>
      <a:srgbClr val="F4B919"/>
    </a:accent6>
    <a:hlink>
      <a:srgbClr val="4472C4"/>
    </a:hlink>
    <a:folHlink>
      <a:srgbClr val="BFBFBF"/>
    </a:folHlink>
  </a:clrScheme>
</a:themeOverride>
</file>

<file path=ppt/theme/themeOverride70.xml><?xml version="1.0" encoding="utf-8"?>
<a:themeOverride xmlns:a="http://schemas.openxmlformats.org/drawingml/2006/main">
  <a:clrScheme name="Office">
    <a:dk1>
      <a:srgbClr val="000000"/>
    </a:dk1>
    <a:lt1>
      <a:srgbClr val="FFFFFF"/>
    </a:lt1>
    <a:dk2>
      <a:srgbClr val="778495"/>
    </a:dk2>
    <a:lt2>
      <a:srgbClr val="F0F0F0"/>
    </a:lt2>
    <a:accent1>
      <a:srgbClr val="F84D4D"/>
    </a:accent1>
    <a:accent2>
      <a:srgbClr val="FF6B42"/>
    </a:accent2>
    <a:accent3>
      <a:srgbClr val="5BA3EB"/>
    </a:accent3>
    <a:accent4>
      <a:srgbClr val="06BB9A"/>
    </a:accent4>
    <a:accent5>
      <a:srgbClr val="8E7EF0"/>
    </a:accent5>
    <a:accent6>
      <a:srgbClr val="F4B919"/>
    </a:accent6>
    <a:hlink>
      <a:srgbClr val="4472C4"/>
    </a:hlink>
    <a:folHlink>
      <a:srgbClr val="BFBFBF"/>
    </a:folHlink>
  </a:clrScheme>
</a:themeOverride>
</file>

<file path=ppt/theme/themeOverride71.xml><?xml version="1.0" encoding="utf-8"?>
<a:themeOverride xmlns:a="http://schemas.openxmlformats.org/drawingml/2006/main">
  <a:clrScheme name="Office">
    <a:dk1>
      <a:srgbClr val="000000"/>
    </a:dk1>
    <a:lt1>
      <a:srgbClr val="FFFFFF"/>
    </a:lt1>
    <a:dk2>
      <a:srgbClr val="778495"/>
    </a:dk2>
    <a:lt2>
      <a:srgbClr val="F0F0F0"/>
    </a:lt2>
    <a:accent1>
      <a:srgbClr val="F84D4D"/>
    </a:accent1>
    <a:accent2>
      <a:srgbClr val="FF6B42"/>
    </a:accent2>
    <a:accent3>
      <a:srgbClr val="5BA3EB"/>
    </a:accent3>
    <a:accent4>
      <a:srgbClr val="06BB9A"/>
    </a:accent4>
    <a:accent5>
      <a:srgbClr val="8E7EF0"/>
    </a:accent5>
    <a:accent6>
      <a:srgbClr val="F4B919"/>
    </a:accent6>
    <a:hlink>
      <a:srgbClr val="4472C4"/>
    </a:hlink>
    <a:folHlink>
      <a:srgbClr val="BFBFBF"/>
    </a:folHlink>
  </a:clrScheme>
</a:themeOverride>
</file>

<file path=ppt/theme/themeOverride72.xml><?xml version="1.0" encoding="utf-8"?>
<a:themeOverride xmlns:a="http://schemas.openxmlformats.org/drawingml/2006/main">
  <a:clrScheme name="Office">
    <a:dk1>
      <a:srgbClr val="000000"/>
    </a:dk1>
    <a:lt1>
      <a:srgbClr val="FFFFFF"/>
    </a:lt1>
    <a:dk2>
      <a:srgbClr val="778495"/>
    </a:dk2>
    <a:lt2>
      <a:srgbClr val="F0F0F0"/>
    </a:lt2>
    <a:accent1>
      <a:srgbClr val="F84D4D"/>
    </a:accent1>
    <a:accent2>
      <a:srgbClr val="FF6B42"/>
    </a:accent2>
    <a:accent3>
      <a:srgbClr val="5BA3EB"/>
    </a:accent3>
    <a:accent4>
      <a:srgbClr val="06BB9A"/>
    </a:accent4>
    <a:accent5>
      <a:srgbClr val="8E7EF0"/>
    </a:accent5>
    <a:accent6>
      <a:srgbClr val="F4B919"/>
    </a:accent6>
    <a:hlink>
      <a:srgbClr val="4472C4"/>
    </a:hlink>
    <a:folHlink>
      <a:srgbClr val="BFBFBF"/>
    </a:folHlink>
  </a:clrScheme>
</a:themeOverride>
</file>

<file path=ppt/theme/themeOverride8.xml><?xml version="1.0" encoding="utf-8"?>
<a:themeOverride xmlns:a="http://schemas.openxmlformats.org/drawingml/2006/main">
  <a:clrScheme name="Office">
    <a:dk1>
      <a:srgbClr val="000000"/>
    </a:dk1>
    <a:lt1>
      <a:srgbClr val="FFFFFF"/>
    </a:lt1>
    <a:dk2>
      <a:srgbClr val="778495"/>
    </a:dk2>
    <a:lt2>
      <a:srgbClr val="F0F0F0"/>
    </a:lt2>
    <a:accent1>
      <a:srgbClr val="F84D4D"/>
    </a:accent1>
    <a:accent2>
      <a:srgbClr val="FF6B42"/>
    </a:accent2>
    <a:accent3>
      <a:srgbClr val="5BA3EB"/>
    </a:accent3>
    <a:accent4>
      <a:srgbClr val="06BB9A"/>
    </a:accent4>
    <a:accent5>
      <a:srgbClr val="8E7EF0"/>
    </a:accent5>
    <a:accent6>
      <a:srgbClr val="F4B919"/>
    </a:accent6>
    <a:hlink>
      <a:srgbClr val="4472C4"/>
    </a:hlink>
    <a:folHlink>
      <a:srgbClr val="BFBFBF"/>
    </a:folHlink>
  </a:clrScheme>
</a:themeOverride>
</file>

<file path=ppt/theme/themeOverride9.xml><?xml version="1.0" encoding="utf-8"?>
<a:themeOverride xmlns:a="http://schemas.openxmlformats.org/drawingml/2006/main">
  <a:clrScheme name="Office">
    <a:dk1>
      <a:srgbClr val="000000"/>
    </a:dk1>
    <a:lt1>
      <a:srgbClr val="FFFFFF"/>
    </a:lt1>
    <a:dk2>
      <a:srgbClr val="778495"/>
    </a:dk2>
    <a:lt2>
      <a:srgbClr val="F0F0F0"/>
    </a:lt2>
    <a:accent1>
      <a:srgbClr val="F84D4D"/>
    </a:accent1>
    <a:accent2>
      <a:srgbClr val="FF6B42"/>
    </a:accent2>
    <a:accent3>
      <a:srgbClr val="5BA3EB"/>
    </a:accent3>
    <a:accent4>
      <a:srgbClr val="06BB9A"/>
    </a:accent4>
    <a:accent5>
      <a:srgbClr val="8E7EF0"/>
    </a:accent5>
    <a:accent6>
      <a:srgbClr val="F4B919"/>
    </a:accent6>
    <a:hlink>
      <a:srgbClr val="4472C4"/>
    </a:hlink>
    <a:folHlink>
      <a:srgbClr val="BFBFBF"/>
    </a:folHlink>
  </a:clrScheme>
</a:themeOverride>
</file>

<file path=docProps/app.xml><?xml version="1.0" encoding="utf-8"?>
<Properties xmlns="http://schemas.openxmlformats.org/officeDocument/2006/extended-properties" xmlns:vt="http://schemas.openxmlformats.org/officeDocument/2006/docPropsVTypes">
  <TotalTime>11744</TotalTime>
  <Words>6535</Words>
  <Application>Microsoft Office PowerPoint</Application>
  <PresentationFormat>全屏显示(16:9)</PresentationFormat>
  <Paragraphs>828</Paragraphs>
  <Slides>72</Slides>
  <Notes>0</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72</vt:i4>
      </vt:variant>
    </vt:vector>
  </HeadingPairs>
  <TitlesOfParts>
    <vt:vector size="80" baseType="lpstr">
      <vt:lpstr>等线</vt:lpstr>
      <vt:lpstr>微软雅黑</vt:lpstr>
      <vt:lpstr>Arial</vt:lpstr>
      <vt:lpstr>Calibri</vt:lpstr>
      <vt:lpstr>Cambria Math</vt:lpstr>
      <vt:lpstr>Times New Roman</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mf</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马锋</dc:creator>
  <cp:lastModifiedBy>守兵 刘</cp:lastModifiedBy>
  <cp:revision>1196</cp:revision>
  <dcterms:created xsi:type="dcterms:W3CDTF">2019-08-08T08:45:05Z</dcterms:created>
  <dcterms:modified xsi:type="dcterms:W3CDTF">2025-10-01T10:47:38Z</dcterms:modified>
</cp:coreProperties>
</file>